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286" r:id="rId3"/>
    <p:sldId id="302"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0" r:id="rId22"/>
    <p:sldId id="321" r:id="rId23"/>
    <p:sldId id="322" r:id="rId24"/>
    <p:sldId id="323" r:id="rId25"/>
    <p:sldId id="324" r:id="rId26"/>
    <p:sldId id="325" r:id="rId27"/>
    <p:sldId id="326" r:id="rId28"/>
    <p:sldId id="327" r:id="rId29"/>
  </p:sldIdLst>
  <p:sldSz cx="9144000" cy="6858000" type="screen4x3"/>
  <p:notesSz cx="6858000" cy="9144000"/>
  <p:embeddedFontLst>
    <p:embeddedFont>
      <p:font typeface="Calibri" panose="020F0502020204030204" pitchFamily="34" charset="0"/>
      <p:regular r:id="rId32"/>
      <p:bold r:id="rId33"/>
      <p:italic r:id="rId34"/>
      <p:boldItalic r:id="rId35"/>
    </p:embeddedFont>
    <p:embeddedFont>
      <p:font typeface="Roboto Condensed" panose="02000000000000000000" pitchFamily="2" charset="0"/>
      <p:regular r:id="rId36"/>
      <p:bold r:id="rId37"/>
      <p:italic r:id="rId38"/>
      <p:boldItalic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000000"/>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82" d="100"/>
          <a:sy n="82" d="100"/>
        </p:scale>
        <p:origin x="102" y="19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8.fntdata"/><Relationship Id="rId21" Type="http://schemas.openxmlformats.org/officeDocument/2006/relationships/slide" Target="slides/slide20.xml"/><Relationship Id="rId34" Type="http://schemas.openxmlformats.org/officeDocument/2006/relationships/font" Target="fonts/font3.fntdata"/><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font" Target="fonts/font6.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4.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font" Target="fonts/font7.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5" Type="http://schemas.openxmlformats.org/officeDocument/2006/relationships/image" Target="../media/image20.wmf"/><Relationship Id="rId4"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8/2/2018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7.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7.wmf"/><Relationship Id="rId5" Type="http://schemas.openxmlformats.org/officeDocument/2006/relationships/oleObject" Target="../embeddings/oleObject26.bin"/><Relationship Id="rId4" Type="http://schemas.openxmlformats.org/officeDocument/2006/relationships/image" Target="../media/image26.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9.wmf"/><Relationship Id="rId5" Type="http://schemas.openxmlformats.org/officeDocument/2006/relationships/oleObject" Target="../embeddings/oleObject28.bin"/><Relationship Id="rId4" Type="http://schemas.openxmlformats.org/officeDocument/2006/relationships/image" Target="../media/image28.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0.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14.bin"/><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11" Type="http://schemas.openxmlformats.org/officeDocument/2006/relationships/oleObject" Target="../embeddings/oleObject13.bin"/><Relationship Id="rId5" Type="http://schemas.openxmlformats.org/officeDocument/2006/relationships/oleObject" Target="../embeddings/oleObject10.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2.bin"/><Relationship Id="rId14" Type="http://schemas.openxmlformats.org/officeDocument/2006/relationships/image" Target="../media/image1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Measures of Location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4.1.2 (cont.)</a:t>
            </a:r>
          </a:p>
        </p:txBody>
      </p:sp>
      <p:sp>
        <p:nvSpPr>
          <p:cNvPr id="3" name="Content Placeholder 2"/>
          <p:cNvSpPr>
            <a:spLocks noGrp="1"/>
          </p:cNvSpPr>
          <p:nvPr>
            <p:ph idx="1"/>
          </p:nvPr>
        </p:nvSpPr>
        <p:spPr/>
        <p:txBody>
          <a:bodyPr/>
          <a:lstStyle/>
          <a:p>
            <a:pPr marL="514350" indent="-514350">
              <a:buFont typeface="+mj-lt"/>
              <a:buAutoNum type="alphaLcPeriod" startAt="2"/>
            </a:pPr>
            <a:r>
              <a:rPr lang="en-US" dirty="0"/>
              <a:t>To determine the grade that Meghan needed in the Anatomy I class to reach her goal of a 3.4 GPA, let </a:t>
            </a:r>
            <a:r>
              <a:rPr lang="en-US" i="1" dirty="0"/>
              <a:t>x</a:t>
            </a:r>
            <a:r>
              <a:rPr lang="en-US" dirty="0"/>
              <a:t> represent the grade in the weighted mean formula.</a:t>
            </a:r>
          </a:p>
          <a:p>
            <a:endParaRPr lang="en-US" dirty="0"/>
          </a:p>
        </p:txBody>
      </p:sp>
      <p:graphicFrame>
        <p:nvGraphicFramePr>
          <p:cNvPr id="5122" name="Object 2"/>
          <p:cNvGraphicFramePr>
            <a:graphicFrameLocks noChangeAspect="1"/>
          </p:cNvGraphicFramePr>
          <p:nvPr/>
        </p:nvGraphicFramePr>
        <p:xfrm>
          <a:off x="1672089" y="3268663"/>
          <a:ext cx="241300" cy="292100"/>
        </p:xfrm>
        <a:graphic>
          <a:graphicData uri="http://schemas.openxmlformats.org/presentationml/2006/ole">
            <mc:AlternateContent xmlns:mc="http://schemas.openxmlformats.org/markup-compatibility/2006">
              <mc:Choice xmlns:v="urn:schemas-microsoft-com:vml" Requires="v">
                <p:oleObj spid="_x0000_s5132" name="Equation" r:id="rId3" imgW="241200" imgH="291960" progId="Equation.DSMT4">
                  <p:embed/>
                </p:oleObj>
              </mc:Choice>
              <mc:Fallback>
                <p:oleObj name="Equation" r:id="rId3" imgW="24120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2089" y="3268663"/>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3"/>
          <p:cNvGraphicFramePr>
            <a:graphicFrameLocks noChangeAspect="1"/>
          </p:cNvGraphicFramePr>
          <p:nvPr/>
        </p:nvGraphicFramePr>
        <p:xfrm>
          <a:off x="1981200" y="3289300"/>
          <a:ext cx="749300" cy="292100"/>
        </p:xfrm>
        <a:graphic>
          <a:graphicData uri="http://schemas.openxmlformats.org/presentationml/2006/ole">
            <mc:AlternateContent xmlns:mc="http://schemas.openxmlformats.org/markup-compatibility/2006">
              <mc:Choice xmlns:v="urn:schemas-microsoft-com:vml" Requires="v">
                <p:oleObj spid="_x0000_s5133" name="Equation" r:id="rId5" imgW="749160" imgH="291960" progId="Equation.DSMT4">
                  <p:embed/>
                </p:oleObj>
              </mc:Choice>
              <mc:Fallback>
                <p:oleObj name="Equation" r:id="rId5" imgW="74916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3289300"/>
                        <a:ext cx="74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2819400" y="3014430"/>
          <a:ext cx="3365500" cy="838200"/>
        </p:xfrm>
        <a:graphic>
          <a:graphicData uri="http://schemas.openxmlformats.org/presentationml/2006/ole">
            <mc:AlternateContent xmlns:mc="http://schemas.openxmlformats.org/markup-compatibility/2006">
              <mc:Choice xmlns:v="urn:schemas-microsoft-com:vml" Requires="v">
                <p:oleObj spid="_x0000_s5134" name="Equation" r:id="rId7" imgW="3365280" imgH="838080" progId="Equation.DSMT4">
                  <p:embed/>
                </p:oleObj>
              </mc:Choice>
              <mc:Fallback>
                <p:oleObj name="Equation" r:id="rId7" imgW="33652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3014430"/>
                        <a:ext cx="336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815788" y="4056063"/>
          <a:ext cx="2527300" cy="838200"/>
        </p:xfrm>
        <a:graphic>
          <a:graphicData uri="http://schemas.openxmlformats.org/presentationml/2006/ole">
            <mc:AlternateContent xmlns:mc="http://schemas.openxmlformats.org/markup-compatibility/2006">
              <mc:Choice xmlns:v="urn:schemas-microsoft-com:vml" Requires="v">
                <p:oleObj spid="_x0000_s5135" name="Equation" r:id="rId9" imgW="2527200" imgH="838080" progId="Equation.DSMT4">
                  <p:embed/>
                </p:oleObj>
              </mc:Choice>
              <mc:Fallback>
                <p:oleObj name="Equation" r:id="rId9" imgW="25272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5788" y="4056063"/>
                        <a:ext cx="252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824177" y="5105400"/>
          <a:ext cx="1384300" cy="838200"/>
        </p:xfrm>
        <a:graphic>
          <a:graphicData uri="http://schemas.openxmlformats.org/presentationml/2006/ole">
            <mc:AlternateContent xmlns:mc="http://schemas.openxmlformats.org/markup-compatibility/2006">
              <mc:Choice xmlns:v="urn:schemas-microsoft-com:vml" Requires="v">
                <p:oleObj spid="_x0000_s5136" name="Equation" r:id="rId11" imgW="1384200" imgH="838080" progId="Equation.DSMT4">
                  <p:embed/>
                </p:oleObj>
              </mc:Choice>
              <mc:Fallback>
                <p:oleObj name="Equation" r:id="rId11" imgW="138420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24177" y="5105400"/>
                        <a:ext cx="138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4.1.2 (cont.)</a:t>
            </a:r>
          </a:p>
        </p:txBody>
      </p:sp>
      <p:sp>
        <p:nvSpPr>
          <p:cNvPr id="3" name="Content Placeholder 2"/>
          <p:cNvSpPr>
            <a:spLocks noGrp="1"/>
          </p:cNvSpPr>
          <p:nvPr>
            <p:ph idx="1"/>
          </p:nvPr>
        </p:nvSpPr>
        <p:spPr/>
        <p:txBody>
          <a:bodyPr/>
          <a:lstStyle/>
          <a:p>
            <a:r>
              <a:rPr lang="en-US" dirty="0"/>
              <a:t>Solving this equation for </a:t>
            </a:r>
            <a:r>
              <a:rPr lang="en-US" i="1" dirty="0"/>
              <a:t>x</a:t>
            </a:r>
            <a:r>
              <a:rPr lang="en-US" dirty="0"/>
              <a:t> gives us the following result.</a:t>
            </a:r>
          </a:p>
          <a:p>
            <a:endParaRPr lang="en-US" dirty="0"/>
          </a:p>
          <a:p>
            <a:endParaRPr lang="en-US" dirty="0"/>
          </a:p>
          <a:p>
            <a:endParaRPr lang="en-US" dirty="0"/>
          </a:p>
          <a:p>
            <a:endParaRPr lang="en-US" dirty="0"/>
          </a:p>
          <a:p>
            <a:endParaRPr lang="en-US" dirty="0"/>
          </a:p>
          <a:p>
            <a:r>
              <a:rPr lang="en-US" dirty="0"/>
              <a:t>Since the grading scale only uses integers, Meghan would have had to make </a:t>
            </a:r>
            <a:r>
              <a:rPr lang="en-US" dirty="0">
                <a:solidFill>
                  <a:srgbClr val="FF0000"/>
                </a:solidFill>
              </a:rPr>
              <a:t>3</a:t>
            </a:r>
            <a:r>
              <a:rPr lang="en-US" dirty="0"/>
              <a:t> points or a </a:t>
            </a:r>
            <a:r>
              <a:rPr lang="en-US" dirty="0">
                <a:solidFill>
                  <a:srgbClr val="FF0000"/>
                </a:solidFill>
              </a:rPr>
              <a:t>grade of B </a:t>
            </a:r>
            <a:r>
              <a:rPr lang="en-US" dirty="0"/>
              <a:t>on her Anatomy I class for a GPA of 3.4.</a:t>
            </a:r>
          </a:p>
        </p:txBody>
      </p:sp>
      <p:graphicFrame>
        <p:nvGraphicFramePr>
          <p:cNvPr id="6146" name="Object 2"/>
          <p:cNvGraphicFramePr>
            <a:graphicFrameLocks noChangeAspect="1"/>
          </p:cNvGraphicFramePr>
          <p:nvPr/>
        </p:nvGraphicFramePr>
        <p:xfrm>
          <a:off x="2743200" y="1888222"/>
          <a:ext cx="2438400" cy="469900"/>
        </p:xfrm>
        <a:graphic>
          <a:graphicData uri="http://schemas.openxmlformats.org/presentationml/2006/ole">
            <mc:AlternateContent xmlns:mc="http://schemas.openxmlformats.org/markup-compatibility/2006">
              <mc:Choice xmlns:v="urn:schemas-microsoft-com:vml" Requires="v">
                <p:oleObj spid="_x0000_s6156" name="Equation" r:id="rId3" imgW="2438280" imgH="469800" progId="Equation.DSMT4">
                  <p:embed/>
                </p:oleObj>
              </mc:Choice>
              <mc:Fallback>
                <p:oleObj name="Equation" r:id="rId3" imgW="243828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1888222"/>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7" name="Object 3"/>
          <p:cNvGraphicFramePr>
            <a:graphicFrameLocks noChangeAspect="1"/>
          </p:cNvGraphicFramePr>
          <p:nvPr/>
        </p:nvGraphicFramePr>
        <p:xfrm>
          <a:off x="3466867" y="2438400"/>
          <a:ext cx="1739900" cy="292100"/>
        </p:xfrm>
        <a:graphic>
          <a:graphicData uri="http://schemas.openxmlformats.org/presentationml/2006/ole">
            <mc:AlternateContent xmlns:mc="http://schemas.openxmlformats.org/markup-compatibility/2006">
              <mc:Choice xmlns:v="urn:schemas-microsoft-com:vml" Requires="v">
                <p:oleObj spid="_x0000_s6157" name="Equation" r:id="rId5" imgW="1739880" imgH="291960" progId="Equation.DSMT4">
                  <p:embed/>
                </p:oleObj>
              </mc:Choice>
              <mc:Fallback>
                <p:oleObj name="Equation" r:id="rId5" imgW="173988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66867" y="24384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2806933" y="2929855"/>
          <a:ext cx="1739900" cy="292100"/>
        </p:xfrm>
        <a:graphic>
          <a:graphicData uri="http://schemas.openxmlformats.org/presentationml/2006/ole">
            <mc:AlternateContent xmlns:mc="http://schemas.openxmlformats.org/markup-compatibility/2006">
              <mc:Choice xmlns:v="urn:schemas-microsoft-com:vml" Requires="v">
                <p:oleObj spid="_x0000_s6158" name="Equation" r:id="rId7" imgW="1739880" imgH="291960" progId="Equation.DSMT4">
                  <p:embed/>
                </p:oleObj>
              </mc:Choice>
              <mc:Fallback>
                <p:oleObj name="Equation" r:id="rId7" imgW="173988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06933" y="2929855"/>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492500" y="3399755"/>
          <a:ext cx="1079500" cy="292100"/>
        </p:xfrm>
        <a:graphic>
          <a:graphicData uri="http://schemas.openxmlformats.org/presentationml/2006/ole">
            <mc:AlternateContent xmlns:mc="http://schemas.openxmlformats.org/markup-compatibility/2006">
              <mc:Choice xmlns:v="urn:schemas-microsoft-com:vml" Requires="v">
                <p:oleObj spid="_x0000_s6159" name="Equation" r:id="rId9" imgW="1079280" imgH="291960" progId="Equation.DSMT4">
                  <p:embed/>
                </p:oleObj>
              </mc:Choice>
              <mc:Fallback>
                <p:oleObj name="Equation" r:id="rId9" imgW="107928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92500" y="3399755"/>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395444" y="3856955"/>
          <a:ext cx="990600" cy="292100"/>
        </p:xfrm>
        <a:graphic>
          <a:graphicData uri="http://schemas.openxmlformats.org/presentationml/2006/ole">
            <mc:AlternateContent xmlns:mc="http://schemas.openxmlformats.org/markup-compatibility/2006">
              <mc:Choice xmlns:v="urn:schemas-microsoft-com:vml" Requires="v">
                <p:oleObj spid="_x0000_s6160" name="Equation" r:id="rId11" imgW="990360" imgH="291960" progId="Equation.DSMT4">
                  <p:embed/>
                </p:oleObj>
              </mc:Choice>
              <mc:Fallback>
                <p:oleObj name="Equation" r:id="rId11" imgW="99036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95444" y="3856955"/>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Trimmed Mean</a:t>
            </a:r>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The </a:t>
            </a:r>
            <a:r>
              <a:rPr lang="en-US" b="1" dirty="0">
                <a:solidFill>
                  <a:srgbClr val="C00000"/>
                </a:solidFill>
              </a:rPr>
              <a:t>trimmed mean </a:t>
            </a:r>
            <a:r>
              <a:rPr lang="en-US" dirty="0">
                <a:solidFill>
                  <a:srgbClr val="000000"/>
                </a:solidFill>
              </a:rPr>
              <a:t>is a modification of the arithmetic mean which ignores an equal percentage of the highest and lowest data values in calculating the mean.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4.1.3</a:t>
            </a:r>
          </a:p>
        </p:txBody>
      </p:sp>
      <p:sp>
        <p:nvSpPr>
          <p:cNvPr id="3" name="Content Placeholder 2"/>
          <p:cNvSpPr>
            <a:spLocks noGrp="1"/>
          </p:cNvSpPr>
          <p:nvPr>
            <p:ph idx="1"/>
          </p:nvPr>
        </p:nvSpPr>
        <p:spPr/>
        <p:txBody>
          <a:bodyPr/>
          <a:lstStyle/>
          <a:p>
            <a:r>
              <a:rPr lang="en-US" dirty="0"/>
              <a:t>Consider the following data taken from a poll on how many text messages a person sent in a day. </a:t>
            </a:r>
          </a:p>
          <a:p>
            <a:endParaRPr lang="en-US" dirty="0"/>
          </a:p>
          <a:p>
            <a:pPr algn="ctr"/>
            <a:r>
              <a:rPr lang="en-US" dirty="0"/>
              <a:t>mean = 25.5 </a:t>
            </a:r>
          </a:p>
          <a:p>
            <a:r>
              <a:rPr lang="en-US" dirty="0"/>
              <a:t>Find the 10% trimmed mean. </a:t>
            </a:r>
          </a:p>
          <a:p>
            <a:r>
              <a:rPr lang="en-US" b="1" dirty="0"/>
              <a:t>Solution</a:t>
            </a:r>
          </a:p>
          <a:p>
            <a:r>
              <a:rPr lang="en-US" dirty="0"/>
              <a:t>Since there are 10 observations, removing the highest 10% and lowest 10% means removing only one observation from each end of the data. </a:t>
            </a:r>
          </a:p>
          <a:p>
            <a:endParaRPr lang="en-US" dirty="0"/>
          </a:p>
        </p:txBody>
      </p:sp>
      <p:graphicFrame>
        <p:nvGraphicFramePr>
          <p:cNvPr id="5" name="Table 4"/>
          <p:cNvGraphicFramePr>
            <a:graphicFrameLocks noGrp="1"/>
          </p:cNvGraphicFramePr>
          <p:nvPr/>
        </p:nvGraphicFramePr>
        <p:xfrm>
          <a:off x="1524000" y="2327945"/>
          <a:ext cx="6096000" cy="396240"/>
        </p:xfrm>
        <a:graphic>
          <a:graphicData uri="http://schemas.openxmlformats.org/drawingml/2006/table">
            <a:tbl>
              <a:tblPr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pPr algn="ctr"/>
                      <a:r>
                        <a:rPr lang="en-US" sz="2000" dirty="0">
                          <a:solidFill>
                            <a:schemeClr val="accent6">
                              <a:lumMod val="10000"/>
                            </a:schemeClr>
                          </a:solidFill>
                        </a:rPr>
                        <a:t>16</a:t>
                      </a:r>
                    </a:p>
                  </a:txBody>
                  <a:tcPr/>
                </a:tc>
                <a:tc>
                  <a:txBody>
                    <a:bodyPr/>
                    <a:lstStyle/>
                    <a:p>
                      <a:pPr algn="ctr"/>
                      <a:r>
                        <a:rPr lang="en-US" sz="2000" dirty="0">
                          <a:solidFill>
                            <a:schemeClr val="accent6">
                              <a:lumMod val="10000"/>
                            </a:schemeClr>
                          </a:solidFill>
                        </a:rPr>
                        <a:t>18</a:t>
                      </a:r>
                    </a:p>
                  </a:txBody>
                  <a:tcPr/>
                </a:tc>
                <a:tc>
                  <a:txBody>
                    <a:bodyPr/>
                    <a:lstStyle/>
                    <a:p>
                      <a:pPr algn="ctr"/>
                      <a:r>
                        <a:rPr lang="en-US" sz="2000" dirty="0">
                          <a:solidFill>
                            <a:schemeClr val="accent6">
                              <a:lumMod val="10000"/>
                            </a:schemeClr>
                          </a:solidFill>
                        </a:rPr>
                        <a:t>20</a:t>
                      </a:r>
                    </a:p>
                  </a:txBody>
                  <a:tcPr/>
                </a:tc>
                <a:tc>
                  <a:txBody>
                    <a:bodyPr/>
                    <a:lstStyle/>
                    <a:p>
                      <a:pPr algn="ctr"/>
                      <a:r>
                        <a:rPr lang="en-US" sz="2000" dirty="0">
                          <a:solidFill>
                            <a:schemeClr val="accent6">
                              <a:lumMod val="10000"/>
                            </a:schemeClr>
                          </a:solidFill>
                        </a:rPr>
                        <a:t>21</a:t>
                      </a:r>
                    </a:p>
                  </a:txBody>
                  <a:tcPr/>
                </a:tc>
                <a:tc>
                  <a:txBody>
                    <a:bodyPr/>
                    <a:lstStyle/>
                    <a:p>
                      <a:pPr algn="ctr"/>
                      <a:r>
                        <a:rPr lang="en-US" sz="2000" dirty="0">
                          <a:solidFill>
                            <a:schemeClr val="accent6">
                              <a:lumMod val="10000"/>
                            </a:schemeClr>
                          </a:solidFill>
                        </a:rPr>
                        <a:t>23</a:t>
                      </a:r>
                    </a:p>
                  </a:txBody>
                  <a:tcPr/>
                </a:tc>
                <a:tc>
                  <a:txBody>
                    <a:bodyPr/>
                    <a:lstStyle/>
                    <a:p>
                      <a:pPr algn="ctr"/>
                      <a:r>
                        <a:rPr lang="en-US" sz="2000" dirty="0">
                          <a:solidFill>
                            <a:schemeClr val="accent6">
                              <a:lumMod val="10000"/>
                            </a:schemeClr>
                          </a:solidFill>
                        </a:rPr>
                        <a:t>23</a:t>
                      </a:r>
                    </a:p>
                  </a:txBody>
                  <a:tcPr/>
                </a:tc>
                <a:tc>
                  <a:txBody>
                    <a:bodyPr/>
                    <a:lstStyle/>
                    <a:p>
                      <a:pPr algn="ctr"/>
                      <a:r>
                        <a:rPr lang="en-US" sz="2000" dirty="0">
                          <a:solidFill>
                            <a:schemeClr val="accent6">
                              <a:lumMod val="10000"/>
                            </a:schemeClr>
                          </a:solidFill>
                        </a:rPr>
                        <a:t>24</a:t>
                      </a:r>
                    </a:p>
                  </a:txBody>
                  <a:tcPr/>
                </a:tc>
                <a:tc>
                  <a:txBody>
                    <a:bodyPr/>
                    <a:lstStyle/>
                    <a:p>
                      <a:pPr algn="ctr"/>
                      <a:r>
                        <a:rPr lang="en-US" sz="2000" dirty="0">
                          <a:solidFill>
                            <a:schemeClr val="accent6">
                              <a:lumMod val="10000"/>
                            </a:schemeClr>
                          </a:solidFill>
                        </a:rPr>
                        <a:t>32</a:t>
                      </a:r>
                    </a:p>
                  </a:txBody>
                  <a:tcPr/>
                </a:tc>
                <a:tc>
                  <a:txBody>
                    <a:bodyPr/>
                    <a:lstStyle/>
                    <a:p>
                      <a:pPr algn="ctr"/>
                      <a:r>
                        <a:rPr lang="en-US" sz="2000" dirty="0">
                          <a:solidFill>
                            <a:schemeClr val="accent6">
                              <a:lumMod val="10000"/>
                            </a:schemeClr>
                          </a:solidFill>
                        </a:rPr>
                        <a:t>36</a:t>
                      </a:r>
                    </a:p>
                  </a:txBody>
                  <a:tcPr/>
                </a:tc>
                <a:tc>
                  <a:txBody>
                    <a:bodyPr/>
                    <a:lstStyle/>
                    <a:p>
                      <a:pPr algn="ctr"/>
                      <a:r>
                        <a:rPr lang="en-US" sz="2000" dirty="0">
                          <a:solidFill>
                            <a:schemeClr val="accent6">
                              <a:lumMod val="10000"/>
                            </a:schemeClr>
                          </a:solidFill>
                        </a:rPr>
                        <a:t>42</a:t>
                      </a:r>
                    </a:p>
                  </a:txBody>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4.1.3 (cont.)</a:t>
            </a:r>
          </a:p>
        </p:txBody>
      </p:sp>
      <p:sp>
        <p:nvSpPr>
          <p:cNvPr id="3" name="Content Placeholder 2"/>
          <p:cNvSpPr>
            <a:spLocks noGrp="1"/>
          </p:cNvSpPr>
          <p:nvPr>
            <p:ph idx="1"/>
          </p:nvPr>
        </p:nvSpPr>
        <p:spPr/>
        <p:txBody>
          <a:bodyPr/>
          <a:lstStyle/>
          <a:p>
            <a:r>
              <a:rPr lang="en-US" dirty="0"/>
              <a:t>That is,</a:t>
            </a:r>
          </a:p>
          <a:p>
            <a:pPr algn="ctr"/>
            <a:r>
              <a:rPr lang="en-US" dirty="0"/>
              <a:t>10% of 10 = 0.1 · 10 = 1. </a:t>
            </a:r>
          </a:p>
          <a:p>
            <a:r>
              <a:rPr lang="en-US" dirty="0"/>
              <a:t>Note that the data is already sorted. If the mean is calculated without including the values 16 and 42, the resultant measure is called the 10% trimmed mean. </a:t>
            </a:r>
          </a:p>
          <a:p>
            <a:pPr algn="ctr"/>
            <a:r>
              <a:rPr lang="en-US" strike="sngStrike" dirty="0">
                <a:solidFill>
                  <a:srgbClr val="C00000"/>
                </a:solidFill>
              </a:rPr>
              <a:t>16</a:t>
            </a:r>
            <a:r>
              <a:rPr lang="en-US" dirty="0"/>
              <a:t> 18 20 21 23 23 24 32 36 </a:t>
            </a:r>
            <a:r>
              <a:rPr lang="en-US" strike="sngStrike" dirty="0">
                <a:solidFill>
                  <a:srgbClr val="C00000"/>
                </a:solidFill>
              </a:rPr>
              <a:t>42</a:t>
            </a:r>
            <a:r>
              <a:rPr lang="en-US" dirty="0"/>
              <a:t> </a:t>
            </a:r>
          </a:p>
        </p:txBody>
      </p:sp>
      <p:graphicFrame>
        <p:nvGraphicFramePr>
          <p:cNvPr id="17410" name="Object 2"/>
          <p:cNvGraphicFramePr>
            <a:graphicFrameLocks noChangeAspect="1"/>
          </p:cNvGraphicFramePr>
          <p:nvPr/>
        </p:nvGraphicFramePr>
        <p:xfrm>
          <a:off x="419100" y="4419600"/>
          <a:ext cx="8191500" cy="838200"/>
        </p:xfrm>
        <a:graphic>
          <a:graphicData uri="http://schemas.openxmlformats.org/presentationml/2006/ole">
            <mc:AlternateContent xmlns:mc="http://schemas.openxmlformats.org/markup-compatibility/2006">
              <mc:Choice xmlns:v="urn:schemas-microsoft-com:vml" Requires="v">
                <p:oleObj spid="_x0000_s17414" name="Equation" r:id="rId3" imgW="8191440" imgH="838080" progId="Equation.DSMT4">
                  <p:embed/>
                </p:oleObj>
              </mc:Choice>
              <mc:Fallback>
                <p:oleObj name="Equation" r:id="rId3" imgW="81914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419600"/>
                        <a:ext cx="819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1" name="Object 3"/>
          <p:cNvGraphicFramePr>
            <a:graphicFrameLocks noChangeAspect="1"/>
          </p:cNvGraphicFramePr>
          <p:nvPr/>
        </p:nvGraphicFramePr>
        <p:xfrm>
          <a:off x="3293378" y="5346700"/>
          <a:ext cx="1270000" cy="292100"/>
        </p:xfrm>
        <a:graphic>
          <a:graphicData uri="http://schemas.openxmlformats.org/presentationml/2006/ole">
            <mc:AlternateContent xmlns:mc="http://schemas.openxmlformats.org/markup-compatibility/2006">
              <mc:Choice xmlns:v="urn:schemas-microsoft-com:vml" Requires="v">
                <p:oleObj spid="_x0000_s17415" name="Equation" r:id="rId5" imgW="1269720" imgH="291960" progId="Equation.DSMT4">
                  <p:embed/>
                </p:oleObj>
              </mc:Choice>
              <mc:Fallback>
                <p:oleObj name="Equation" r:id="rId5" imgW="126972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93378" y="53467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4.1.3 (cont.)</a:t>
            </a:r>
          </a:p>
        </p:txBody>
      </p:sp>
      <p:sp>
        <p:nvSpPr>
          <p:cNvPr id="3" name="Content Placeholder 2"/>
          <p:cNvSpPr>
            <a:spLocks noGrp="1"/>
          </p:cNvSpPr>
          <p:nvPr>
            <p:ph idx="1"/>
          </p:nvPr>
        </p:nvSpPr>
        <p:spPr/>
        <p:txBody>
          <a:bodyPr/>
          <a:lstStyle/>
          <a:p>
            <a:r>
              <a:rPr lang="en-US" dirty="0"/>
              <a:t>If there had been 100 data values, the largest 10% and smallest 10% (a total of 20 data values) would have been removed before the mean was calculated.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4.1.4</a:t>
            </a:r>
          </a:p>
        </p:txBody>
      </p:sp>
      <p:sp>
        <p:nvSpPr>
          <p:cNvPr id="3" name="Content Placeholder 2"/>
          <p:cNvSpPr>
            <a:spLocks noGrp="1"/>
          </p:cNvSpPr>
          <p:nvPr>
            <p:ph idx="1"/>
          </p:nvPr>
        </p:nvSpPr>
        <p:spPr/>
        <p:txBody>
          <a:bodyPr/>
          <a:lstStyle/>
          <a:p>
            <a:r>
              <a:rPr lang="en-US" dirty="0"/>
              <a:t>Consider the same data set, except the last data value is replaced with an outlier. </a:t>
            </a:r>
          </a:p>
          <a:p>
            <a:endParaRPr lang="en-US" dirty="0"/>
          </a:p>
          <a:p>
            <a:pPr algn="ctr"/>
            <a:r>
              <a:rPr lang="en-US" dirty="0"/>
              <a:t>mean = 70.3</a:t>
            </a:r>
          </a:p>
          <a:p>
            <a:r>
              <a:rPr lang="en-US" dirty="0"/>
              <a:t>Find the 10% trimmed mean. </a:t>
            </a:r>
          </a:p>
          <a:p>
            <a:r>
              <a:rPr lang="en-US" b="1" dirty="0"/>
              <a:t>Solution</a:t>
            </a:r>
          </a:p>
          <a:p>
            <a:r>
              <a:rPr lang="en-US" dirty="0"/>
              <a:t>Since there are 10 observations, removing the highest 10% and lowest 10% means removing only one observation from each end of the data. </a:t>
            </a:r>
          </a:p>
          <a:p>
            <a:endParaRPr lang="en-US" dirty="0"/>
          </a:p>
        </p:txBody>
      </p:sp>
      <p:graphicFrame>
        <p:nvGraphicFramePr>
          <p:cNvPr id="4" name="Table 3"/>
          <p:cNvGraphicFramePr>
            <a:graphicFrameLocks noGrp="1"/>
          </p:cNvGraphicFramePr>
          <p:nvPr/>
        </p:nvGraphicFramePr>
        <p:xfrm>
          <a:off x="1600200" y="2327945"/>
          <a:ext cx="6096000" cy="396240"/>
        </p:xfrm>
        <a:graphic>
          <a:graphicData uri="http://schemas.openxmlformats.org/drawingml/2006/table">
            <a:tbl>
              <a:tblPr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pPr algn="ctr"/>
                      <a:r>
                        <a:rPr lang="en-US" sz="2000" dirty="0">
                          <a:solidFill>
                            <a:schemeClr val="accent6">
                              <a:lumMod val="10000"/>
                            </a:schemeClr>
                          </a:solidFill>
                        </a:rPr>
                        <a:t>16</a:t>
                      </a:r>
                    </a:p>
                  </a:txBody>
                  <a:tcPr/>
                </a:tc>
                <a:tc>
                  <a:txBody>
                    <a:bodyPr/>
                    <a:lstStyle/>
                    <a:p>
                      <a:pPr algn="ctr"/>
                      <a:r>
                        <a:rPr lang="en-US" sz="2000" dirty="0">
                          <a:solidFill>
                            <a:schemeClr val="accent6">
                              <a:lumMod val="10000"/>
                            </a:schemeClr>
                          </a:solidFill>
                        </a:rPr>
                        <a:t>18</a:t>
                      </a:r>
                    </a:p>
                  </a:txBody>
                  <a:tcPr/>
                </a:tc>
                <a:tc>
                  <a:txBody>
                    <a:bodyPr/>
                    <a:lstStyle/>
                    <a:p>
                      <a:pPr algn="ctr"/>
                      <a:r>
                        <a:rPr lang="en-US" sz="2000" dirty="0">
                          <a:solidFill>
                            <a:schemeClr val="accent6">
                              <a:lumMod val="10000"/>
                            </a:schemeClr>
                          </a:solidFill>
                        </a:rPr>
                        <a:t>20</a:t>
                      </a:r>
                    </a:p>
                  </a:txBody>
                  <a:tcPr/>
                </a:tc>
                <a:tc>
                  <a:txBody>
                    <a:bodyPr/>
                    <a:lstStyle/>
                    <a:p>
                      <a:pPr algn="ctr"/>
                      <a:r>
                        <a:rPr lang="en-US" sz="2000" dirty="0">
                          <a:solidFill>
                            <a:schemeClr val="accent6">
                              <a:lumMod val="10000"/>
                            </a:schemeClr>
                          </a:solidFill>
                        </a:rPr>
                        <a:t>21</a:t>
                      </a:r>
                    </a:p>
                  </a:txBody>
                  <a:tcPr/>
                </a:tc>
                <a:tc>
                  <a:txBody>
                    <a:bodyPr/>
                    <a:lstStyle/>
                    <a:p>
                      <a:pPr algn="ctr"/>
                      <a:r>
                        <a:rPr lang="en-US" sz="2000" dirty="0">
                          <a:solidFill>
                            <a:schemeClr val="accent6">
                              <a:lumMod val="10000"/>
                            </a:schemeClr>
                          </a:solidFill>
                        </a:rPr>
                        <a:t>23</a:t>
                      </a:r>
                    </a:p>
                  </a:txBody>
                  <a:tcPr/>
                </a:tc>
                <a:tc>
                  <a:txBody>
                    <a:bodyPr/>
                    <a:lstStyle/>
                    <a:p>
                      <a:pPr algn="ctr"/>
                      <a:r>
                        <a:rPr lang="en-US" sz="2000" dirty="0">
                          <a:solidFill>
                            <a:schemeClr val="accent6">
                              <a:lumMod val="10000"/>
                            </a:schemeClr>
                          </a:solidFill>
                        </a:rPr>
                        <a:t>23</a:t>
                      </a:r>
                    </a:p>
                  </a:txBody>
                  <a:tcPr/>
                </a:tc>
                <a:tc>
                  <a:txBody>
                    <a:bodyPr/>
                    <a:lstStyle/>
                    <a:p>
                      <a:pPr algn="ctr"/>
                      <a:r>
                        <a:rPr lang="en-US" sz="2000" dirty="0">
                          <a:solidFill>
                            <a:schemeClr val="accent6">
                              <a:lumMod val="10000"/>
                            </a:schemeClr>
                          </a:solidFill>
                        </a:rPr>
                        <a:t>24</a:t>
                      </a:r>
                    </a:p>
                  </a:txBody>
                  <a:tcPr/>
                </a:tc>
                <a:tc>
                  <a:txBody>
                    <a:bodyPr/>
                    <a:lstStyle/>
                    <a:p>
                      <a:pPr algn="ctr"/>
                      <a:r>
                        <a:rPr lang="en-US" sz="2000" dirty="0">
                          <a:solidFill>
                            <a:schemeClr val="accent6">
                              <a:lumMod val="10000"/>
                            </a:schemeClr>
                          </a:solidFill>
                        </a:rPr>
                        <a:t>32</a:t>
                      </a:r>
                    </a:p>
                  </a:txBody>
                  <a:tcPr/>
                </a:tc>
                <a:tc>
                  <a:txBody>
                    <a:bodyPr/>
                    <a:lstStyle/>
                    <a:p>
                      <a:pPr algn="ctr"/>
                      <a:r>
                        <a:rPr lang="en-US" sz="2000" dirty="0">
                          <a:solidFill>
                            <a:schemeClr val="accent6">
                              <a:lumMod val="10000"/>
                            </a:schemeClr>
                          </a:solidFill>
                        </a:rPr>
                        <a:t>36</a:t>
                      </a:r>
                    </a:p>
                  </a:txBody>
                  <a:tcPr/>
                </a:tc>
                <a:tc>
                  <a:txBody>
                    <a:bodyPr/>
                    <a:lstStyle/>
                    <a:p>
                      <a:pPr algn="ctr"/>
                      <a:r>
                        <a:rPr lang="en-US" sz="2000" dirty="0">
                          <a:solidFill>
                            <a:schemeClr val="accent6">
                              <a:lumMod val="10000"/>
                            </a:schemeClr>
                          </a:solidFill>
                        </a:rPr>
                        <a:t>490</a:t>
                      </a:r>
                    </a:p>
                  </a:txBody>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4.1.4 (cont.)</a:t>
            </a:r>
          </a:p>
        </p:txBody>
      </p:sp>
      <p:sp>
        <p:nvSpPr>
          <p:cNvPr id="3" name="Content Placeholder 2"/>
          <p:cNvSpPr>
            <a:spLocks noGrp="1"/>
          </p:cNvSpPr>
          <p:nvPr>
            <p:ph idx="1"/>
          </p:nvPr>
        </p:nvSpPr>
        <p:spPr/>
        <p:txBody>
          <a:bodyPr>
            <a:normAutofit/>
          </a:bodyPr>
          <a:lstStyle/>
          <a:p>
            <a:pPr algn="ctr"/>
            <a:r>
              <a:rPr lang="en-US" strike="sngStrike" dirty="0">
                <a:solidFill>
                  <a:srgbClr val="C00000"/>
                </a:solidFill>
              </a:rPr>
              <a:t>16</a:t>
            </a:r>
            <a:r>
              <a:rPr lang="en-US" dirty="0"/>
              <a:t> 18 20 21 23 23 24 32 36 </a:t>
            </a:r>
            <a:r>
              <a:rPr lang="en-US" strike="sngStrike" dirty="0">
                <a:solidFill>
                  <a:srgbClr val="C00000"/>
                </a:solidFill>
              </a:rPr>
              <a:t>490</a:t>
            </a:r>
            <a:r>
              <a:rPr lang="en-US" dirty="0"/>
              <a:t> </a:t>
            </a:r>
          </a:p>
          <a:p>
            <a:endParaRPr lang="en-US" dirty="0"/>
          </a:p>
          <a:p>
            <a:endParaRPr lang="en-US" dirty="0"/>
          </a:p>
          <a:p>
            <a:endParaRPr lang="en-US" dirty="0"/>
          </a:p>
          <a:p>
            <a:endParaRPr lang="en-US" dirty="0"/>
          </a:p>
          <a:p>
            <a:r>
              <a:rPr lang="en-US" dirty="0"/>
              <a:t>As expected, the trimmed mean is not affected by the addition of the outlier, while the mean increased dramatically. This is why the trimmed mean is considered to be a </a:t>
            </a:r>
            <a:r>
              <a:rPr lang="en-US" b="1" dirty="0"/>
              <a:t>resistant measure</a:t>
            </a:r>
            <a:r>
              <a:rPr lang="en-US" dirty="0"/>
              <a:t>.</a:t>
            </a:r>
            <a:r>
              <a:rPr lang="en-US" b="1" dirty="0"/>
              <a:t> </a:t>
            </a:r>
            <a:endParaRPr lang="en-US" dirty="0"/>
          </a:p>
        </p:txBody>
      </p:sp>
      <p:graphicFrame>
        <p:nvGraphicFramePr>
          <p:cNvPr id="18434" name="Object 2"/>
          <p:cNvGraphicFramePr>
            <a:graphicFrameLocks noChangeAspect="1"/>
          </p:cNvGraphicFramePr>
          <p:nvPr/>
        </p:nvGraphicFramePr>
        <p:xfrm>
          <a:off x="457200" y="2209800"/>
          <a:ext cx="8191500" cy="838200"/>
        </p:xfrm>
        <a:graphic>
          <a:graphicData uri="http://schemas.openxmlformats.org/presentationml/2006/ole">
            <mc:AlternateContent xmlns:mc="http://schemas.openxmlformats.org/markup-compatibility/2006">
              <mc:Choice xmlns:v="urn:schemas-microsoft-com:vml" Requires="v">
                <p:oleObj spid="_x0000_s18438" name="Equation" r:id="rId3" imgW="8191440" imgH="838080" progId="Equation.DSMT4">
                  <p:embed/>
                </p:oleObj>
              </mc:Choice>
              <mc:Fallback>
                <p:oleObj name="Equation" r:id="rId3" imgW="81914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209800"/>
                        <a:ext cx="819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5" name="Object 3"/>
          <p:cNvGraphicFramePr>
            <a:graphicFrameLocks noChangeAspect="1"/>
          </p:cNvGraphicFramePr>
          <p:nvPr/>
        </p:nvGraphicFramePr>
        <p:xfrm>
          <a:off x="3327633" y="3276600"/>
          <a:ext cx="1270000" cy="292100"/>
        </p:xfrm>
        <a:graphic>
          <a:graphicData uri="http://schemas.openxmlformats.org/presentationml/2006/ole">
            <mc:AlternateContent xmlns:mc="http://schemas.openxmlformats.org/markup-compatibility/2006">
              <mc:Choice xmlns:v="urn:schemas-microsoft-com:vml" Requires="v">
                <p:oleObj spid="_x0000_s18439" name="Equation" r:id="rId5" imgW="1269720" imgH="291960" progId="Equation.DSMT4">
                  <p:embed/>
                </p:oleObj>
              </mc:Choice>
              <mc:Fallback>
                <p:oleObj name="Equation" r:id="rId5" imgW="126972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7633" y="32766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Median</a:t>
            </a:r>
          </a:p>
        </p:txBody>
      </p:sp>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The </a:t>
            </a:r>
            <a:r>
              <a:rPr lang="en-US" b="1" dirty="0">
                <a:solidFill>
                  <a:srgbClr val="C00000"/>
                </a:solidFill>
              </a:rPr>
              <a:t>median</a:t>
            </a:r>
            <a:r>
              <a:rPr lang="en-US" dirty="0">
                <a:solidFill>
                  <a:srgbClr val="000000"/>
                </a:solidFill>
              </a:rPr>
              <a:t> of a set of observations is the measure of center that is the middle value of the data when it is arranged in ascending order. The same number of data values lie on either side of the median.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Median of a Data Set </a:t>
            </a:r>
          </a:p>
        </p:txBody>
      </p:sp>
      <p:sp>
        <p:nvSpPr>
          <p:cNvPr id="4"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pPr marL="514350" indent="-514350">
              <a:buFont typeface="+mj-lt"/>
              <a:buAutoNum type="arabicPeriod"/>
            </a:pPr>
            <a:r>
              <a:rPr lang="en-US" dirty="0">
                <a:solidFill>
                  <a:srgbClr val="000000"/>
                </a:solidFill>
              </a:rPr>
              <a:t>Arrange the data in ascending order. </a:t>
            </a:r>
          </a:p>
          <a:p>
            <a:pPr marL="514350" indent="-514350">
              <a:buFont typeface="+mj-lt"/>
              <a:buAutoNum type="arabicPeriod"/>
            </a:pPr>
            <a:r>
              <a:rPr lang="en-US" dirty="0">
                <a:solidFill>
                  <a:srgbClr val="000000"/>
                </a:solidFill>
              </a:rPr>
              <a:t>Determine the number of values in the data. </a:t>
            </a:r>
          </a:p>
          <a:p>
            <a:pPr marL="514350" indent="-514350">
              <a:buFont typeface="+mj-lt"/>
              <a:buAutoNum type="arabicPeriod"/>
            </a:pPr>
            <a:r>
              <a:rPr lang="en-US" dirty="0">
                <a:solidFill>
                  <a:srgbClr val="000000"/>
                </a:solidFill>
              </a:rPr>
              <a:t>Find the data value in the middle of the data set. </a:t>
            </a:r>
          </a:p>
          <a:p>
            <a:pPr marL="514350" indent="-514350">
              <a:buFont typeface="+mj-lt"/>
              <a:buAutoNum type="arabicPeriod"/>
            </a:pPr>
            <a:r>
              <a:rPr lang="en-US" dirty="0">
                <a:solidFill>
                  <a:srgbClr val="000000"/>
                </a:solidFill>
              </a:rPr>
              <a:t>If the number of data values is odd, then the median is the data value that is exactly in the middle of the data set.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Arithmetic Mean</a:t>
            </a: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Suppose there are </a:t>
            </a:r>
            <a:r>
              <a:rPr lang="en-US" i="1" dirty="0">
                <a:solidFill>
                  <a:srgbClr val="000000"/>
                </a:solidFill>
              </a:rPr>
              <a:t>n</a:t>
            </a:r>
            <a:r>
              <a:rPr lang="en-US" dirty="0">
                <a:solidFill>
                  <a:srgbClr val="000000"/>
                </a:solidFill>
              </a:rPr>
              <a:t> observations in a data set, consisting of the observations </a:t>
            </a:r>
            <a:r>
              <a:rPr lang="en-US" i="1" dirty="0">
                <a:solidFill>
                  <a:srgbClr val="000000"/>
                </a:solidFill>
              </a:rPr>
              <a:t>x</a:t>
            </a:r>
            <a:r>
              <a:rPr lang="en-US" baseline="-25000" dirty="0">
                <a:solidFill>
                  <a:srgbClr val="000000"/>
                </a:solidFill>
              </a:rPr>
              <a:t>1</a:t>
            </a:r>
            <a:r>
              <a:rPr lang="en-US" dirty="0">
                <a:solidFill>
                  <a:srgbClr val="000000"/>
                </a:solidFill>
              </a:rPr>
              <a:t>, </a:t>
            </a:r>
            <a:r>
              <a:rPr lang="en-US" i="1" dirty="0">
                <a:solidFill>
                  <a:srgbClr val="000000"/>
                </a:solidFill>
              </a:rPr>
              <a:t>x</a:t>
            </a:r>
            <a:r>
              <a:rPr lang="en-US" baseline="-25000" dirty="0">
                <a:solidFill>
                  <a:srgbClr val="000000"/>
                </a:solidFill>
              </a:rPr>
              <a:t>2</a:t>
            </a:r>
            <a:r>
              <a:rPr lang="en-US" dirty="0">
                <a:solidFill>
                  <a:srgbClr val="000000"/>
                </a:solidFill>
              </a:rPr>
              <a:t>,...,</a:t>
            </a:r>
            <a:r>
              <a:rPr lang="en-US" i="1" dirty="0">
                <a:solidFill>
                  <a:srgbClr val="000000"/>
                </a:solidFill>
              </a:rPr>
              <a:t> </a:t>
            </a:r>
            <a:r>
              <a:rPr lang="en-US" i="1" dirty="0" err="1">
                <a:solidFill>
                  <a:srgbClr val="000000"/>
                </a:solidFill>
              </a:rPr>
              <a:t>x</a:t>
            </a:r>
            <a:r>
              <a:rPr lang="en-US" i="1" baseline="-25000" dirty="0" err="1">
                <a:solidFill>
                  <a:srgbClr val="000000"/>
                </a:solidFill>
              </a:rPr>
              <a:t>n</a:t>
            </a:r>
            <a:r>
              <a:rPr lang="en-US" dirty="0">
                <a:solidFill>
                  <a:srgbClr val="000000"/>
                </a:solidFill>
              </a:rPr>
              <a:t>; then the </a:t>
            </a:r>
            <a:r>
              <a:rPr lang="en-US" b="1" dirty="0">
                <a:solidFill>
                  <a:srgbClr val="C00000"/>
                </a:solidFill>
              </a:rPr>
              <a:t>arithmetic mean </a:t>
            </a:r>
            <a:r>
              <a:rPr lang="en-US" dirty="0">
                <a:solidFill>
                  <a:srgbClr val="000000"/>
                </a:solidFill>
              </a:rPr>
              <a:t>is defined to be </a:t>
            </a:r>
          </a:p>
          <a:p>
            <a:endParaRPr lang="en-US" dirty="0">
              <a:solidFill>
                <a:srgbClr val="000000"/>
              </a:solidFill>
            </a:endParaRPr>
          </a:p>
          <a:p>
            <a:endParaRPr lang="en-US" dirty="0">
              <a:solidFill>
                <a:srgbClr val="000000"/>
              </a:solidFill>
            </a:endParaRPr>
          </a:p>
        </p:txBody>
      </p:sp>
      <p:graphicFrame>
        <p:nvGraphicFramePr>
          <p:cNvPr id="1026" name="Object 2"/>
          <p:cNvGraphicFramePr>
            <a:graphicFrameLocks noChangeAspect="1"/>
          </p:cNvGraphicFramePr>
          <p:nvPr/>
        </p:nvGraphicFramePr>
        <p:xfrm>
          <a:off x="3028950" y="3200400"/>
          <a:ext cx="2755900" cy="838200"/>
        </p:xfrm>
        <a:graphic>
          <a:graphicData uri="http://schemas.openxmlformats.org/presentationml/2006/ole">
            <mc:AlternateContent xmlns:mc="http://schemas.openxmlformats.org/markup-compatibility/2006">
              <mc:Choice xmlns:v="urn:schemas-microsoft-com:vml" Requires="v">
                <p:oleObj spid="_x0000_s1028" name="Equation" r:id="rId3" imgW="2755800" imgH="838080" progId="Equation.DSMT4">
                  <p:embed/>
                </p:oleObj>
              </mc:Choice>
              <mc:Fallback>
                <p:oleObj name="Equation" r:id="rId3" imgW="2755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8950" y="3200400"/>
                        <a:ext cx="275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Median of a Data Set </a:t>
            </a:r>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pPr marL="514350" indent="-514350">
              <a:buFont typeface="+mj-lt"/>
              <a:buAutoNum type="arabicPeriod" startAt="5"/>
            </a:pPr>
            <a:r>
              <a:rPr lang="en-US" dirty="0">
                <a:solidFill>
                  <a:srgbClr val="000000"/>
                </a:solidFill>
              </a:rPr>
              <a:t>If the number of data values is even, then the median is the mean of the two middle observations in the data set.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4.1.5</a:t>
            </a:r>
          </a:p>
        </p:txBody>
      </p:sp>
      <p:sp>
        <p:nvSpPr>
          <p:cNvPr id="3" name="Content Placeholder 2"/>
          <p:cNvSpPr>
            <a:spLocks noGrp="1"/>
          </p:cNvSpPr>
          <p:nvPr>
            <p:ph idx="1"/>
          </p:nvPr>
        </p:nvSpPr>
        <p:spPr/>
        <p:txBody>
          <a:bodyPr/>
          <a:lstStyle/>
          <a:p>
            <a:r>
              <a:rPr lang="en-US" dirty="0"/>
              <a:t>Consider the following goal tallies from eleven games played by the Charleston Battery soccer team. </a:t>
            </a:r>
          </a:p>
          <a:p>
            <a:endParaRPr lang="en-US" dirty="0"/>
          </a:p>
          <a:p>
            <a:r>
              <a:rPr lang="en-US" dirty="0"/>
              <a:t>Find the median.</a:t>
            </a:r>
          </a:p>
          <a:p>
            <a:r>
              <a:rPr lang="en-US" b="1" dirty="0"/>
              <a:t>Solution</a:t>
            </a:r>
          </a:p>
          <a:p>
            <a:r>
              <a:rPr lang="en-US" dirty="0"/>
              <a:t>First, the data set must be ordered, </a:t>
            </a:r>
          </a:p>
          <a:p>
            <a:pPr algn="ctr"/>
            <a:r>
              <a:rPr lang="en-US" dirty="0"/>
              <a:t>1, 1, 2, 2, 3, 3, 3, 4, 5, 6, 7 </a:t>
            </a:r>
          </a:p>
          <a:p>
            <a:endParaRPr lang="en-US" dirty="0"/>
          </a:p>
        </p:txBody>
      </p:sp>
      <p:graphicFrame>
        <p:nvGraphicFramePr>
          <p:cNvPr id="4" name="Table 3"/>
          <p:cNvGraphicFramePr>
            <a:graphicFrameLocks noGrp="1"/>
          </p:cNvGraphicFramePr>
          <p:nvPr/>
        </p:nvGraphicFramePr>
        <p:xfrm>
          <a:off x="1600198" y="2327945"/>
          <a:ext cx="6096002" cy="396240"/>
        </p:xfrm>
        <a:graphic>
          <a:graphicData uri="http://schemas.openxmlformats.org/drawingml/2006/table">
            <a:tbl>
              <a:tblPr bandRow="1">
                <a:tableStyleId>{5C22544A-7EE6-4342-B048-85BDC9FD1C3A}</a:tableStyleId>
              </a:tblPr>
              <a:tblGrid>
                <a:gridCol w="554182">
                  <a:extLst>
                    <a:ext uri="{9D8B030D-6E8A-4147-A177-3AD203B41FA5}">
                      <a16:colId xmlns:a16="http://schemas.microsoft.com/office/drawing/2014/main" val="20000"/>
                    </a:ext>
                  </a:extLst>
                </a:gridCol>
                <a:gridCol w="554182">
                  <a:extLst>
                    <a:ext uri="{9D8B030D-6E8A-4147-A177-3AD203B41FA5}">
                      <a16:colId xmlns:a16="http://schemas.microsoft.com/office/drawing/2014/main" val="20001"/>
                    </a:ext>
                  </a:extLst>
                </a:gridCol>
                <a:gridCol w="554182">
                  <a:extLst>
                    <a:ext uri="{9D8B030D-6E8A-4147-A177-3AD203B41FA5}">
                      <a16:colId xmlns:a16="http://schemas.microsoft.com/office/drawing/2014/main" val="20002"/>
                    </a:ext>
                  </a:extLst>
                </a:gridCol>
                <a:gridCol w="554182">
                  <a:extLst>
                    <a:ext uri="{9D8B030D-6E8A-4147-A177-3AD203B41FA5}">
                      <a16:colId xmlns:a16="http://schemas.microsoft.com/office/drawing/2014/main" val="20003"/>
                    </a:ext>
                  </a:extLst>
                </a:gridCol>
                <a:gridCol w="554182">
                  <a:extLst>
                    <a:ext uri="{9D8B030D-6E8A-4147-A177-3AD203B41FA5}">
                      <a16:colId xmlns:a16="http://schemas.microsoft.com/office/drawing/2014/main" val="20004"/>
                    </a:ext>
                  </a:extLst>
                </a:gridCol>
                <a:gridCol w="554182">
                  <a:extLst>
                    <a:ext uri="{9D8B030D-6E8A-4147-A177-3AD203B41FA5}">
                      <a16:colId xmlns:a16="http://schemas.microsoft.com/office/drawing/2014/main" val="20005"/>
                    </a:ext>
                  </a:extLst>
                </a:gridCol>
                <a:gridCol w="554182">
                  <a:extLst>
                    <a:ext uri="{9D8B030D-6E8A-4147-A177-3AD203B41FA5}">
                      <a16:colId xmlns:a16="http://schemas.microsoft.com/office/drawing/2014/main" val="20006"/>
                    </a:ext>
                  </a:extLst>
                </a:gridCol>
                <a:gridCol w="554182">
                  <a:extLst>
                    <a:ext uri="{9D8B030D-6E8A-4147-A177-3AD203B41FA5}">
                      <a16:colId xmlns:a16="http://schemas.microsoft.com/office/drawing/2014/main" val="20007"/>
                    </a:ext>
                  </a:extLst>
                </a:gridCol>
                <a:gridCol w="554182">
                  <a:extLst>
                    <a:ext uri="{9D8B030D-6E8A-4147-A177-3AD203B41FA5}">
                      <a16:colId xmlns:a16="http://schemas.microsoft.com/office/drawing/2014/main" val="20008"/>
                    </a:ext>
                  </a:extLst>
                </a:gridCol>
                <a:gridCol w="554182">
                  <a:extLst>
                    <a:ext uri="{9D8B030D-6E8A-4147-A177-3AD203B41FA5}">
                      <a16:colId xmlns:a16="http://schemas.microsoft.com/office/drawing/2014/main" val="20009"/>
                    </a:ext>
                  </a:extLst>
                </a:gridCol>
                <a:gridCol w="554182">
                  <a:extLst>
                    <a:ext uri="{9D8B030D-6E8A-4147-A177-3AD203B41FA5}">
                      <a16:colId xmlns:a16="http://schemas.microsoft.com/office/drawing/2014/main" val="20010"/>
                    </a:ext>
                  </a:extLst>
                </a:gridCol>
              </a:tblGrid>
              <a:tr h="370840">
                <a:tc>
                  <a:txBody>
                    <a:bodyPr/>
                    <a:lstStyle/>
                    <a:p>
                      <a:pPr algn="ctr"/>
                      <a:r>
                        <a:rPr lang="en-US" sz="2000" dirty="0">
                          <a:solidFill>
                            <a:schemeClr val="accent6">
                              <a:lumMod val="10000"/>
                            </a:schemeClr>
                          </a:solidFill>
                        </a:rPr>
                        <a:t>2</a:t>
                      </a:r>
                    </a:p>
                  </a:txBody>
                  <a:tcPr/>
                </a:tc>
                <a:tc>
                  <a:txBody>
                    <a:bodyPr/>
                    <a:lstStyle/>
                    <a:p>
                      <a:pPr algn="ctr"/>
                      <a:r>
                        <a:rPr lang="en-US" sz="2000" dirty="0">
                          <a:solidFill>
                            <a:schemeClr val="accent6">
                              <a:lumMod val="10000"/>
                            </a:schemeClr>
                          </a:solidFill>
                        </a:rPr>
                        <a:t>3</a:t>
                      </a:r>
                    </a:p>
                  </a:txBody>
                  <a:tcPr/>
                </a:tc>
                <a:tc>
                  <a:txBody>
                    <a:bodyPr/>
                    <a:lstStyle/>
                    <a:p>
                      <a:pPr algn="ctr"/>
                      <a:r>
                        <a:rPr lang="en-US" sz="2000" dirty="0">
                          <a:solidFill>
                            <a:schemeClr val="accent6">
                              <a:lumMod val="10000"/>
                            </a:schemeClr>
                          </a:solidFill>
                        </a:rPr>
                        <a:t>5</a:t>
                      </a:r>
                    </a:p>
                  </a:txBody>
                  <a:tcPr/>
                </a:tc>
                <a:tc>
                  <a:txBody>
                    <a:bodyPr/>
                    <a:lstStyle/>
                    <a:p>
                      <a:pPr algn="ctr"/>
                      <a:r>
                        <a:rPr lang="en-US" sz="2000" dirty="0">
                          <a:solidFill>
                            <a:schemeClr val="accent6">
                              <a:lumMod val="10000"/>
                            </a:schemeClr>
                          </a:solidFill>
                        </a:rPr>
                        <a:t>4</a:t>
                      </a:r>
                    </a:p>
                  </a:txBody>
                  <a:tcPr/>
                </a:tc>
                <a:tc>
                  <a:txBody>
                    <a:bodyPr/>
                    <a:lstStyle/>
                    <a:p>
                      <a:pPr algn="ctr"/>
                      <a:r>
                        <a:rPr lang="en-US" sz="2000" dirty="0">
                          <a:solidFill>
                            <a:schemeClr val="accent6">
                              <a:lumMod val="10000"/>
                            </a:schemeClr>
                          </a:solidFill>
                        </a:rPr>
                        <a:t>1</a:t>
                      </a:r>
                    </a:p>
                  </a:txBody>
                  <a:tcPr/>
                </a:tc>
                <a:tc>
                  <a:txBody>
                    <a:bodyPr/>
                    <a:lstStyle/>
                    <a:p>
                      <a:pPr algn="ctr"/>
                      <a:r>
                        <a:rPr lang="en-US" sz="2000" dirty="0">
                          <a:solidFill>
                            <a:schemeClr val="accent6">
                              <a:lumMod val="10000"/>
                            </a:schemeClr>
                          </a:solidFill>
                        </a:rPr>
                        <a:t>7</a:t>
                      </a:r>
                    </a:p>
                  </a:txBody>
                  <a:tcPr/>
                </a:tc>
                <a:tc>
                  <a:txBody>
                    <a:bodyPr/>
                    <a:lstStyle/>
                    <a:p>
                      <a:pPr algn="ctr"/>
                      <a:r>
                        <a:rPr lang="en-US" sz="2000" dirty="0">
                          <a:solidFill>
                            <a:schemeClr val="accent6">
                              <a:lumMod val="10000"/>
                            </a:schemeClr>
                          </a:solidFill>
                        </a:rPr>
                        <a:t>3</a:t>
                      </a:r>
                    </a:p>
                  </a:txBody>
                  <a:tcPr/>
                </a:tc>
                <a:tc>
                  <a:txBody>
                    <a:bodyPr/>
                    <a:lstStyle/>
                    <a:p>
                      <a:pPr algn="ctr"/>
                      <a:r>
                        <a:rPr lang="en-US" sz="2000" dirty="0">
                          <a:solidFill>
                            <a:schemeClr val="accent6">
                              <a:lumMod val="10000"/>
                            </a:schemeClr>
                          </a:solidFill>
                        </a:rPr>
                        <a:t>3</a:t>
                      </a:r>
                    </a:p>
                  </a:txBody>
                  <a:tcPr/>
                </a:tc>
                <a:tc>
                  <a:txBody>
                    <a:bodyPr/>
                    <a:lstStyle/>
                    <a:p>
                      <a:pPr algn="ctr"/>
                      <a:r>
                        <a:rPr lang="en-US" sz="2000" dirty="0">
                          <a:solidFill>
                            <a:schemeClr val="accent6">
                              <a:lumMod val="10000"/>
                            </a:schemeClr>
                          </a:solidFill>
                        </a:rPr>
                        <a:t>1</a:t>
                      </a:r>
                    </a:p>
                  </a:txBody>
                  <a:tcPr/>
                </a:tc>
                <a:tc>
                  <a:txBody>
                    <a:bodyPr/>
                    <a:lstStyle/>
                    <a:p>
                      <a:pPr algn="ctr"/>
                      <a:r>
                        <a:rPr lang="en-US" sz="2000" dirty="0">
                          <a:solidFill>
                            <a:schemeClr val="accent6">
                              <a:lumMod val="10000"/>
                            </a:schemeClr>
                          </a:solidFill>
                        </a:rPr>
                        <a:t>2</a:t>
                      </a:r>
                    </a:p>
                  </a:txBody>
                  <a:tcPr/>
                </a:tc>
                <a:tc>
                  <a:txBody>
                    <a:bodyPr/>
                    <a:lstStyle/>
                    <a:p>
                      <a:pPr algn="ctr"/>
                      <a:r>
                        <a:rPr lang="en-US" sz="2000" dirty="0">
                          <a:solidFill>
                            <a:schemeClr val="accent6">
                              <a:lumMod val="10000"/>
                            </a:schemeClr>
                          </a:solidFill>
                        </a:rPr>
                        <a:t>6</a:t>
                      </a:r>
                    </a:p>
                  </a:txBody>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4.1.5 (cont.)</a:t>
            </a:r>
          </a:p>
        </p:txBody>
      </p:sp>
      <p:sp>
        <p:nvSpPr>
          <p:cNvPr id="3" name="Content Placeholder 2"/>
          <p:cNvSpPr>
            <a:spLocks noGrp="1"/>
          </p:cNvSpPr>
          <p:nvPr>
            <p:ph idx="1"/>
          </p:nvPr>
        </p:nvSpPr>
        <p:spPr/>
        <p:txBody>
          <a:bodyPr/>
          <a:lstStyle/>
          <a:p>
            <a:r>
              <a:rPr lang="en-US" dirty="0"/>
              <a:t>Since the data set contains an odd number of values, 11, the middle observation in the ordered array must be the sixth observation. Since the median is the sixth observation, the median value is 3. </a:t>
            </a:r>
          </a:p>
          <a:p>
            <a:pPr algn="ctr"/>
            <a:r>
              <a:rPr lang="en-US" dirty="0"/>
              <a:t>1, 1, 2, 2, 3, </a:t>
            </a:r>
            <a:r>
              <a:rPr lang="en-US" dirty="0">
                <a:solidFill>
                  <a:srgbClr val="C00000"/>
                </a:solidFill>
              </a:rPr>
              <a:t>3</a:t>
            </a:r>
            <a:r>
              <a:rPr lang="en-US" dirty="0"/>
              <a:t>, 3, 4, 5, 6, 7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4.1.6</a:t>
            </a:r>
          </a:p>
        </p:txBody>
      </p:sp>
      <p:sp>
        <p:nvSpPr>
          <p:cNvPr id="3" name="Content Placeholder 2"/>
          <p:cNvSpPr>
            <a:spLocks noGrp="1"/>
          </p:cNvSpPr>
          <p:nvPr>
            <p:ph idx="1"/>
          </p:nvPr>
        </p:nvSpPr>
        <p:spPr/>
        <p:txBody>
          <a:bodyPr/>
          <a:lstStyle/>
          <a:p>
            <a:r>
              <a:rPr lang="en-US" dirty="0"/>
              <a:t>Consider the following ten test scores from a student taking a high school calculus class. </a:t>
            </a:r>
          </a:p>
          <a:p>
            <a:endParaRPr lang="en-US" dirty="0"/>
          </a:p>
          <a:p>
            <a:r>
              <a:rPr lang="en-US" dirty="0"/>
              <a:t>Find the median.</a:t>
            </a:r>
          </a:p>
          <a:p>
            <a:r>
              <a:rPr lang="en-US" b="1" dirty="0"/>
              <a:t>Solution</a:t>
            </a:r>
          </a:p>
          <a:p>
            <a:r>
              <a:rPr lang="en-US" dirty="0"/>
              <a:t>If there are an even number of observations, average the two center values in the ordered data set. </a:t>
            </a:r>
          </a:p>
          <a:p>
            <a:pPr algn="ctr"/>
            <a:r>
              <a:rPr lang="en-US" dirty="0"/>
              <a:t>65, 72, 76, 79, </a:t>
            </a:r>
            <a:r>
              <a:rPr lang="en-US" dirty="0">
                <a:solidFill>
                  <a:srgbClr val="C00000"/>
                </a:solidFill>
              </a:rPr>
              <a:t>83</a:t>
            </a:r>
            <a:r>
              <a:rPr lang="en-US" dirty="0"/>
              <a:t>, </a:t>
            </a:r>
            <a:r>
              <a:rPr lang="en-US" dirty="0">
                <a:solidFill>
                  <a:srgbClr val="C00000"/>
                </a:solidFill>
              </a:rPr>
              <a:t>85</a:t>
            </a:r>
            <a:r>
              <a:rPr lang="en-US" dirty="0"/>
              <a:t>, 88, 90, 94, 98 </a:t>
            </a:r>
          </a:p>
        </p:txBody>
      </p:sp>
      <p:graphicFrame>
        <p:nvGraphicFramePr>
          <p:cNvPr id="4" name="Table 3"/>
          <p:cNvGraphicFramePr>
            <a:graphicFrameLocks noGrp="1"/>
          </p:cNvGraphicFramePr>
          <p:nvPr/>
        </p:nvGraphicFramePr>
        <p:xfrm>
          <a:off x="1773380" y="2327945"/>
          <a:ext cx="5541820" cy="396240"/>
        </p:xfrm>
        <a:graphic>
          <a:graphicData uri="http://schemas.openxmlformats.org/drawingml/2006/table">
            <a:tbl>
              <a:tblPr bandRow="1">
                <a:tableStyleId>{5C22544A-7EE6-4342-B048-85BDC9FD1C3A}</a:tableStyleId>
              </a:tblPr>
              <a:tblGrid>
                <a:gridCol w="554182">
                  <a:extLst>
                    <a:ext uri="{9D8B030D-6E8A-4147-A177-3AD203B41FA5}">
                      <a16:colId xmlns:a16="http://schemas.microsoft.com/office/drawing/2014/main" val="20000"/>
                    </a:ext>
                  </a:extLst>
                </a:gridCol>
                <a:gridCol w="554182">
                  <a:extLst>
                    <a:ext uri="{9D8B030D-6E8A-4147-A177-3AD203B41FA5}">
                      <a16:colId xmlns:a16="http://schemas.microsoft.com/office/drawing/2014/main" val="20001"/>
                    </a:ext>
                  </a:extLst>
                </a:gridCol>
                <a:gridCol w="554182">
                  <a:extLst>
                    <a:ext uri="{9D8B030D-6E8A-4147-A177-3AD203B41FA5}">
                      <a16:colId xmlns:a16="http://schemas.microsoft.com/office/drawing/2014/main" val="20002"/>
                    </a:ext>
                  </a:extLst>
                </a:gridCol>
                <a:gridCol w="554182">
                  <a:extLst>
                    <a:ext uri="{9D8B030D-6E8A-4147-A177-3AD203B41FA5}">
                      <a16:colId xmlns:a16="http://schemas.microsoft.com/office/drawing/2014/main" val="20003"/>
                    </a:ext>
                  </a:extLst>
                </a:gridCol>
                <a:gridCol w="554182">
                  <a:extLst>
                    <a:ext uri="{9D8B030D-6E8A-4147-A177-3AD203B41FA5}">
                      <a16:colId xmlns:a16="http://schemas.microsoft.com/office/drawing/2014/main" val="20004"/>
                    </a:ext>
                  </a:extLst>
                </a:gridCol>
                <a:gridCol w="554182">
                  <a:extLst>
                    <a:ext uri="{9D8B030D-6E8A-4147-A177-3AD203B41FA5}">
                      <a16:colId xmlns:a16="http://schemas.microsoft.com/office/drawing/2014/main" val="20005"/>
                    </a:ext>
                  </a:extLst>
                </a:gridCol>
                <a:gridCol w="554182">
                  <a:extLst>
                    <a:ext uri="{9D8B030D-6E8A-4147-A177-3AD203B41FA5}">
                      <a16:colId xmlns:a16="http://schemas.microsoft.com/office/drawing/2014/main" val="20006"/>
                    </a:ext>
                  </a:extLst>
                </a:gridCol>
                <a:gridCol w="554182">
                  <a:extLst>
                    <a:ext uri="{9D8B030D-6E8A-4147-A177-3AD203B41FA5}">
                      <a16:colId xmlns:a16="http://schemas.microsoft.com/office/drawing/2014/main" val="20007"/>
                    </a:ext>
                  </a:extLst>
                </a:gridCol>
                <a:gridCol w="554182">
                  <a:extLst>
                    <a:ext uri="{9D8B030D-6E8A-4147-A177-3AD203B41FA5}">
                      <a16:colId xmlns:a16="http://schemas.microsoft.com/office/drawing/2014/main" val="20008"/>
                    </a:ext>
                  </a:extLst>
                </a:gridCol>
                <a:gridCol w="554182">
                  <a:extLst>
                    <a:ext uri="{9D8B030D-6E8A-4147-A177-3AD203B41FA5}">
                      <a16:colId xmlns:a16="http://schemas.microsoft.com/office/drawing/2014/main" val="20009"/>
                    </a:ext>
                  </a:extLst>
                </a:gridCol>
              </a:tblGrid>
              <a:tr h="370840">
                <a:tc>
                  <a:txBody>
                    <a:bodyPr/>
                    <a:lstStyle/>
                    <a:p>
                      <a:pPr algn="ctr"/>
                      <a:r>
                        <a:rPr lang="en-US" sz="2000" dirty="0">
                          <a:solidFill>
                            <a:schemeClr val="accent6">
                              <a:lumMod val="10000"/>
                            </a:schemeClr>
                          </a:solidFill>
                        </a:rPr>
                        <a:t>65</a:t>
                      </a:r>
                    </a:p>
                  </a:txBody>
                  <a:tcPr/>
                </a:tc>
                <a:tc>
                  <a:txBody>
                    <a:bodyPr/>
                    <a:lstStyle/>
                    <a:p>
                      <a:pPr algn="ctr"/>
                      <a:r>
                        <a:rPr lang="en-US" sz="2000" dirty="0">
                          <a:solidFill>
                            <a:schemeClr val="accent6">
                              <a:lumMod val="10000"/>
                            </a:schemeClr>
                          </a:solidFill>
                        </a:rPr>
                        <a:t>98</a:t>
                      </a:r>
                    </a:p>
                  </a:txBody>
                  <a:tcPr/>
                </a:tc>
                <a:tc>
                  <a:txBody>
                    <a:bodyPr/>
                    <a:lstStyle/>
                    <a:p>
                      <a:pPr algn="ctr"/>
                      <a:r>
                        <a:rPr lang="en-US" sz="2000" dirty="0">
                          <a:solidFill>
                            <a:schemeClr val="accent6">
                              <a:lumMod val="10000"/>
                            </a:schemeClr>
                          </a:solidFill>
                        </a:rPr>
                        <a:t>76</a:t>
                      </a:r>
                    </a:p>
                  </a:txBody>
                  <a:tcPr/>
                </a:tc>
                <a:tc>
                  <a:txBody>
                    <a:bodyPr/>
                    <a:lstStyle/>
                    <a:p>
                      <a:pPr algn="ctr"/>
                      <a:r>
                        <a:rPr lang="en-US" sz="2000" dirty="0">
                          <a:solidFill>
                            <a:schemeClr val="accent6">
                              <a:lumMod val="10000"/>
                            </a:schemeClr>
                          </a:solidFill>
                        </a:rPr>
                        <a:t>83</a:t>
                      </a:r>
                    </a:p>
                  </a:txBody>
                  <a:tcPr/>
                </a:tc>
                <a:tc>
                  <a:txBody>
                    <a:bodyPr/>
                    <a:lstStyle/>
                    <a:p>
                      <a:pPr algn="ctr"/>
                      <a:r>
                        <a:rPr lang="en-US" sz="2000" dirty="0">
                          <a:solidFill>
                            <a:schemeClr val="accent6">
                              <a:lumMod val="10000"/>
                            </a:schemeClr>
                          </a:solidFill>
                        </a:rPr>
                        <a:t>94</a:t>
                      </a:r>
                    </a:p>
                  </a:txBody>
                  <a:tcPr/>
                </a:tc>
                <a:tc>
                  <a:txBody>
                    <a:bodyPr/>
                    <a:lstStyle/>
                    <a:p>
                      <a:pPr algn="ctr"/>
                      <a:r>
                        <a:rPr lang="en-US" sz="2000" dirty="0">
                          <a:solidFill>
                            <a:schemeClr val="accent6">
                              <a:lumMod val="10000"/>
                            </a:schemeClr>
                          </a:solidFill>
                        </a:rPr>
                        <a:t>79</a:t>
                      </a:r>
                    </a:p>
                  </a:txBody>
                  <a:tcPr/>
                </a:tc>
                <a:tc>
                  <a:txBody>
                    <a:bodyPr/>
                    <a:lstStyle/>
                    <a:p>
                      <a:pPr algn="ctr"/>
                      <a:r>
                        <a:rPr lang="en-US" sz="2000" dirty="0">
                          <a:solidFill>
                            <a:schemeClr val="accent6">
                              <a:lumMod val="10000"/>
                            </a:schemeClr>
                          </a:solidFill>
                        </a:rPr>
                        <a:t>88</a:t>
                      </a:r>
                    </a:p>
                  </a:txBody>
                  <a:tcPr/>
                </a:tc>
                <a:tc>
                  <a:txBody>
                    <a:bodyPr/>
                    <a:lstStyle/>
                    <a:p>
                      <a:pPr algn="ctr"/>
                      <a:r>
                        <a:rPr lang="en-US" sz="2000" dirty="0">
                          <a:solidFill>
                            <a:schemeClr val="accent6">
                              <a:lumMod val="10000"/>
                            </a:schemeClr>
                          </a:solidFill>
                        </a:rPr>
                        <a:t>72</a:t>
                      </a:r>
                    </a:p>
                  </a:txBody>
                  <a:tcPr/>
                </a:tc>
                <a:tc>
                  <a:txBody>
                    <a:bodyPr/>
                    <a:lstStyle/>
                    <a:p>
                      <a:pPr algn="ctr"/>
                      <a:r>
                        <a:rPr lang="en-US" sz="2000" dirty="0">
                          <a:solidFill>
                            <a:schemeClr val="accent6">
                              <a:lumMod val="10000"/>
                            </a:schemeClr>
                          </a:solidFill>
                        </a:rPr>
                        <a:t>90</a:t>
                      </a:r>
                    </a:p>
                  </a:txBody>
                  <a:tcPr/>
                </a:tc>
                <a:tc>
                  <a:txBody>
                    <a:bodyPr/>
                    <a:lstStyle/>
                    <a:p>
                      <a:pPr algn="ctr"/>
                      <a:r>
                        <a:rPr lang="en-US" sz="2000" dirty="0">
                          <a:solidFill>
                            <a:schemeClr val="accent6">
                              <a:lumMod val="10000"/>
                            </a:schemeClr>
                          </a:solidFill>
                        </a:rPr>
                        <a:t>85</a:t>
                      </a:r>
                    </a:p>
                  </a:txBody>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4.1.6 (cont.)</a:t>
            </a:r>
          </a:p>
        </p:txBody>
      </p:sp>
      <p:sp>
        <p:nvSpPr>
          <p:cNvPr id="3" name="Content Placeholder 2"/>
          <p:cNvSpPr>
            <a:spLocks noGrp="1"/>
          </p:cNvSpPr>
          <p:nvPr>
            <p:ph idx="1"/>
          </p:nvPr>
        </p:nvSpPr>
        <p:spPr/>
        <p:txBody>
          <a:bodyPr/>
          <a:lstStyle/>
          <a:p>
            <a:r>
              <a:rPr lang="en-US" dirty="0"/>
              <a:t>To find the median, average the fifth and sixth observations. </a:t>
            </a:r>
            <a:br>
              <a:rPr lang="en-US" dirty="0"/>
            </a:br>
            <a:endParaRPr lang="en-US" dirty="0"/>
          </a:p>
        </p:txBody>
      </p:sp>
      <p:graphicFrame>
        <p:nvGraphicFramePr>
          <p:cNvPr id="19458" name="Object 2"/>
          <p:cNvGraphicFramePr>
            <a:graphicFrameLocks noChangeAspect="1"/>
          </p:cNvGraphicFramePr>
          <p:nvPr/>
        </p:nvGraphicFramePr>
        <p:xfrm>
          <a:off x="2870200" y="2362200"/>
          <a:ext cx="3708400" cy="838200"/>
        </p:xfrm>
        <a:graphic>
          <a:graphicData uri="http://schemas.openxmlformats.org/presentationml/2006/ole">
            <mc:AlternateContent xmlns:mc="http://schemas.openxmlformats.org/markup-compatibility/2006">
              <mc:Choice xmlns:v="urn:schemas-microsoft-com:vml" Requires="v">
                <p:oleObj spid="_x0000_s19460" name="Equation" r:id="rId3" imgW="3708360" imgH="838080" progId="Equation.DSMT4">
                  <p:embed/>
                </p:oleObj>
              </mc:Choice>
              <mc:Fallback>
                <p:oleObj name="Equation" r:id="rId3" imgW="3708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70200" y="2362200"/>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a:t>
            </a:r>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pPr marL="3175" indent="-3175"/>
            <a:r>
              <a:rPr lang="en-US" dirty="0">
                <a:solidFill>
                  <a:srgbClr val="000000"/>
                </a:solidFill>
              </a:rPr>
              <a:t>The </a:t>
            </a:r>
            <a:r>
              <a:rPr lang="en-US" b="1" dirty="0">
                <a:solidFill>
                  <a:srgbClr val="C00000"/>
                </a:solidFill>
              </a:rPr>
              <a:t>mode</a:t>
            </a:r>
            <a:r>
              <a:rPr lang="en-US" dirty="0">
                <a:solidFill>
                  <a:srgbClr val="000000"/>
                </a:solidFill>
              </a:rPr>
              <a:t> of a data set is the most frequently occurring value.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4.1.7</a:t>
            </a:r>
          </a:p>
        </p:txBody>
      </p:sp>
      <p:sp>
        <p:nvSpPr>
          <p:cNvPr id="3" name="Content Placeholder 2"/>
          <p:cNvSpPr>
            <a:spLocks noGrp="1"/>
          </p:cNvSpPr>
          <p:nvPr>
            <p:ph idx="1"/>
          </p:nvPr>
        </p:nvSpPr>
        <p:spPr/>
        <p:txBody>
          <a:bodyPr/>
          <a:lstStyle/>
          <a:p>
            <a:r>
              <a:rPr lang="en-US" dirty="0"/>
              <a:t>Find the mode of the following data regarding the number of power outages reported over a period of eleven days.</a:t>
            </a:r>
          </a:p>
          <a:p>
            <a:endParaRPr lang="en-US" dirty="0"/>
          </a:p>
          <a:p>
            <a:r>
              <a:rPr lang="en-US" b="1" dirty="0"/>
              <a:t>Solution</a:t>
            </a:r>
          </a:p>
          <a:p>
            <a:r>
              <a:rPr lang="en-US" dirty="0"/>
              <a:t>Since the value of 0 occurs more than any other value, it is the mode. In this instance, as a measure of location, the modal value is not a particularly appealing choice. </a:t>
            </a:r>
          </a:p>
          <a:p>
            <a:endParaRPr lang="en-US" dirty="0"/>
          </a:p>
          <a:p>
            <a:endParaRPr lang="en-US" dirty="0"/>
          </a:p>
        </p:txBody>
      </p:sp>
      <p:graphicFrame>
        <p:nvGraphicFramePr>
          <p:cNvPr id="4" name="Table 3"/>
          <p:cNvGraphicFramePr>
            <a:graphicFrameLocks noGrp="1"/>
          </p:cNvGraphicFramePr>
          <p:nvPr/>
        </p:nvGraphicFramePr>
        <p:xfrm>
          <a:off x="1925778" y="2743200"/>
          <a:ext cx="5541822" cy="396240"/>
        </p:xfrm>
        <a:graphic>
          <a:graphicData uri="http://schemas.openxmlformats.org/drawingml/2006/table">
            <a:tbl>
              <a:tblPr bandRow="1">
                <a:tableStyleId>{5C22544A-7EE6-4342-B048-85BDC9FD1C3A}</a:tableStyleId>
              </a:tblPr>
              <a:tblGrid>
                <a:gridCol w="503802">
                  <a:extLst>
                    <a:ext uri="{9D8B030D-6E8A-4147-A177-3AD203B41FA5}">
                      <a16:colId xmlns:a16="http://schemas.microsoft.com/office/drawing/2014/main" val="20000"/>
                    </a:ext>
                  </a:extLst>
                </a:gridCol>
                <a:gridCol w="503802">
                  <a:extLst>
                    <a:ext uri="{9D8B030D-6E8A-4147-A177-3AD203B41FA5}">
                      <a16:colId xmlns:a16="http://schemas.microsoft.com/office/drawing/2014/main" val="20001"/>
                    </a:ext>
                  </a:extLst>
                </a:gridCol>
                <a:gridCol w="503802">
                  <a:extLst>
                    <a:ext uri="{9D8B030D-6E8A-4147-A177-3AD203B41FA5}">
                      <a16:colId xmlns:a16="http://schemas.microsoft.com/office/drawing/2014/main" val="20002"/>
                    </a:ext>
                  </a:extLst>
                </a:gridCol>
                <a:gridCol w="503802">
                  <a:extLst>
                    <a:ext uri="{9D8B030D-6E8A-4147-A177-3AD203B41FA5}">
                      <a16:colId xmlns:a16="http://schemas.microsoft.com/office/drawing/2014/main" val="20003"/>
                    </a:ext>
                  </a:extLst>
                </a:gridCol>
                <a:gridCol w="503802">
                  <a:extLst>
                    <a:ext uri="{9D8B030D-6E8A-4147-A177-3AD203B41FA5}">
                      <a16:colId xmlns:a16="http://schemas.microsoft.com/office/drawing/2014/main" val="20004"/>
                    </a:ext>
                  </a:extLst>
                </a:gridCol>
                <a:gridCol w="503802">
                  <a:extLst>
                    <a:ext uri="{9D8B030D-6E8A-4147-A177-3AD203B41FA5}">
                      <a16:colId xmlns:a16="http://schemas.microsoft.com/office/drawing/2014/main" val="20005"/>
                    </a:ext>
                  </a:extLst>
                </a:gridCol>
                <a:gridCol w="503802">
                  <a:extLst>
                    <a:ext uri="{9D8B030D-6E8A-4147-A177-3AD203B41FA5}">
                      <a16:colId xmlns:a16="http://schemas.microsoft.com/office/drawing/2014/main" val="20006"/>
                    </a:ext>
                  </a:extLst>
                </a:gridCol>
                <a:gridCol w="503802">
                  <a:extLst>
                    <a:ext uri="{9D8B030D-6E8A-4147-A177-3AD203B41FA5}">
                      <a16:colId xmlns:a16="http://schemas.microsoft.com/office/drawing/2014/main" val="20007"/>
                    </a:ext>
                  </a:extLst>
                </a:gridCol>
                <a:gridCol w="503802">
                  <a:extLst>
                    <a:ext uri="{9D8B030D-6E8A-4147-A177-3AD203B41FA5}">
                      <a16:colId xmlns:a16="http://schemas.microsoft.com/office/drawing/2014/main" val="20008"/>
                    </a:ext>
                  </a:extLst>
                </a:gridCol>
                <a:gridCol w="503802">
                  <a:extLst>
                    <a:ext uri="{9D8B030D-6E8A-4147-A177-3AD203B41FA5}">
                      <a16:colId xmlns:a16="http://schemas.microsoft.com/office/drawing/2014/main" val="20009"/>
                    </a:ext>
                  </a:extLst>
                </a:gridCol>
                <a:gridCol w="503802">
                  <a:extLst>
                    <a:ext uri="{9D8B030D-6E8A-4147-A177-3AD203B41FA5}">
                      <a16:colId xmlns:a16="http://schemas.microsoft.com/office/drawing/2014/main" val="20010"/>
                    </a:ext>
                  </a:extLst>
                </a:gridCol>
              </a:tblGrid>
              <a:tr h="370840">
                <a:tc>
                  <a:txBody>
                    <a:bodyPr/>
                    <a:lstStyle/>
                    <a:p>
                      <a:pPr algn="ctr"/>
                      <a:r>
                        <a:rPr lang="en-US" sz="2000" dirty="0">
                          <a:solidFill>
                            <a:schemeClr val="accent6">
                              <a:lumMod val="10000"/>
                            </a:schemeClr>
                          </a:solidFill>
                        </a:rPr>
                        <a:t>0</a:t>
                      </a:r>
                    </a:p>
                  </a:txBody>
                  <a:tcPr/>
                </a:tc>
                <a:tc>
                  <a:txBody>
                    <a:bodyPr/>
                    <a:lstStyle/>
                    <a:p>
                      <a:pPr algn="ctr"/>
                      <a:r>
                        <a:rPr lang="en-US" sz="2000" dirty="0">
                          <a:solidFill>
                            <a:schemeClr val="accent6">
                              <a:lumMod val="10000"/>
                            </a:schemeClr>
                          </a:solidFill>
                        </a:rPr>
                        <a:t>1</a:t>
                      </a:r>
                    </a:p>
                  </a:txBody>
                  <a:tcPr/>
                </a:tc>
                <a:tc>
                  <a:txBody>
                    <a:bodyPr/>
                    <a:lstStyle/>
                    <a:p>
                      <a:pPr algn="ctr"/>
                      <a:r>
                        <a:rPr lang="en-US" sz="2000" dirty="0">
                          <a:solidFill>
                            <a:schemeClr val="accent6">
                              <a:lumMod val="10000"/>
                            </a:schemeClr>
                          </a:solidFill>
                        </a:rPr>
                        <a:t>4</a:t>
                      </a:r>
                    </a:p>
                  </a:txBody>
                  <a:tcPr/>
                </a:tc>
                <a:tc>
                  <a:txBody>
                    <a:bodyPr/>
                    <a:lstStyle/>
                    <a:p>
                      <a:pPr algn="ctr"/>
                      <a:r>
                        <a:rPr lang="en-US" sz="2000" dirty="0">
                          <a:solidFill>
                            <a:schemeClr val="accent6">
                              <a:lumMod val="10000"/>
                            </a:schemeClr>
                          </a:solidFill>
                        </a:rPr>
                        <a:t>3</a:t>
                      </a:r>
                    </a:p>
                  </a:txBody>
                  <a:tcPr/>
                </a:tc>
                <a:tc>
                  <a:txBody>
                    <a:bodyPr/>
                    <a:lstStyle/>
                    <a:p>
                      <a:pPr algn="ctr"/>
                      <a:r>
                        <a:rPr lang="en-US" sz="2000" dirty="0">
                          <a:solidFill>
                            <a:schemeClr val="accent6">
                              <a:lumMod val="10000"/>
                            </a:schemeClr>
                          </a:solidFill>
                        </a:rPr>
                        <a:t>9</a:t>
                      </a:r>
                    </a:p>
                  </a:txBody>
                  <a:tcPr/>
                </a:tc>
                <a:tc>
                  <a:txBody>
                    <a:bodyPr/>
                    <a:lstStyle/>
                    <a:p>
                      <a:pPr algn="ctr"/>
                      <a:r>
                        <a:rPr lang="en-US" sz="2000" dirty="0">
                          <a:solidFill>
                            <a:schemeClr val="accent6">
                              <a:lumMod val="10000"/>
                            </a:schemeClr>
                          </a:solidFill>
                        </a:rPr>
                        <a:t>8</a:t>
                      </a:r>
                    </a:p>
                  </a:txBody>
                  <a:tcPr/>
                </a:tc>
                <a:tc>
                  <a:txBody>
                    <a:bodyPr/>
                    <a:lstStyle/>
                    <a:p>
                      <a:pPr algn="ctr"/>
                      <a:r>
                        <a:rPr lang="en-US" sz="2000" dirty="0">
                          <a:solidFill>
                            <a:schemeClr val="accent6">
                              <a:lumMod val="10000"/>
                            </a:schemeClr>
                          </a:solidFill>
                        </a:rPr>
                        <a:t>10</a:t>
                      </a:r>
                    </a:p>
                  </a:txBody>
                  <a:tcPr/>
                </a:tc>
                <a:tc>
                  <a:txBody>
                    <a:bodyPr/>
                    <a:lstStyle/>
                    <a:p>
                      <a:pPr algn="ctr"/>
                      <a:r>
                        <a:rPr lang="en-US" sz="2000" dirty="0">
                          <a:solidFill>
                            <a:schemeClr val="accent6">
                              <a:lumMod val="10000"/>
                            </a:schemeClr>
                          </a:solidFill>
                        </a:rPr>
                        <a:t>0</a:t>
                      </a:r>
                    </a:p>
                  </a:txBody>
                  <a:tcPr/>
                </a:tc>
                <a:tc>
                  <a:txBody>
                    <a:bodyPr/>
                    <a:lstStyle/>
                    <a:p>
                      <a:pPr algn="ctr"/>
                      <a:r>
                        <a:rPr lang="en-US" sz="2000" dirty="0">
                          <a:solidFill>
                            <a:schemeClr val="accent6">
                              <a:lumMod val="10000"/>
                            </a:schemeClr>
                          </a:solidFill>
                        </a:rPr>
                        <a:t>1</a:t>
                      </a:r>
                    </a:p>
                  </a:txBody>
                  <a:tcPr/>
                </a:tc>
                <a:tc>
                  <a:txBody>
                    <a:bodyPr/>
                    <a:lstStyle/>
                    <a:p>
                      <a:pPr algn="ctr"/>
                      <a:r>
                        <a:rPr lang="en-US" sz="2000" dirty="0">
                          <a:solidFill>
                            <a:schemeClr val="accent6">
                              <a:lumMod val="10000"/>
                            </a:schemeClr>
                          </a:solidFill>
                        </a:rPr>
                        <a:t>3</a:t>
                      </a:r>
                    </a:p>
                  </a:txBody>
                  <a:tcPr/>
                </a:tc>
                <a:tc>
                  <a:txBody>
                    <a:bodyPr/>
                    <a:lstStyle/>
                    <a:p>
                      <a:pPr algn="ctr"/>
                      <a:r>
                        <a:rPr lang="en-US" sz="2000" dirty="0">
                          <a:solidFill>
                            <a:schemeClr val="accent6">
                              <a:lumMod val="10000"/>
                            </a:schemeClr>
                          </a:solidFill>
                        </a:rPr>
                        <a:t>0</a:t>
                      </a:r>
                    </a:p>
                  </a:txBody>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4.1.7 (cont.)</a:t>
            </a:r>
          </a:p>
        </p:txBody>
      </p:sp>
      <p:sp>
        <p:nvSpPr>
          <p:cNvPr id="3" name="Content Placeholder 2"/>
          <p:cNvSpPr>
            <a:spLocks noGrp="1"/>
          </p:cNvSpPr>
          <p:nvPr>
            <p:ph idx="1"/>
          </p:nvPr>
        </p:nvSpPr>
        <p:spPr/>
        <p:txBody>
          <a:bodyPr/>
          <a:lstStyle/>
          <a:p>
            <a:r>
              <a:rPr lang="en-US" dirty="0"/>
              <a:t>However, as noted previously, the mode does possess one very favorable property—it is the only measure of location that can be applied to nominal data. Therefore, for nominal measurements like color preferences, it would be perfectly reasonable to discuss the modal color.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Moving Average</a:t>
            </a:r>
          </a:p>
        </p:txBody>
      </p:sp>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pPr marL="3175" indent="-3175"/>
            <a:r>
              <a:rPr lang="en-US" dirty="0">
                <a:solidFill>
                  <a:srgbClr val="000000"/>
                </a:solidFill>
              </a:rPr>
              <a:t>A </a:t>
            </a:r>
            <a:r>
              <a:rPr lang="en-US" b="1" dirty="0">
                <a:solidFill>
                  <a:srgbClr val="C00000"/>
                </a:solidFill>
              </a:rPr>
              <a:t>moving average</a:t>
            </a:r>
            <a:r>
              <a:rPr lang="en-US" dirty="0">
                <a:solidFill>
                  <a:srgbClr val="000000"/>
                </a:solidFill>
              </a:rPr>
              <a:t> is obtained by adding consecutive observations for a number of periods and dividing the result by the number of periods included in the average.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4.1.1</a:t>
            </a:r>
          </a:p>
        </p:txBody>
      </p:sp>
      <p:sp>
        <p:nvSpPr>
          <p:cNvPr id="3" name="Content Placeholder 2"/>
          <p:cNvSpPr>
            <a:spLocks noGrp="1"/>
          </p:cNvSpPr>
          <p:nvPr>
            <p:ph idx="1"/>
          </p:nvPr>
        </p:nvSpPr>
        <p:spPr/>
        <p:txBody>
          <a:bodyPr/>
          <a:lstStyle/>
          <a:p>
            <a:r>
              <a:rPr lang="en-US" dirty="0"/>
              <a:t>Calculate the sample mean of the following sample data values: </a:t>
            </a:r>
            <a:r>
              <a:rPr lang="en-US" dirty="0">
                <a:solidFill>
                  <a:srgbClr val="0000FF"/>
                </a:solidFill>
              </a:rPr>
              <a:t>4, 10, 7, 15</a:t>
            </a:r>
            <a:r>
              <a:rPr lang="en-US" dirty="0"/>
              <a:t>.</a:t>
            </a:r>
          </a:p>
          <a:p>
            <a:r>
              <a:rPr lang="en-US" b="1" dirty="0"/>
              <a:t>Solution</a:t>
            </a:r>
          </a:p>
          <a:p>
            <a:endParaRPr lang="en-US" b="1" dirty="0"/>
          </a:p>
          <a:p>
            <a:endParaRPr lang="en-US" b="1" dirty="0"/>
          </a:p>
          <a:p>
            <a:r>
              <a:rPr lang="en-US" dirty="0"/>
              <a:t>Note that </a:t>
            </a:r>
          </a:p>
        </p:txBody>
      </p:sp>
      <p:graphicFrame>
        <p:nvGraphicFramePr>
          <p:cNvPr id="2050" name="Object 2"/>
          <p:cNvGraphicFramePr>
            <a:graphicFrameLocks noChangeAspect="1"/>
          </p:cNvGraphicFramePr>
          <p:nvPr>
            <p:extLst>
              <p:ext uri="{D42A27DB-BD31-4B8C-83A1-F6EECF244321}">
                <p14:modId xmlns:p14="http://schemas.microsoft.com/office/powerpoint/2010/main" val="3527427578"/>
              </p:ext>
            </p:extLst>
          </p:nvPr>
        </p:nvGraphicFramePr>
        <p:xfrm>
          <a:off x="1530350" y="2895600"/>
          <a:ext cx="5537200" cy="431800"/>
        </p:xfrm>
        <a:graphic>
          <a:graphicData uri="http://schemas.openxmlformats.org/presentationml/2006/ole">
            <mc:AlternateContent xmlns:mc="http://schemas.openxmlformats.org/markup-compatibility/2006">
              <mc:Choice xmlns:v="urn:schemas-microsoft-com:vml" Requires="v">
                <p:oleObj spid="_x0000_s2063" name="Equation" r:id="rId3" imgW="5537160" imgH="431640" progId="Equation.DSMT4">
                  <p:embed/>
                </p:oleObj>
              </mc:Choice>
              <mc:Fallback>
                <p:oleObj name="Equation" r:id="rId3" imgW="5537160" imgH="431640" progId="Equation.DSMT4">
                  <p:embed/>
                  <p:pic>
                    <p:nvPicPr>
                      <p:cNvPr id="0" name="Picture 2"/>
                      <p:cNvPicPr>
                        <a:picLocks noChangeAspect="1" noChangeArrowheads="1"/>
                      </p:cNvPicPr>
                      <p:nvPr/>
                    </p:nvPicPr>
                    <p:blipFill>
                      <a:blip r:embed="rId4"/>
                      <a:srcRect/>
                      <a:stretch>
                        <a:fillRect/>
                      </a:stretch>
                    </p:blipFill>
                    <p:spPr bwMode="auto">
                      <a:xfrm>
                        <a:off x="1530350" y="2895600"/>
                        <a:ext cx="5537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1782763" y="4792663"/>
          <a:ext cx="241300" cy="292100"/>
        </p:xfrm>
        <a:graphic>
          <a:graphicData uri="http://schemas.openxmlformats.org/presentationml/2006/ole">
            <mc:AlternateContent xmlns:mc="http://schemas.openxmlformats.org/markup-compatibility/2006">
              <mc:Choice xmlns:v="urn:schemas-microsoft-com:vml" Requires="v">
                <p:oleObj spid="_x0000_s2064" name="Equation" r:id="rId5" imgW="241200" imgH="291960" progId="Equation.DSMT4">
                  <p:embed/>
                </p:oleObj>
              </mc:Choice>
              <mc:Fallback>
                <p:oleObj name="Equation" r:id="rId5" imgW="2412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2763" y="4792663"/>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049011" y="4470633"/>
          <a:ext cx="1092200" cy="939800"/>
        </p:xfrm>
        <a:graphic>
          <a:graphicData uri="http://schemas.openxmlformats.org/presentationml/2006/ole">
            <mc:AlternateContent xmlns:mc="http://schemas.openxmlformats.org/markup-compatibility/2006">
              <mc:Choice xmlns:v="urn:schemas-microsoft-com:vml" Requires="v">
                <p:oleObj spid="_x0000_s2065" name="Equation" r:id="rId7" imgW="1091880" imgH="939600" progId="Equation.DSMT4">
                  <p:embed/>
                </p:oleObj>
              </mc:Choice>
              <mc:Fallback>
                <p:oleObj name="Equation" r:id="rId7" imgW="1091880" imgH="939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9011" y="4470633"/>
                        <a:ext cx="1092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3166145" y="4572000"/>
          <a:ext cx="2336800" cy="838200"/>
        </p:xfrm>
        <a:graphic>
          <a:graphicData uri="http://schemas.openxmlformats.org/presentationml/2006/ole">
            <mc:AlternateContent xmlns:mc="http://schemas.openxmlformats.org/markup-compatibility/2006">
              <mc:Choice xmlns:v="urn:schemas-microsoft-com:vml" Requires="v">
                <p:oleObj spid="_x0000_s2066" name="Equation" r:id="rId9" imgW="2336760" imgH="838080" progId="Equation.DSMT4">
                  <p:embed/>
                </p:oleObj>
              </mc:Choice>
              <mc:Fallback>
                <p:oleObj name="Equation" r:id="rId9" imgW="23367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66145" y="4572000"/>
                        <a:ext cx="233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5528811" y="4572000"/>
          <a:ext cx="711200" cy="838200"/>
        </p:xfrm>
        <a:graphic>
          <a:graphicData uri="http://schemas.openxmlformats.org/presentationml/2006/ole">
            <mc:AlternateContent xmlns:mc="http://schemas.openxmlformats.org/markup-compatibility/2006">
              <mc:Choice xmlns:v="urn:schemas-microsoft-com:vml" Requires="v">
                <p:oleObj spid="_x0000_s2067" name="Equation" r:id="rId11" imgW="711000" imgH="838080" progId="Equation.DSMT4">
                  <p:embed/>
                </p:oleObj>
              </mc:Choice>
              <mc:Fallback>
                <p:oleObj name="Equation" r:id="rId11" imgW="7110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28811" y="45720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6273567" y="4859323"/>
          <a:ext cx="558800" cy="292100"/>
        </p:xfrm>
        <a:graphic>
          <a:graphicData uri="http://schemas.openxmlformats.org/presentationml/2006/ole">
            <mc:AlternateContent xmlns:mc="http://schemas.openxmlformats.org/markup-compatibility/2006">
              <mc:Choice xmlns:v="urn:schemas-microsoft-com:vml" Requires="v">
                <p:oleObj spid="_x0000_s2068" name="Equation" r:id="rId13" imgW="558720" imgH="291960" progId="Equation.DSMT4">
                  <p:embed/>
                </p:oleObj>
              </mc:Choice>
              <mc:Fallback>
                <p:oleObj name="Equation" r:id="rId13" imgW="55872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73567" y="4859323"/>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Deviation</a:t>
            </a:r>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Given some point </a:t>
            </a:r>
            <a:r>
              <a:rPr lang="en-US" i="1" dirty="0">
                <a:solidFill>
                  <a:srgbClr val="000000"/>
                </a:solidFill>
              </a:rPr>
              <a:t>A</a:t>
            </a:r>
            <a:r>
              <a:rPr lang="en-US" dirty="0">
                <a:solidFill>
                  <a:srgbClr val="000000"/>
                </a:solidFill>
              </a:rPr>
              <a:t> and a data point </a:t>
            </a:r>
            <a:r>
              <a:rPr lang="en-US" i="1" dirty="0">
                <a:solidFill>
                  <a:srgbClr val="000000"/>
                </a:solidFill>
              </a:rPr>
              <a:t>x</a:t>
            </a:r>
            <a:r>
              <a:rPr lang="en-US" dirty="0">
                <a:solidFill>
                  <a:srgbClr val="000000"/>
                </a:solidFill>
              </a:rPr>
              <a:t>, then   </a:t>
            </a:r>
            <a:r>
              <a:rPr lang="en-US" i="1" dirty="0">
                <a:solidFill>
                  <a:srgbClr val="000000"/>
                </a:solidFill>
              </a:rPr>
              <a:t>x</a:t>
            </a:r>
            <a:r>
              <a:rPr lang="en-US" dirty="0">
                <a:solidFill>
                  <a:srgbClr val="000000"/>
                </a:solidFill>
              </a:rPr>
              <a:t> − </a:t>
            </a:r>
            <a:r>
              <a:rPr lang="en-US" i="1" dirty="0">
                <a:solidFill>
                  <a:srgbClr val="000000"/>
                </a:solidFill>
              </a:rPr>
              <a:t>A</a:t>
            </a:r>
            <a:r>
              <a:rPr lang="en-US" dirty="0">
                <a:solidFill>
                  <a:srgbClr val="000000"/>
                </a:solidFill>
              </a:rPr>
              <a:t> represents how far </a:t>
            </a:r>
            <a:r>
              <a:rPr lang="en-US" i="1" dirty="0">
                <a:solidFill>
                  <a:srgbClr val="000000"/>
                </a:solidFill>
              </a:rPr>
              <a:t>x</a:t>
            </a:r>
            <a:r>
              <a:rPr lang="en-US" dirty="0">
                <a:solidFill>
                  <a:srgbClr val="000000"/>
                </a:solidFill>
              </a:rPr>
              <a:t> </a:t>
            </a:r>
            <a:r>
              <a:rPr lang="en-US" b="1" dirty="0">
                <a:solidFill>
                  <a:srgbClr val="C00000"/>
                </a:solidFill>
              </a:rPr>
              <a:t>deviates</a:t>
            </a:r>
            <a:r>
              <a:rPr lang="en-US" dirty="0">
                <a:solidFill>
                  <a:srgbClr val="000000"/>
                </a:solidFill>
              </a:rPr>
              <a:t> from </a:t>
            </a:r>
            <a:r>
              <a:rPr lang="en-US" i="1" dirty="0">
                <a:solidFill>
                  <a:srgbClr val="000000"/>
                </a:solidFill>
              </a:rPr>
              <a:t>A</a:t>
            </a:r>
            <a:r>
              <a:rPr lang="en-US" dirty="0">
                <a:solidFill>
                  <a:srgbClr val="000000"/>
                </a:solidFill>
              </a:rPr>
              <a:t>. This difference is also called a </a:t>
            </a:r>
            <a:r>
              <a:rPr lang="en-US" b="1" dirty="0">
                <a:solidFill>
                  <a:srgbClr val="C00000"/>
                </a:solidFill>
              </a:rPr>
              <a:t>deviation</a:t>
            </a:r>
            <a:r>
              <a:rPr lang="en-US" dirty="0">
                <a:solidFill>
                  <a:srgbClr val="000000"/>
                </a:solidFill>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Outliers and Resistant Measures </a:t>
            </a:r>
          </a:p>
        </p:txBody>
      </p:sp>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An </a:t>
            </a:r>
            <a:r>
              <a:rPr lang="en-US" b="1" dirty="0">
                <a:solidFill>
                  <a:srgbClr val="C00000"/>
                </a:solidFill>
              </a:rPr>
              <a:t>outlier</a:t>
            </a:r>
            <a:r>
              <a:rPr lang="en-US" dirty="0">
                <a:solidFill>
                  <a:srgbClr val="000000"/>
                </a:solidFill>
              </a:rPr>
              <a:t> is a data value that is extremely different from other measurements in the data set. Statistical measures which are not affected by outliers are said to be </a:t>
            </a:r>
            <a:r>
              <a:rPr lang="en-US" b="1" dirty="0">
                <a:solidFill>
                  <a:srgbClr val="C00000"/>
                </a:solidFill>
              </a:rPr>
              <a:t>resistant</a:t>
            </a:r>
            <a:r>
              <a:rPr lang="en-US" dirty="0">
                <a:solidFill>
                  <a:srgbClr val="000000"/>
                </a:solidFill>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Weighted Mean</a:t>
            </a:r>
          </a:p>
        </p:txBody>
      </p:sp>
      <p:sp>
        <p:nvSpPr>
          <p:cNvPr id="4" name="Content Placeholder 2"/>
          <p:cNvSpPr>
            <a:spLocks noGrp="1"/>
          </p:cNvSpPr>
          <p:nvPr>
            <p:ph idx="1"/>
          </p:nvPr>
        </p:nvSpPr>
        <p:spPr>
          <a:xfrm>
            <a:off x="457200" y="1280160"/>
            <a:ext cx="8229600" cy="3539430"/>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weighted mean of a data set with values                 </a:t>
            </a:r>
            <a:r>
              <a:rPr lang="en-US" i="1" dirty="0">
                <a:solidFill>
                  <a:srgbClr val="000000"/>
                </a:solidFill>
              </a:rPr>
              <a:t>x</a:t>
            </a:r>
            <a:r>
              <a:rPr lang="en-US" baseline="-25000" dirty="0">
                <a:solidFill>
                  <a:srgbClr val="000000"/>
                </a:solidFill>
              </a:rPr>
              <a:t>1</a:t>
            </a:r>
            <a:r>
              <a:rPr lang="en-US" dirty="0">
                <a:solidFill>
                  <a:srgbClr val="000000"/>
                </a:solidFill>
              </a:rPr>
              <a:t>, </a:t>
            </a:r>
            <a:r>
              <a:rPr lang="en-US" i="1" dirty="0">
                <a:solidFill>
                  <a:srgbClr val="000000"/>
                </a:solidFill>
              </a:rPr>
              <a:t>x</a:t>
            </a:r>
            <a:r>
              <a:rPr lang="en-US" baseline="-25000" dirty="0">
                <a:solidFill>
                  <a:srgbClr val="000000"/>
                </a:solidFill>
              </a:rPr>
              <a:t>2</a:t>
            </a:r>
            <a:r>
              <a:rPr lang="en-US" dirty="0">
                <a:solidFill>
                  <a:srgbClr val="000000"/>
                </a:solidFill>
              </a:rPr>
              <a:t>, </a:t>
            </a:r>
            <a:r>
              <a:rPr lang="en-US" i="1" dirty="0">
                <a:solidFill>
                  <a:srgbClr val="000000"/>
                </a:solidFill>
              </a:rPr>
              <a:t>x</a:t>
            </a:r>
            <a:r>
              <a:rPr lang="en-US" baseline="-25000" dirty="0">
                <a:solidFill>
                  <a:srgbClr val="000000"/>
                </a:solidFill>
              </a:rPr>
              <a:t>3 </a:t>
            </a:r>
            <a:r>
              <a:rPr lang="en-US" i="1" dirty="0">
                <a:solidFill>
                  <a:srgbClr val="000000"/>
                </a:solidFill>
              </a:rPr>
              <a:t>,..., </a:t>
            </a:r>
            <a:r>
              <a:rPr lang="en-US" i="1" dirty="0" err="1">
                <a:solidFill>
                  <a:srgbClr val="000000"/>
                </a:solidFill>
              </a:rPr>
              <a:t>x</a:t>
            </a:r>
            <a:r>
              <a:rPr lang="en-US" i="1" baseline="-25000" dirty="0" err="1">
                <a:solidFill>
                  <a:srgbClr val="000000"/>
                </a:solidFill>
              </a:rPr>
              <a:t>n</a:t>
            </a:r>
            <a:r>
              <a:rPr lang="en-US" i="1" dirty="0">
                <a:solidFill>
                  <a:srgbClr val="000000"/>
                </a:solidFill>
              </a:rPr>
              <a:t> </a:t>
            </a:r>
            <a:r>
              <a:rPr lang="en-US" dirty="0">
                <a:solidFill>
                  <a:srgbClr val="000000"/>
                </a:solidFill>
              </a:rPr>
              <a:t>is given by</a:t>
            </a:r>
          </a:p>
          <a:p>
            <a:endParaRPr lang="en-US" dirty="0">
              <a:solidFill>
                <a:srgbClr val="000000"/>
              </a:solidFill>
            </a:endParaRPr>
          </a:p>
          <a:p>
            <a:endParaRPr lang="en-US" dirty="0">
              <a:solidFill>
                <a:srgbClr val="000000"/>
              </a:solidFill>
            </a:endParaRPr>
          </a:p>
          <a:p>
            <a:endParaRPr lang="en-US" dirty="0">
              <a:solidFill>
                <a:srgbClr val="000000"/>
              </a:solidFill>
            </a:endParaRPr>
          </a:p>
          <a:p>
            <a:r>
              <a:rPr lang="en-US" dirty="0">
                <a:solidFill>
                  <a:srgbClr val="000000"/>
                </a:solidFill>
              </a:rPr>
              <a:t>where </a:t>
            </a:r>
            <a:r>
              <a:rPr lang="en-US" i="1" dirty="0" err="1">
                <a:solidFill>
                  <a:srgbClr val="000000"/>
                </a:solidFill>
              </a:rPr>
              <a:t>w</a:t>
            </a:r>
            <a:r>
              <a:rPr lang="en-US" i="1" baseline="-25000" dirty="0" err="1">
                <a:solidFill>
                  <a:srgbClr val="000000"/>
                </a:solidFill>
              </a:rPr>
              <a:t>i</a:t>
            </a:r>
            <a:r>
              <a:rPr lang="en-US" dirty="0">
                <a:solidFill>
                  <a:srgbClr val="000000"/>
                </a:solidFill>
              </a:rPr>
              <a:t> is the weight of observation </a:t>
            </a:r>
            <a:r>
              <a:rPr lang="en-US" i="1" dirty="0">
                <a:solidFill>
                  <a:srgbClr val="000000"/>
                </a:solidFill>
              </a:rPr>
              <a:t>x</a:t>
            </a:r>
            <a:r>
              <a:rPr lang="en-US" i="1" baseline="-25000" dirty="0">
                <a:solidFill>
                  <a:srgbClr val="000000"/>
                </a:solidFill>
              </a:rPr>
              <a:t>i</a:t>
            </a:r>
            <a:r>
              <a:rPr lang="en-US" dirty="0">
                <a:solidFill>
                  <a:srgbClr val="000000"/>
                </a:solidFill>
              </a:rPr>
              <a:t> .</a:t>
            </a:r>
          </a:p>
        </p:txBody>
      </p:sp>
      <p:graphicFrame>
        <p:nvGraphicFramePr>
          <p:cNvPr id="3074" name="Object 2"/>
          <p:cNvGraphicFramePr>
            <a:graphicFrameLocks noChangeAspect="1"/>
          </p:cNvGraphicFramePr>
          <p:nvPr/>
        </p:nvGraphicFramePr>
        <p:xfrm>
          <a:off x="1638300" y="2933933"/>
          <a:ext cx="5448300" cy="1079500"/>
        </p:xfrm>
        <a:graphic>
          <a:graphicData uri="http://schemas.openxmlformats.org/presentationml/2006/ole">
            <mc:AlternateContent xmlns:mc="http://schemas.openxmlformats.org/markup-compatibility/2006">
              <mc:Choice xmlns:v="urn:schemas-microsoft-com:vml" Requires="v">
                <p:oleObj spid="_x0000_s3076" name="Equation" r:id="rId3" imgW="5448240" imgH="1079280" progId="Equation.DSMT4">
                  <p:embed/>
                </p:oleObj>
              </mc:Choice>
              <mc:Fallback>
                <p:oleObj name="Equation" r:id="rId3" imgW="5448240" imgH="10792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38300" y="2933933"/>
                        <a:ext cx="5448300"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4.1.2</a:t>
            </a:r>
          </a:p>
        </p:txBody>
      </p:sp>
      <p:sp>
        <p:nvSpPr>
          <p:cNvPr id="3" name="Content Placeholder 2"/>
          <p:cNvSpPr>
            <a:spLocks noGrp="1"/>
          </p:cNvSpPr>
          <p:nvPr>
            <p:ph idx="1"/>
          </p:nvPr>
        </p:nvSpPr>
        <p:spPr/>
        <p:txBody>
          <a:bodyPr/>
          <a:lstStyle/>
          <a:p>
            <a:r>
              <a:rPr lang="en-US" dirty="0"/>
              <a:t>Meghan is a freshman in college and she received the following grades for her first semester.</a:t>
            </a:r>
          </a:p>
          <a:p>
            <a:endParaRPr lang="en-US" dirty="0"/>
          </a:p>
          <a:p>
            <a:endParaRPr lang="en-US" dirty="0"/>
          </a:p>
          <a:p>
            <a:endParaRPr lang="en-US" dirty="0"/>
          </a:p>
          <a:p>
            <a:endParaRPr lang="en-US" dirty="0"/>
          </a:p>
          <a:p>
            <a:r>
              <a:rPr lang="en-US" dirty="0"/>
              <a:t>A grade of A is worth 4 points on a 4-point scale. A grade of B is worth 3 points and a grade of C is worth 2 points.</a:t>
            </a:r>
          </a:p>
          <a:p>
            <a:endParaRPr lang="en-US" dirty="0"/>
          </a:p>
        </p:txBody>
      </p:sp>
      <p:graphicFrame>
        <p:nvGraphicFramePr>
          <p:cNvPr id="4" name="object 3"/>
          <p:cNvGraphicFramePr>
            <a:graphicFrameLocks noGrp="1"/>
          </p:cNvGraphicFramePr>
          <p:nvPr/>
        </p:nvGraphicFramePr>
        <p:xfrm>
          <a:off x="1752600" y="2286000"/>
          <a:ext cx="5334000" cy="2005330"/>
        </p:xfrm>
        <a:graphic>
          <a:graphicData uri="http://schemas.openxmlformats.org/drawingml/2006/table">
            <a:tbl>
              <a:tblPr firstRow="1" bandRow="1">
                <a:tableStyleId>{5C22544A-7EE6-4342-B048-85BDC9FD1C3A}</a:tableStyleId>
              </a:tblPr>
              <a:tblGrid>
                <a:gridCol w="2782956">
                  <a:extLst>
                    <a:ext uri="{9D8B030D-6E8A-4147-A177-3AD203B41FA5}">
                      <a16:colId xmlns:a16="http://schemas.microsoft.com/office/drawing/2014/main" val="20000"/>
                    </a:ext>
                  </a:extLst>
                </a:gridCol>
                <a:gridCol w="993913">
                  <a:extLst>
                    <a:ext uri="{9D8B030D-6E8A-4147-A177-3AD203B41FA5}">
                      <a16:colId xmlns:a16="http://schemas.microsoft.com/office/drawing/2014/main" val="20001"/>
                    </a:ext>
                  </a:extLst>
                </a:gridCol>
                <a:gridCol w="1557131">
                  <a:extLst>
                    <a:ext uri="{9D8B030D-6E8A-4147-A177-3AD203B41FA5}">
                      <a16:colId xmlns:a16="http://schemas.microsoft.com/office/drawing/2014/main" val="20002"/>
                    </a:ext>
                  </a:extLst>
                </a:gridCol>
              </a:tblGrid>
              <a:tr h="381000">
                <a:tc gridSpan="3">
                  <a:txBody>
                    <a:bodyPr/>
                    <a:lstStyle/>
                    <a:p>
                      <a:pPr marL="12065" algn="ctr">
                        <a:lnSpc>
                          <a:spcPct val="100000"/>
                        </a:lnSpc>
                        <a:spcBef>
                          <a:spcPts val="150"/>
                        </a:spcBef>
                      </a:pPr>
                      <a:r>
                        <a:rPr lang="en-US" sz="2000" dirty="0">
                          <a:latin typeface="+mj-lt"/>
                          <a:cs typeface="Roboto Condensed"/>
                        </a:rPr>
                        <a:t>Meghan’s Grades</a:t>
                      </a:r>
                      <a:endParaRPr sz="2000" dirty="0">
                        <a:latin typeface="+mj-lt"/>
                        <a:cs typeface="Roboto Condensed"/>
                      </a:endParaRPr>
                    </a:p>
                  </a:txBody>
                  <a:tcPr marL="0" marR="0" marT="19050" marB="0"/>
                </a:tc>
                <a:tc hMerge="1">
                  <a:txBody>
                    <a:bodyPr/>
                    <a:lstStyle/>
                    <a:p>
                      <a:pPr marL="12700" algn="ctr">
                        <a:lnSpc>
                          <a:spcPct val="100000"/>
                        </a:lnSpc>
                        <a:spcBef>
                          <a:spcPts val="150"/>
                        </a:spcBef>
                      </a:pPr>
                      <a:endParaRPr sz="1000">
                        <a:latin typeface="Roboto Condensed"/>
                        <a:cs typeface="Roboto Condensed"/>
                      </a:endParaRPr>
                    </a:p>
                  </a:txBody>
                  <a:tcPr marL="0" marR="0" marT="19050" marB="0"/>
                </a:tc>
                <a:tc hMerge="1">
                  <a:txBody>
                    <a:bodyPr/>
                    <a:lstStyle/>
                    <a:p>
                      <a:pPr marL="89535" algn="ctr">
                        <a:lnSpc>
                          <a:spcPct val="100000"/>
                        </a:lnSpc>
                        <a:spcBef>
                          <a:spcPts val="150"/>
                        </a:spcBef>
                      </a:pPr>
                      <a:endParaRPr sz="1000" dirty="0">
                        <a:latin typeface="Roboto Condensed"/>
                        <a:cs typeface="Roboto Condensed"/>
                      </a:endParaRPr>
                    </a:p>
                  </a:txBody>
                  <a:tcPr marL="0" marR="0" marT="19050" marB="0"/>
                </a:tc>
                <a:extLst>
                  <a:ext uri="{0D108BD9-81ED-4DB2-BD59-A6C34878D82A}">
                    <a16:rowId xmlns:a16="http://schemas.microsoft.com/office/drawing/2014/main" val="10000"/>
                  </a:ext>
                </a:extLst>
              </a:tr>
              <a:tr h="196850">
                <a:tc>
                  <a:txBody>
                    <a:bodyPr/>
                    <a:lstStyle/>
                    <a:p>
                      <a:pPr marL="12065" algn="ctr">
                        <a:lnSpc>
                          <a:spcPct val="100000"/>
                        </a:lnSpc>
                        <a:spcBef>
                          <a:spcPts val="150"/>
                        </a:spcBef>
                      </a:pPr>
                      <a:r>
                        <a:rPr sz="2000" b="1" spc="-5" dirty="0">
                          <a:solidFill>
                            <a:srgbClr val="000000"/>
                          </a:solidFill>
                          <a:latin typeface="+mj-lt"/>
                        </a:rPr>
                        <a:t>Course</a:t>
                      </a:r>
                      <a:endParaRPr sz="2000" b="1" dirty="0">
                        <a:solidFill>
                          <a:srgbClr val="000000"/>
                        </a:solidFill>
                        <a:latin typeface="+mj-lt"/>
                        <a:cs typeface="Roboto Condensed"/>
                      </a:endParaRPr>
                    </a:p>
                  </a:txBody>
                  <a:tcPr marL="0" marR="0" marT="19050" marB="0"/>
                </a:tc>
                <a:tc>
                  <a:txBody>
                    <a:bodyPr/>
                    <a:lstStyle/>
                    <a:p>
                      <a:pPr marL="12700" algn="ctr">
                        <a:lnSpc>
                          <a:spcPct val="100000"/>
                        </a:lnSpc>
                        <a:spcBef>
                          <a:spcPts val="150"/>
                        </a:spcBef>
                      </a:pPr>
                      <a:r>
                        <a:rPr sz="2000" b="1" spc="-5" dirty="0">
                          <a:solidFill>
                            <a:srgbClr val="000000"/>
                          </a:solidFill>
                          <a:latin typeface="+mj-lt"/>
                        </a:rPr>
                        <a:t>Grade</a:t>
                      </a:r>
                      <a:endParaRPr sz="2000" b="1" dirty="0">
                        <a:solidFill>
                          <a:srgbClr val="000000"/>
                        </a:solidFill>
                        <a:latin typeface="+mj-lt"/>
                        <a:cs typeface="Roboto Condensed"/>
                      </a:endParaRPr>
                    </a:p>
                  </a:txBody>
                  <a:tcPr marL="0" marR="0" marT="19050" marB="0"/>
                </a:tc>
                <a:tc>
                  <a:txBody>
                    <a:bodyPr/>
                    <a:lstStyle/>
                    <a:p>
                      <a:pPr marL="89535" algn="ctr">
                        <a:lnSpc>
                          <a:spcPct val="100000"/>
                        </a:lnSpc>
                        <a:spcBef>
                          <a:spcPts val="150"/>
                        </a:spcBef>
                      </a:pPr>
                      <a:r>
                        <a:rPr sz="2000" b="1" spc="-5" dirty="0">
                          <a:solidFill>
                            <a:srgbClr val="000000"/>
                          </a:solidFill>
                          <a:latin typeface="+mj-lt"/>
                        </a:rPr>
                        <a:t>Credit</a:t>
                      </a:r>
                      <a:r>
                        <a:rPr sz="2000" b="1" spc="-25" dirty="0">
                          <a:solidFill>
                            <a:srgbClr val="000000"/>
                          </a:solidFill>
                          <a:latin typeface="+mj-lt"/>
                        </a:rPr>
                        <a:t> </a:t>
                      </a:r>
                      <a:r>
                        <a:rPr sz="2000" b="1" dirty="0">
                          <a:solidFill>
                            <a:srgbClr val="000000"/>
                          </a:solidFill>
                          <a:latin typeface="+mj-lt"/>
                        </a:rPr>
                        <a:t>Hours</a:t>
                      </a:r>
                      <a:endParaRPr sz="2000" b="1" dirty="0">
                        <a:solidFill>
                          <a:srgbClr val="000000"/>
                        </a:solidFill>
                        <a:latin typeface="+mj-lt"/>
                        <a:cs typeface="Roboto Condensed"/>
                      </a:endParaRPr>
                    </a:p>
                  </a:txBody>
                  <a:tcPr marL="0" marR="0" marT="19050" marB="0"/>
                </a:tc>
                <a:extLst>
                  <a:ext uri="{0D108BD9-81ED-4DB2-BD59-A6C34878D82A}">
                    <a16:rowId xmlns:a16="http://schemas.microsoft.com/office/drawing/2014/main" val="10001"/>
                  </a:ext>
                </a:extLst>
              </a:tr>
              <a:tr h="224154">
                <a:tc>
                  <a:txBody>
                    <a:bodyPr/>
                    <a:lstStyle/>
                    <a:p>
                      <a:pPr marL="57150">
                        <a:lnSpc>
                          <a:spcPct val="100000"/>
                        </a:lnSpc>
                        <a:spcBef>
                          <a:spcPts val="265"/>
                        </a:spcBef>
                      </a:pPr>
                      <a:r>
                        <a:rPr sz="2000" spc="-5" dirty="0">
                          <a:solidFill>
                            <a:srgbClr val="000000"/>
                          </a:solidFill>
                          <a:latin typeface="+mj-lt"/>
                        </a:rPr>
                        <a:t>Psychology </a:t>
                      </a:r>
                      <a:r>
                        <a:rPr sz="2000" dirty="0">
                          <a:solidFill>
                            <a:srgbClr val="000000"/>
                          </a:solidFill>
                          <a:latin typeface="+mj-lt"/>
                        </a:rPr>
                        <a:t>101</a:t>
                      </a:r>
                      <a:endParaRPr sz="2000" dirty="0">
                        <a:solidFill>
                          <a:srgbClr val="000000"/>
                        </a:solidFill>
                        <a:latin typeface="+mj-lt"/>
                        <a:cs typeface="STIX"/>
                      </a:endParaRPr>
                    </a:p>
                  </a:txBody>
                  <a:tcPr marL="0" marR="0" marT="33655" marB="0"/>
                </a:tc>
                <a:tc>
                  <a:txBody>
                    <a:bodyPr/>
                    <a:lstStyle/>
                    <a:p>
                      <a:pPr marL="12700" algn="ctr">
                        <a:lnSpc>
                          <a:spcPct val="100000"/>
                        </a:lnSpc>
                        <a:spcBef>
                          <a:spcPts val="265"/>
                        </a:spcBef>
                      </a:pPr>
                      <a:r>
                        <a:rPr sz="2000" dirty="0">
                          <a:solidFill>
                            <a:srgbClr val="000000"/>
                          </a:solidFill>
                          <a:latin typeface="+mj-lt"/>
                        </a:rPr>
                        <a:t>B</a:t>
                      </a:r>
                      <a:endParaRPr sz="2000">
                        <a:solidFill>
                          <a:srgbClr val="000000"/>
                        </a:solidFill>
                        <a:latin typeface="+mj-lt"/>
                        <a:cs typeface="STIX"/>
                      </a:endParaRPr>
                    </a:p>
                  </a:txBody>
                  <a:tcPr marL="0" marR="0" marT="33655" marB="0"/>
                </a:tc>
                <a:tc>
                  <a:txBody>
                    <a:bodyPr/>
                    <a:lstStyle/>
                    <a:p>
                      <a:pPr marL="88900" algn="ctr">
                        <a:lnSpc>
                          <a:spcPct val="100000"/>
                        </a:lnSpc>
                        <a:spcBef>
                          <a:spcPts val="265"/>
                        </a:spcBef>
                      </a:pPr>
                      <a:r>
                        <a:rPr sz="2000" dirty="0">
                          <a:solidFill>
                            <a:srgbClr val="000000"/>
                          </a:solidFill>
                          <a:latin typeface="+mj-lt"/>
                        </a:rPr>
                        <a:t>3</a:t>
                      </a:r>
                      <a:endParaRPr sz="2000">
                        <a:solidFill>
                          <a:srgbClr val="000000"/>
                        </a:solidFill>
                        <a:latin typeface="+mj-lt"/>
                        <a:cs typeface="STIX"/>
                      </a:endParaRPr>
                    </a:p>
                  </a:txBody>
                  <a:tcPr marL="0" marR="0" marT="33655" marB="0"/>
                </a:tc>
                <a:extLst>
                  <a:ext uri="{0D108BD9-81ED-4DB2-BD59-A6C34878D82A}">
                    <a16:rowId xmlns:a16="http://schemas.microsoft.com/office/drawing/2014/main" val="10002"/>
                  </a:ext>
                </a:extLst>
              </a:tr>
              <a:tr h="206375">
                <a:tc>
                  <a:txBody>
                    <a:bodyPr/>
                    <a:lstStyle/>
                    <a:p>
                      <a:pPr marL="57150">
                        <a:lnSpc>
                          <a:spcPct val="100000"/>
                        </a:lnSpc>
                        <a:spcBef>
                          <a:spcPts val="125"/>
                        </a:spcBef>
                      </a:pPr>
                      <a:r>
                        <a:rPr sz="2000" spc="-5" dirty="0">
                          <a:solidFill>
                            <a:srgbClr val="000000"/>
                          </a:solidFill>
                          <a:latin typeface="+mj-lt"/>
                        </a:rPr>
                        <a:t>Probability </a:t>
                      </a:r>
                      <a:r>
                        <a:rPr sz="2000" dirty="0">
                          <a:solidFill>
                            <a:srgbClr val="000000"/>
                          </a:solidFill>
                          <a:latin typeface="+mj-lt"/>
                        </a:rPr>
                        <a:t>and</a:t>
                      </a:r>
                      <a:r>
                        <a:rPr sz="2000" spc="-5" dirty="0">
                          <a:solidFill>
                            <a:srgbClr val="000000"/>
                          </a:solidFill>
                          <a:latin typeface="+mj-lt"/>
                        </a:rPr>
                        <a:t> Statistics</a:t>
                      </a:r>
                      <a:endParaRPr sz="2000" dirty="0">
                        <a:solidFill>
                          <a:srgbClr val="000000"/>
                        </a:solidFill>
                        <a:latin typeface="+mj-lt"/>
                        <a:cs typeface="STIX"/>
                      </a:endParaRPr>
                    </a:p>
                  </a:txBody>
                  <a:tcPr marL="0" marR="0" marT="15875" marB="0"/>
                </a:tc>
                <a:tc>
                  <a:txBody>
                    <a:bodyPr/>
                    <a:lstStyle/>
                    <a:p>
                      <a:pPr marL="12700" algn="ctr">
                        <a:lnSpc>
                          <a:spcPct val="100000"/>
                        </a:lnSpc>
                        <a:spcBef>
                          <a:spcPts val="125"/>
                        </a:spcBef>
                      </a:pPr>
                      <a:r>
                        <a:rPr sz="2000" dirty="0">
                          <a:solidFill>
                            <a:srgbClr val="000000"/>
                          </a:solidFill>
                          <a:latin typeface="+mj-lt"/>
                        </a:rPr>
                        <a:t>A</a:t>
                      </a:r>
                      <a:endParaRPr sz="2000">
                        <a:solidFill>
                          <a:srgbClr val="000000"/>
                        </a:solidFill>
                        <a:latin typeface="+mj-lt"/>
                        <a:cs typeface="STIX"/>
                      </a:endParaRPr>
                    </a:p>
                  </a:txBody>
                  <a:tcPr marL="0" marR="0" marT="15875" marB="0"/>
                </a:tc>
                <a:tc>
                  <a:txBody>
                    <a:bodyPr/>
                    <a:lstStyle/>
                    <a:p>
                      <a:pPr marL="88900" algn="ctr">
                        <a:lnSpc>
                          <a:spcPct val="100000"/>
                        </a:lnSpc>
                        <a:spcBef>
                          <a:spcPts val="125"/>
                        </a:spcBef>
                      </a:pPr>
                      <a:r>
                        <a:rPr sz="2000" dirty="0">
                          <a:solidFill>
                            <a:srgbClr val="000000"/>
                          </a:solidFill>
                          <a:latin typeface="+mj-lt"/>
                        </a:rPr>
                        <a:t>4</a:t>
                      </a:r>
                      <a:endParaRPr sz="2000">
                        <a:solidFill>
                          <a:srgbClr val="000000"/>
                        </a:solidFill>
                        <a:latin typeface="+mj-lt"/>
                        <a:cs typeface="STIX"/>
                      </a:endParaRPr>
                    </a:p>
                  </a:txBody>
                  <a:tcPr marL="0" marR="0" marT="15875" marB="0"/>
                </a:tc>
                <a:extLst>
                  <a:ext uri="{0D108BD9-81ED-4DB2-BD59-A6C34878D82A}">
                    <a16:rowId xmlns:a16="http://schemas.microsoft.com/office/drawing/2014/main" val="10003"/>
                  </a:ext>
                </a:extLst>
              </a:tr>
              <a:tr h="206375">
                <a:tc>
                  <a:txBody>
                    <a:bodyPr/>
                    <a:lstStyle/>
                    <a:p>
                      <a:pPr marL="57150">
                        <a:lnSpc>
                          <a:spcPct val="100000"/>
                        </a:lnSpc>
                        <a:spcBef>
                          <a:spcPts val="125"/>
                        </a:spcBef>
                      </a:pPr>
                      <a:r>
                        <a:rPr sz="2000" spc="-5" dirty="0">
                          <a:solidFill>
                            <a:srgbClr val="000000"/>
                          </a:solidFill>
                          <a:latin typeface="+mj-lt"/>
                        </a:rPr>
                        <a:t>Anatomy </a:t>
                      </a:r>
                      <a:r>
                        <a:rPr sz="2000" dirty="0">
                          <a:solidFill>
                            <a:srgbClr val="000000"/>
                          </a:solidFill>
                          <a:latin typeface="+mj-lt"/>
                        </a:rPr>
                        <a:t>I</a:t>
                      </a:r>
                      <a:endParaRPr sz="2000" dirty="0">
                        <a:solidFill>
                          <a:srgbClr val="000000"/>
                        </a:solidFill>
                        <a:latin typeface="+mj-lt"/>
                        <a:cs typeface="STIX"/>
                      </a:endParaRPr>
                    </a:p>
                  </a:txBody>
                  <a:tcPr marL="0" marR="0" marT="15875" marB="0"/>
                </a:tc>
                <a:tc>
                  <a:txBody>
                    <a:bodyPr/>
                    <a:lstStyle/>
                    <a:p>
                      <a:pPr marL="12700" algn="ctr">
                        <a:lnSpc>
                          <a:spcPct val="100000"/>
                        </a:lnSpc>
                        <a:spcBef>
                          <a:spcPts val="125"/>
                        </a:spcBef>
                      </a:pPr>
                      <a:r>
                        <a:rPr sz="2000" dirty="0">
                          <a:solidFill>
                            <a:srgbClr val="000000"/>
                          </a:solidFill>
                          <a:latin typeface="+mj-lt"/>
                        </a:rPr>
                        <a:t>C</a:t>
                      </a:r>
                      <a:endParaRPr sz="2000" dirty="0">
                        <a:solidFill>
                          <a:srgbClr val="000000"/>
                        </a:solidFill>
                        <a:latin typeface="+mj-lt"/>
                        <a:cs typeface="STIX"/>
                      </a:endParaRPr>
                    </a:p>
                  </a:txBody>
                  <a:tcPr marL="0" marR="0" marT="15875" marB="0"/>
                </a:tc>
                <a:tc>
                  <a:txBody>
                    <a:bodyPr/>
                    <a:lstStyle/>
                    <a:p>
                      <a:pPr marL="88900" algn="ctr">
                        <a:lnSpc>
                          <a:spcPct val="100000"/>
                        </a:lnSpc>
                        <a:spcBef>
                          <a:spcPts val="125"/>
                        </a:spcBef>
                      </a:pPr>
                      <a:r>
                        <a:rPr sz="2000" dirty="0">
                          <a:solidFill>
                            <a:srgbClr val="000000"/>
                          </a:solidFill>
                          <a:latin typeface="+mj-lt"/>
                        </a:rPr>
                        <a:t>5</a:t>
                      </a:r>
                      <a:endParaRPr sz="2000">
                        <a:solidFill>
                          <a:srgbClr val="000000"/>
                        </a:solidFill>
                        <a:latin typeface="+mj-lt"/>
                        <a:cs typeface="STIX"/>
                      </a:endParaRPr>
                    </a:p>
                  </a:txBody>
                  <a:tcPr marL="0" marR="0" marT="15875" marB="0"/>
                </a:tc>
                <a:extLst>
                  <a:ext uri="{0D108BD9-81ED-4DB2-BD59-A6C34878D82A}">
                    <a16:rowId xmlns:a16="http://schemas.microsoft.com/office/drawing/2014/main" val="10004"/>
                  </a:ext>
                </a:extLst>
              </a:tr>
              <a:tr h="206375">
                <a:tc>
                  <a:txBody>
                    <a:bodyPr/>
                    <a:lstStyle/>
                    <a:p>
                      <a:pPr marL="57150">
                        <a:lnSpc>
                          <a:spcPct val="100000"/>
                        </a:lnSpc>
                        <a:spcBef>
                          <a:spcPts val="125"/>
                        </a:spcBef>
                      </a:pPr>
                      <a:r>
                        <a:rPr sz="2000" spc="-5" dirty="0">
                          <a:solidFill>
                            <a:srgbClr val="000000"/>
                          </a:solidFill>
                          <a:latin typeface="+mj-lt"/>
                        </a:rPr>
                        <a:t>English </a:t>
                      </a:r>
                      <a:r>
                        <a:rPr sz="2000" dirty="0">
                          <a:solidFill>
                            <a:srgbClr val="000000"/>
                          </a:solidFill>
                          <a:latin typeface="+mj-lt"/>
                        </a:rPr>
                        <a:t>101</a:t>
                      </a:r>
                      <a:endParaRPr sz="2000" dirty="0">
                        <a:solidFill>
                          <a:srgbClr val="000000"/>
                        </a:solidFill>
                        <a:latin typeface="+mj-lt"/>
                        <a:cs typeface="STIX"/>
                      </a:endParaRPr>
                    </a:p>
                  </a:txBody>
                  <a:tcPr marL="0" marR="0" marT="15875" marB="0"/>
                </a:tc>
                <a:tc>
                  <a:txBody>
                    <a:bodyPr/>
                    <a:lstStyle/>
                    <a:p>
                      <a:pPr marL="12700" algn="ctr">
                        <a:lnSpc>
                          <a:spcPct val="100000"/>
                        </a:lnSpc>
                        <a:spcBef>
                          <a:spcPts val="125"/>
                        </a:spcBef>
                      </a:pPr>
                      <a:r>
                        <a:rPr sz="2000" dirty="0">
                          <a:solidFill>
                            <a:srgbClr val="000000"/>
                          </a:solidFill>
                          <a:latin typeface="+mj-lt"/>
                        </a:rPr>
                        <a:t>A</a:t>
                      </a:r>
                      <a:endParaRPr sz="2000" dirty="0">
                        <a:solidFill>
                          <a:srgbClr val="000000"/>
                        </a:solidFill>
                        <a:latin typeface="+mj-lt"/>
                        <a:cs typeface="STIX"/>
                      </a:endParaRPr>
                    </a:p>
                  </a:txBody>
                  <a:tcPr marL="0" marR="0" marT="15875" marB="0"/>
                </a:tc>
                <a:tc>
                  <a:txBody>
                    <a:bodyPr/>
                    <a:lstStyle/>
                    <a:p>
                      <a:pPr marL="88900" algn="ctr">
                        <a:lnSpc>
                          <a:spcPct val="100000"/>
                        </a:lnSpc>
                        <a:spcBef>
                          <a:spcPts val="125"/>
                        </a:spcBef>
                      </a:pPr>
                      <a:r>
                        <a:rPr sz="2000" dirty="0">
                          <a:solidFill>
                            <a:srgbClr val="000000"/>
                          </a:solidFill>
                          <a:latin typeface="+mj-lt"/>
                        </a:rPr>
                        <a:t>3</a:t>
                      </a:r>
                      <a:endParaRPr sz="2000" dirty="0">
                        <a:solidFill>
                          <a:srgbClr val="000000"/>
                        </a:solidFill>
                        <a:latin typeface="+mj-lt"/>
                        <a:cs typeface="STIX"/>
                      </a:endParaRPr>
                    </a:p>
                  </a:txBody>
                  <a:tcPr marL="0" marR="0" marT="15875" marB="0"/>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4.1.2 (cont.)</a:t>
            </a:r>
          </a:p>
        </p:txBody>
      </p:sp>
      <p:sp>
        <p:nvSpPr>
          <p:cNvPr id="3" name="Content Placeholder 2"/>
          <p:cNvSpPr>
            <a:spLocks noGrp="1"/>
          </p:cNvSpPr>
          <p:nvPr>
            <p:ph idx="1"/>
          </p:nvPr>
        </p:nvSpPr>
        <p:spPr>
          <a:xfrm>
            <a:off x="457200" y="1280160"/>
            <a:ext cx="8229600" cy="4815840"/>
          </a:xfrm>
        </p:spPr>
        <p:txBody>
          <a:bodyPr>
            <a:normAutofit/>
          </a:bodyPr>
          <a:lstStyle/>
          <a:p>
            <a:pPr marL="514350" indent="-514350">
              <a:buFont typeface="+mj-lt"/>
              <a:buAutoNum type="alphaLcPeriod"/>
            </a:pPr>
            <a:r>
              <a:rPr lang="en-US" dirty="0"/>
              <a:t>Calculate Meghan’s GPA using the credit hours as weights. Round to two decimal places.</a:t>
            </a:r>
          </a:p>
          <a:p>
            <a:pPr marL="514350" indent="-514350">
              <a:buFont typeface="+mj-lt"/>
              <a:buAutoNum type="alphaLcPeriod"/>
            </a:pPr>
            <a:r>
              <a:rPr lang="en-US" dirty="0"/>
              <a:t>If Meghan’s goal was to have a GPA of 3.4, what grade did she need to make in the Anatomy I class to reach her goal?</a:t>
            </a:r>
          </a:p>
          <a:p>
            <a:pPr marL="514350" indent="-514350"/>
            <a:r>
              <a:rPr lang="en-US" b="1" dirty="0"/>
              <a:t>Solution</a:t>
            </a:r>
          </a:p>
          <a:p>
            <a:pPr marL="514350" indent="-514350">
              <a:buFont typeface="+mj-lt"/>
              <a:buAutoNum type="alphaLcPeriod"/>
            </a:pPr>
            <a:r>
              <a:rPr lang="en-US" dirty="0"/>
              <a:t>To calculate Meghan’s GPA we use the weighted mean formula with the numerical grade point values as the x-values and the credit hours as weights.</a:t>
            </a:r>
          </a:p>
          <a:p>
            <a:pPr marL="514350" indent="-514350"/>
            <a:endParaRPr lang="en-US" b="1"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4.1.2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099" name="Object 3"/>
          <p:cNvGraphicFramePr>
            <a:graphicFrameLocks noChangeAspect="1"/>
          </p:cNvGraphicFramePr>
          <p:nvPr/>
        </p:nvGraphicFramePr>
        <p:xfrm>
          <a:off x="1439411" y="1820411"/>
          <a:ext cx="241300" cy="292100"/>
        </p:xfrm>
        <a:graphic>
          <a:graphicData uri="http://schemas.openxmlformats.org/presentationml/2006/ole">
            <mc:AlternateContent xmlns:mc="http://schemas.openxmlformats.org/markup-compatibility/2006">
              <mc:Choice xmlns:v="urn:schemas-microsoft-com:vml" Requires="v">
                <p:oleObj spid="_x0000_s4111" name="Equation" r:id="rId3" imgW="241200" imgH="291960" progId="Equation.DSMT4">
                  <p:embed/>
                </p:oleObj>
              </mc:Choice>
              <mc:Fallback>
                <p:oleObj name="Equation" r:id="rId3" imgW="2412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9411" y="1820411"/>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1719044" y="1447800"/>
          <a:ext cx="1790700" cy="1079500"/>
        </p:xfrm>
        <a:graphic>
          <a:graphicData uri="http://schemas.openxmlformats.org/presentationml/2006/ole">
            <mc:AlternateContent xmlns:mc="http://schemas.openxmlformats.org/markup-compatibility/2006">
              <mc:Choice xmlns:v="urn:schemas-microsoft-com:vml" Requires="v">
                <p:oleObj spid="_x0000_s4112" name="Equation" r:id="rId5" imgW="1790640" imgH="1079280" progId="Equation.DSMT4">
                  <p:embed/>
                </p:oleObj>
              </mc:Choice>
              <mc:Fallback>
                <p:oleObj name="Equation" r:id="rId5" imgW="1790640" imgH="1079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19044" y="1447800"/>
                        <a:ext cx="1790700"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47145" y="1540778"/>
          <a:ext cx="3340100" cy="838200"/>
        </p:xfrm>
        <a:graphic>
          <a:graphicData uri="http://schemas.openxmlformats.org/presentationml/2006/ole">
            <mc:AlternateContent xmlns:mc="http://schemas.openxmlformats.org/markup-compatibility/2006">
              <mc:Choice xmlns:v="urn:schemas-microsoft-com:vml" Requires="v">
                <p:oleObj spid="_x0000_s4113" name="Equation" r:id="rId7" imgW="3340080" imgH="838080" progId="Equation.DSMT4">
                  <p:embed/>
                </p:oleObj>
              </mc:Choice>
              <mc:Fallback>
                <p:oleObj name="Equation" r:id="rId7" imgW="33400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47145" y="1540778"/>
                        <a:ext cx="334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723355" y="2819400"/>
          <a:ext cx="2501900" cy="838200"/>
        </p:xfrm>
        <a:graphic>
          <a:graphicData uri="http://schemas.openxmlformats.org/presentationml/2006/ole">
            <mc:AlternateContent xmlns:mc="http://schemas.openxmlformats.org/markup-compatibility/2006">
              <mc:Choice xmlns:v="urn:schemas-microsoft-com:vml" Requires="v">
                <p:oleObj spid="_x0000_s4114" name="Equation" r:id="rId9" imgW="2501640" imgH="838080" progId="Equation.DSMT4">
                  <p:embed/>
                </p:oleObj>
              </mc:Choice>
              <mc:Fallback>
                <p:oleObj name="Equation" r:id="rId9" imgW="25016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23355" y="2819400"/>
                        <a:ext cx="250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4378354" y="2836178"/>
          <a:ext cx="711200" cy="838200"/>
        </p:xfrm>
        <a:graphic>
          <a:graphicData uri="http://schemas.openxmlformats.org/presentationml/2006/ole">
            <mc:AlternateContent xmlns:mc="http://schemas.openxmlformats.org/markup-compatibility/2006">
              <mc:Choice xmlns:v="urn:schemas-microsoft-com:vml" Requires="v">
                <p:oleObj spid="_x0000_s4115" name="Equation" r:id="rId11" imgW="711000" imgH="838080" progId="Equation.DSMT4">
                  <p:embed/>
                </p:oleObj>
              </mc:Choice>
              <mc:Fallback>
                <p:oleObj name="Equation" r:id="rId11" imgW="7110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78354" y="283617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1726734" y="4127500"/>
          <a:ext cx="914400" cy="292100"/>
        </p:xfrm>
        <a:graphic>
          <a:graphicData uri="http://schemas.openxmlformats.org/presentationml/2006/ole">
            <mc:AlternateContent xmlns:mc="http://schemas.openxmlformats.org/markup-compatibility/2006">
              <mc:Choice xmlns:v="urn:schemas-microsoft-com:vml" Requires="v">
                <p:oleObj spid="_x0000_s4116" name="Equation" r:id="rId13" imgW="914400" imgH="291960" progId="Equation.DSMT4">
                  <p:embed/>
                </p:oleObj>
              </mc:Choice>
              <mc:Fallback>
                <p:oleObj name="Equation" r:id="rId13" imgW="91440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26734" y="41275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703</TotalTime>
  <Words>1252</Words>
  <Application>Microsoft Office PowerPoint</Application>
  <PresentationFormat>On-screen Show (4:3)</PresentationFormat>
  <Paragraphs>190</Paragraphs>
  <Slides>28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28</vt:i4>
      </vt:variant>
    </vt:vector>
  </HeadingPairs>
  <TitlesOfParts>
    <vt:vector size="35" baseType="lpstr">
      <vt:lpstr>STIX</vt:lpstr>
      <vt:lpstr>Arial</vt:lpstr>
      <vt:lpstr>Roboto Condensed</vt:lpstr>
      <vt:lpstr>Calibri</vt:lpstr>
      <vt:lpstr>Office Theme</vt:lpstr>
      <vt:lpstr>Equation</vt:lpstr>
      <vt:lpstr>MathType 6.0 Equation</vt:lpstr>
      <vt:lpstr>Section 4.1</vt:lpstr>
      <vt:lpstr>Arithmetic Mean</vt:lpstr>
      <vt:lpstr>Example 4.1.1</vt:lpstr>
      <vt:lpstr>Deviation</vt:lpstr>
      <vt:lpstr>Outliers and Resistant Measures </vt:lpstr>
      <vt:lpstr>Weighted Mean</vt:lpstr>
      <vt:lpstr>Example 4.1.2</vt:lpstr>
      <vt:lpstr>Example 4.1.2 (cont.)</vt:lpstr>
      <vt:lpstr>Example 4.1.2 (cont.)</vt:lpstr>
      <vt:lpstr>Example 4.1.2 (cont.)</vt:lpstr>
      <vt:lpstr>Example 4.1.2 (cont.)</vt:lpstr>
      <vt:lpstr>Trimmed Mean</vt:lpstr>
      <vt:lpstr>Example 4.1.3</vt:lpstr>
      <vt:lpstr>Example 4.1.3 (cont.)</vt:lpstr>
      <vt:lpstr>Example 4.1.3 (cont.)</vt:lpstr>
      <vt:lpstr>Example 4.1.4</vt:lpstr>
      <vt:lpstr>Example 4.1.4 (cont.)</vt:lpstr>
      <vt:lpstr>Median</vt:lpstr>
      <vt:lpstr>Finding the Median of a Data Set </vt:lpstr>
      <vt:lpstr>Finding the Median of a Data Set </vt:lpstr>
      <vt:lpstr>Example 4.1.5</vt:lpstr>
      <vt:lpstr>Example 4.1.5 (cont.)</vt:lpstr>
      <vt:lpstr>Example 4.1.6</vt:lpstr>
      <vt:lpstr>Example 4.1.6 (cont.)</vt:lpstr>
      <vt:lpstr>Mode</vt:lpstr>
      <vt:lpstr>Example 4.1.7</vt:lpstr>
      <vt:lpstr>Example 4.1.7 (cont.)</vt:lpstr>
      <vt:lpstr>Moving Average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Rebecca Lebeaux</cp:lastModifiedBy>
  <cp:revision>113</cp:revision>
  <dcterms:created xsi:type="dcterms:W3CDTF">2013-04-26T14:43:13Z</dcterms:created>
  <dcterms:modified xsi:type="dcterms:W3CDTF">2018-08-02T18:01:25Z</dcterms:modified>
</cp:coreProperties>
</file>