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handoutMasterIdLst>
    <p:handoutMasterId r:id="rId31"/>
  </p:handoutMasterIdLst>
  <p:sldIdLst>
    <p:sldId id="256" r:id="rId2"/>
    <p:sldId id="286" r:id="rId3"/>
    <p:sldId id="302" r:id="rId4"/>
    <p:sldId id="303" r:id="rId5"/>
    <p:sldId id="328" r:id="rId6"/>
    <p:sldId id="329" r:id="rId7"/>
    <p:sldId id="330" r:id="rId8"/>
    <p:sldId id="331" r:id="rId9"/>
    <p:sldId id="332" r:id="rId10"/>
    <p:sldId id="333" r:id="rId11"/>
    <p:sldId id="334" r:id="rId12"/>
    <p:sldId id="335" r:id="rId13"/>
    <p:sldId id="336" r:id="rId14"/>
    <p:sldId id="337" r:id="rId15"/>
    <p:sldId id="338" r:id="rId16"/>
    <p:sldId id="339" r:id="rId17"/>
    <p:sldId id="340" r:id="rId18"/>
    <p:sldId id="341" r:id="rId19"/>
    <p:sldId id="342" r:id="rId20"/>
    <p:sldId id="343" r:id="rId21"/>
    <p:sldId id="344" r:id="rId22"/>
    <p:sldId id="345" r:id="rId23"/>
    <p:sldId id="346" r:id="rId24"/>
    <p:sldId id="347" r:id="rId25"/>
    <p:sldId id="348" r:id="rId26"/>
    <p:sldId id="349" r:id="rId27"/>
    <p:sldId id="350" r:id="rId28"/>
    <p:sldId id="327" r:id="rId29"/>
  </p:sldIdLst>
  <p:sldSz cx="9144000" cy="6858000" type="screen4x3"/>
  <p:notesSz cx="6858000" cy="9144000"/>
  <p:embeddedFontLst>
    <p:embeddedFont>
      <p:font typeface="Calibri" panose="020F0502020204030204" pitchFamily="34" charset="0"/>
      <p:regular r:id="rId32"/>
      <p:bold r:id="rId33"/>
      <p:italic r:id="rId34"/>
      <p:boldItalic r:id="rId35"/>
    </p:embeddedFont>
    <p:embeddedFont>
      <p:font typeface="Roboto Condensed" panose="02000000000000000000" pitchFamily="2" charset="0"/>
      <p:regular r:id="rId36"/>
      <p:bold r:id="rId37"/>
      <p:italic r:id="rId38"/>
      <p:boldItalic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2" d="100"/>
          <a:sy n="112" d="100"/>
        </p:scale>
        <p:origin x="183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8.fntdata"/><Relationship Id="rId21" Type="http://schemas.openxmlformats.org/officeDocument/2006/relationships/slide" Target="slides/slide20.xml"/><Relationship Id="rId34" Type="http://schemas.openxmlformats.org/officeDocument/2006/relationships/font" Target="fonts/font3.fntdata"/><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font" Target="fonts/font6.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4.fntdata"/><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font" Target="fonts/font7.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9.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0.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2.wmf"/><Relationship Id="rId5" Type="http://schemas.openxmlformats.org/officeDocument/2006/relationships/oleObject" Target="../embeddings/oleObject11.bin"/><Relationship Id="rId4" Type="http://schemas.openxmlformats.org/officeDocument/2006/relationships/image" Target="../media/image11.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7.wmf"/><Relationship Id="rId5" Type="http://schemas.openxmlformats.org/officeDocument/2006/relationships/oleObject" Target="../embeddings/oleObject14.bin"/><Relationship Id="rId4" Type="http://schemas.openxmlformats.org/officeDocument/2006/relationships/image" Target="../media/image16.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8.wmf"/></Relationships>
</file>

<file path=ppt/slides/_rels/slide2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2.wmf"/><Relationship Id="rId5" Type="http://schemas.openxmlformats.org/officeDocument/2006/relationships/oleObject" Target="../embeddings/oleObject17.bin"/><Relationship Id="rId4" Type="http://schemas.openxmlformats.org/officeDocument/2006/relationships/image" Target="../media/image21.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4.wmf"/><Relationship Id="rId5" Type="http://schemas.openxmlformats.org/officeDocument/2006/relationships/oleObject" Target="../embeddings/oleObject19.bin"/><Relationship Id="rId4" Type="http://schemas.openxmlformats.org/officeDocument/2006/relationships/image" Target="../media/image23.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Measures of Dispersion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4.2.3 (cont.)</a:t>
            </a:r>
          </a:p>
        </p:txBody>
      </p:sp>
      <p:sp>
        <p:nvSpPr>
          <p:cNvPr id="3" name="Content Placeholder 2"/>
          <p:cNvSpPr>
            <a:spLocks noGrp="1"/>
          </p:cNvSpPr>
          <p:nvPr>
            <p:ph idx="1"/>
          </p:nvPr>
        </p:nvSpPr>
        <p:spPr/>
        <p:txBody>
          <a:bodyPr/>
          <a:lstStyle/>
          <a:p>
            <a:r>
              <a:rPr lang="en-US" b="1" dirty="0"/>
              <a:t>Solution</a:t>
            </a:r>
          </a:p>
          <a:p>
            <a:endParaRPr lang="en-US" b="1" dirty="0"/>
          </a:p>
        </p:txBody>
      </p:sp>
      <p:graphicFrame>
        <p:nvGraphicFramePr>
          <p:cNvPr id="4" name="object 7"/>
          <p:cNvGraphicFramePr>
            <a:graphicFrameLocks noGrp="1"/>
          </p:cNvGraphicFramePr>
          <p:nvPr/>
        </p:nvGraphicFramePr>
        <p:xfrm>
          <a:off x="2971800" y="1371600"/>
          <a:ext cx="5562600" cy="3578225"/>
        </p:xfrm>
        <a:graphic>
          <a:graphicData uri="http://schemas.openxmlformats.org/drawingml/2006/table">
            <a:tbl>
              <a:tblPr firstRow="1" bandRow="1">
                <a:tableStyleId>{5C22544A-7EE6-4342-B048-85BDC9FD1C3A}</a:tableStyleId>
              </a:tblPr>
              <a:tblGrid>
                <a:gridCol w="1594766">
                  <a:extLst>
                    <a:ext uri="{9D8B030D-6E8A-4147-A177-3AD203B41FA5}">
                      <a16:colId xmlns:a16="http://schemas.microsoft.com/office/drawing/2014/main" val="20000"/>
                    </a:ext>
                  </a:extLst>
                </a:gridCol>
                <a:gridCol w="1589308">
                  <a:extLst>
                    <a:ext uri="{9D8B030D-6E8A-4147-A177-3AD203B41FA5}">
                      <a16:colId xmlns:a16="http://schemas.microsoft.com/office/drawing/2014/main" val="20001"/>
                    </a:ext>
                  </a:extLst>
                </a:gridCol>
                <a:gridCol w="2378526">
                  <a:extLst>
                    <a:ext uri="{9D8B030D-6E8A-4147-A177-3AD203B41FA5}">
                      <a16:colId xmlns:a16="http://schemas.microsoft.com/office/drawing/2014/main" val="20002"/>
                    </a:ext>
                  </a:extLst>
                </a:gridCol>
              </a:tblGrid>
              <a:tr h="381000">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a:solidFill>
                            <a:schemeClr val="bg1"/>
                          </a:solidFill>
                        </a:rPr>
                        <a:t>Calculating Mean Absolute Deviation</a:t>
                      </a:r>
                      <a:endParaRPr lang="en-US" sz="2000" b="1" kern="1200" baseline="0" dirty="0">
                        <a:solidFill>
                          <a:schemeClr val="bg1"/>
                        </a:solidFill>
                        <a:latin typeface="+mn-lt"/>
                        <a:ea typeface="+mn-ea"/>
                        <a:cs typeface="+mn-cs"/>
                      </a:endParaRPr>
                    </a:p>
                  </a:txBody>
                  <a:tcPr marL="0" marR="0" marT="2540" marB="0"/>
                </a:tc>
                <a:tc hMerge="1">
                  <a:txBody>
                    <a:bodyPr/>
                    <a:lstStyle/>
                    <a:p>
                      <a:pPr marL="4445" algn="ctr">
                        <a:lnSpc>
                          <a:spcPct val="100000"/>
                        </a:lnSpc>
                      </a:pPr>
                      <a:endParaRPr sz="1100">
                        <a:latin typeface="STIX"/>
                        <a:cs typeface="STIX"/>
                      </a:endParaRPr>
                    </a:p>
                  </a:txBody>
                  <a:tcPr marL="0" marR="0" marT="19050"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algn="ctr">
                        <a:lnSpc>
                          <a:spcPct val="100000"/>
                        </a:lnSpc>
                        <a:spcBef>
                          <a:spcPts val="10"/>
                        </a:spcBef>
                      </a:pPr>
                      <a:endParaRPr sz="1100">
                        <a:latin typeface="STIX"/>
                        <a:cs typeface="STIX"/>
                      </a:endParaRPr>
                    </a:p>
                  </a:txBody>
                  <a:tcPr marL="0" marR="0" marT="19050"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extLst>
                  <a:ext uri="{0D108BD9-81ED-4DB2-BD59-A6C34878D82A}">
                    <a16:rowId xmlns:a16="http://schemas.microsoft.com/office/drawing/2014/main" val="10000"/>
                  </a:ext>
                </a:extLst>
              </a:tr>
              <a:tr h="609600">
                <a:tc>
                  <a:txBody>
                    <a:bodyPr/>
                    <a:lstStyle/>
                    <a:p>
                      <a:pPr algn="ctr">
                        <a:lnSpc>
                          <a:spcPct val="100000"/>
                        </a:lnSpc>
                      </a:pPr>
                      <a:r>
                        <a:rPr lang="en-US" sz="2000" b="1" dirty="0">
                          <a:solidFill>
                            <a:srgbClr val="000000"/>
                          </a:solidFill>
                        </a:rPr>
                        <a:t>Data</a:t>
                      </a:r>
                      <a:endParaRPr sz="2000" b="1" dirty="0">
                        <a:solidFill>
                          <a:srgbClr val="000000"/>
                        </a:solidFill>
                        <a:latin typeface="Roboto Condensed"/>
                        <a:cs typeface="Roboto Condensed"/>
                      </a:endParaRPr>
                    </a:p>
                  </a:txBody>
                  <a:tcPr marL="0" marR="0" marT="2540" marB="0" anchorCtr="1"/>
                </a:tc>
                <a:tc>
                  <a:txBody>
                    <a:bodyPr/>
                    <a:lstStyle/>
                    <a:p>
                      <a:pPr algn="ctr">
                        <a:lnSpc>
                          <a:spcPct val="100000"/>
                        </a:lnSpc>
                        <a:spcBef>
                          <a:spcPts val="150"/>
                        </a:spcBef>
                      </a:pPr>
                      <a:r>
                        <a:rPr sz="2000" b="1" spc="-5" dirty="0">
                          <a:solidFill>
                            <a:srgbClr val="000000"/>
                          </a:solidFill>
                        </a:rPr>
                        <a:t>Deviation</a:t>
                      </a:r>
                      <a:endParaRPr sz="2000" b="1" dirty="0">
                        <a:solidFill>
                          <a:srgbClr val="000000"/>
                        </a:solidFill>
                      </a:endParaRPr>
                    </a:p>
                    <a:p>
                      <a:pPr marL="4445" algn="ctr">
                        <a:lnSpc>
                          <a:spcPct val="100000"/>
                        </a:lnSpc>
                      </a:pPr>
                      <a:endParaRPr sz="2000" b="1" dirty="0">
                        <a:solidFill>
                          <a:srgbClr val="000000"/>
                        </a:solidFill>
                        <a:latin typeface="STIX"/>
                        <a:cs typeface="STIX"/>
                      </a:endParaRPr>
                    </a:p>
                  </a:txBody>
                  <a:tcPr marL="0" marR="0" marT="19050" marB="0"/>
                </a:tc>
                <a:tc>
                  <a:txBody>
                    <a:bodyPr/>
                    <a:lstStyle/>
                    <a:p>
                      <a:pPr algn="ctr">
                        <a:lnSpc>
                          <a:spcPct val="100000"/>
                        </a:lnSpc>
                        <a:spcBef>
                          <a:spcPts val="150"/>
                        </a:spcBef>
                      </a:pPr>
                      <a:r>
                        <a:rPr sz="2000" b="1" spc="-15" dirty="0">
                          <a:solidFill>
                            <a:srgbClr val="000000"/>
                          </a:solidFill>
                        </a:rPr>
                        <a:t>Absolute</a:t>
                      </a:r>
                      <a:r>
                        <a:rPr sz="2000" b="1" spc="-40" dirty="0">
                          <a:solidFill>
                            <a:srgbClr val="000000"/>
                          </a:solidFill>
                        </a:rPr>
                        <a:t> </a:t>
                      </a:r>
                      <a:r>
                        <a:rPr sz="2000" b="1" spc="-15" dirty="0">
                          <a:solidFill>
                            <a:srgbClr val="000000"/>
                          </a:solidFill>
                        </a:rPr>
                        <a:t>Deviation</a:t>
                      </a:r>
                      <a:endParaRPr sz="2000" b="1" dirty="0">
                        <a:solidFill>
                          <a:srgbClr val="000000"/>
                        </a:solidFill>
                      </a:endParaRPr>
                    </a:p>
                    <a:p>
                      <a:pPr algn="ctr">
                        <a:lnSpc>
                          <a:spcPct val="100000"/>
                        </a:lnSpc>
                        <a:spcBef>
                          <a:spcPts val="10"/>
                        </a:spcBef>
                      </a:pPr>
                      <a:endParaRPr sz="2000" b="1" dirty="0">
                        <a:solidFill>
                          <a:srgbClr val="000000"/>
                        </a:solidFill>
                        <a:latin typeface="STIX"/>
                        <a:cs typeface="STIX"/>
                      </a:endParaRPr>
                    </a:p>
                  </a:txBody>
                  <a:tcPr marL="0" marR="0" marT="19050" marB="0"/>
                </a:tc>
                <a:extLst>
                  <a:ext uri="{0D108BD9-81ED-4DB2-BD59-A6C34878D82A}">
                    <a16:rowId xmlns:a16="http://schemas.microsoft.com/office/drawing/2014/main" val="10001"/>
                  </a:ext>
                </a:extLst>
              </a:tr>
              <a:tr h="205740">
                <a:tc>
                  <a:txBody>
                    <a:bodyPr/>
                    <a:lstStyle/>
                    <a:p>
                      <a:pPr marL="34290" algn="ctr">
                        <a:lnSpc>
                          <a:spcPct val="100000"/>
                        </a:lnSpc>
                        <a:spcBef>
                          <a:spcPts val="125"/>
                        </a:spcBef>
                      </a:pPr>
                      <a:r>
                        <a:rPr sz="2000" dirty="0">
                          <a:solidFill>
                            <a:srgbClr val="000000"/>
                          </a:solidFill>
                        </a:rPr>
                        <a:t>5</a:t>
                      </a:r>
                      <a:endParaRPr sz="2000">
                        <a:solidFill>
                          <a:srgbClr val="000000"/>
                        </a:solidFill>
                        <a:latin typeface="STIX"/>
                        <a:cs typeface="STIX"/>
                      </a:endParaRPr>
                    </a:p>
                  </a:txBody>
                  <a:tcPr marL="0" marR="0" marT="15875" marB="0"/>
                </a:tc>
                <a:tc>
                  <a:txBody>
                    <a:bodyPr/>
                    <a:lstStyle/>
                    <a:p>
                      <a:pPr marL="34290" algn="ctr">
                        <a:lnSpc>
                          <a:spcPct val="100000"/>
                        </a:lnSpc>
                        <a:spcBef>
                          <a:spcPts val="125"/>
                        </a:spcBef>
                      </a:pPr>
                      <a:r>
                        <a:rPr sz="2000" dirty="0">
                          <a:solidFill>
                            <a:srgbClr val="000000"/>
                          </a:solidFill>
                        </a:rPr>
                        <a:t>5 –</a:t>
                      </a:r>
                      <a:r>
                        <a:rPr sz="2000" spc="-25" dirty="0">
                          <a:solidFill>
                            <a:srgbClr val="000000"/>
                          </a:solidFill>
                        </a:rPr>
                        <a:t> </a:t>
                      </a:r>
                      <a:r>
                        <a:rPr lang="en-US" sz="2000" spc="-25" dirty="0">
                          <a:solidFill>
                            <a:srgbClr val="000000"/>
                          </a:solidFill>
                        </a:rPr>
                        <a:t>35</a:t>
                      </a:r>
                      <a:r>
                        <a:rPr sz="2000" dirty="0">
                          <a:solidFill>
                            <a:srgbClr val="000000"/>
                          </a:solidFill>
                        </a:rPr>
                        <a:t>.</a:t>
                      </a:r>
                      <a:r>
                        <a:rPr lang="en-US" sz="2000" dirty="0">
                          <a:solidFill>
                            <a:srgbClr val="000000"/>
                          </a:solidFill>
                        </a:rPr>
                        <a:t>86</a:t>
                      </a:r>
                      <a:endParaRPr sz="2000" dirty="0">
                        <a:solidFill>
                          <a:srgbClr val="000000"/>
                        </a:solidFill>
                        <a:latin typeface="STIX"/>
                        <a:cs typeface="STIX"/>
                      </a:endParaRPr>
                    </a:p>
                  </a:txBody>
                  <a:tcPr marL="0" marR="0" marT="15875" marB="0"/>
                </a:tc>
                <a:tc>
                  <a:txBody>
                    <a:bodyPr/>
                    <a:lstStyle/>
                    <a:p>
                      <a:pPr marL="0" indent="0" algn="ctr">
                        <a:lnSpc>
                          <a:spcPct val="100000"/>
                        </a:lnSpc>
                        <a:spcBef>
                          <a:spcPts val="125"/>
                        </a:spcBef>
                      </a:pPr>
                      <a:r>
                        <a:rPr sz="2000" dirty="0">
                          <a:solidFill>
                            <a:srgbClr val="000000"/>
                          </a:solidFill>
                        </a:rPr>
                        <a:t>3.5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2"/>
                  </a:ext>
                </a:extLst>
              </a:tr>
              <a:tr h="206375">
                <a:tc>
                  <a:txBody>
                    <a:bodyPr/>
                    <a:lstStyle/>
                    <a:p>
                      <a:pPr algn="ctr">
                        <a:lnSpc>
                          <a:spcPct val="100000"/>
                        </a:lnSpc>
                        <a:spcBef>
                          <a:spcPts val="125"/>
                        </a:spcBef>
                      </a:pPr>
                      <a:r>
                        <a:rPr sz="2000" dirty="0">
                          <a:solidFill>
                            <a:srgbClr val="000000"/>
                          </a:solidFill>
                        </a:rPr>
                        <a:t>10</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10 –</a:t>
                      </a:r>
                      <a:r>
                        <a:rPr sz="2000" spc="-25" dirty="0">
                          <a:solidFill>
                            <a:srgbClr val="000000"/>
                          </a:solidFill>
                        </a:rPr>
                        <a:t> </a:t>
                      </a:r>
                      <a:r>
                        <a:rPr lang="en-US" sz="2000" spc="-25" dirty="0">
                          <a:solidFill>
                            <a:srgbClr val="000000"/>
                          </a:solidFill>
                        </a:rPr>
                        <a:t>35</a:t>
                      </a:r>
                      <a:r>
                        <a:rPr sz="2000" dirty="0">
                          <a:solidFill>
                            <a:srgbClr val="000000"/>
                          </a:solidFill>
                        </a:rPr>
                        <a:t>.</a:t>
                      </a:r>
                      <a:r>
                        <a:rPr lang="en-US" sz="2000" dirty="0">
                          <a:solidFill>
                            <a:srgbClr val="000000"/>
                          </a:solidFill>
                        </a:rPr>
                        <a:t>86</a:t>
                      </a:r>
                      <a:endParaRPr sz="2000" dirty="0">
                        <a:solidFill>
                          <a:srgbClr val="000000"/>
                        </a:solidFill>
                        <a:latin typeface="STIX"/>
                        <a:cs typeface="STIX"/>
                      </a:endParaRPr>
                    </a:p>
                  </a:txBody>
                  <a:tcPr marL="0" marR="0" marT="15875" marB="0"/>
                </a:tc>
                <a:tc>
                  <a:txBody>
                    <a:bodyPr/>
                    <a:lstStyle/>
                    <a:p>
                      <a:pPr marL="0" indent="0" algn="ctr">
                        <a:lnSpc>
                          <a:spcPct val="100000"/>
                        </a:lnSpc>
                        <a:spcBef>
                          <a:spcPts val="125"/>
                        </a:spcBef>
                      </a:pPr>
                      <a:r>
                        <a:rPr sz="2000" dirty="0">
                          <a:solidFill>
                            <a:srgbClr val="000000"/>
                          </a:solidFill>
                        </a:rPr>
                        <a:t>1.5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3"/>
                  </a:ext>
                </a:extLst>
              </a:tr>
              <a:tr h="206375">
                <a:tc>
                  <a:txBody>
                    <a:bodyPr/>
                    <a:lstStyle/>
                    <a:p>
                      <a:pPr marL="34290" algn="ctr">
                        <a:lnSpc>
                          <a:spcPct val="100000"/>
                        </a:lnSpc>
                        <a:spcBef>
                          <a:spcPts val="125"/>
                        </a:spcBef>
                      </a:pPr>
                      <a:r>
                        <a:rPr sz="2000" dirty="0">
                          <a:solidFill>
                            <a:srgbClr val="000000"/>
                          </a:solidFill>
                        </a:rPr>
                        <a:t>9</a:t>
                      </a:r>
                      <a:endParaRPr sz="2000">
                        <a:solidFill>
                          <a:srgbClr val="000000"/>
                        </a:solidFill>
                        <a:latin typeface="STIX"/>
                        <a:cs typeface="STIX"/>
                      </a:endParaRPr>
                    </a:p>
                  </a:txBody>
                  <a:tcPr marL="0" marR="0" marT="15875" marB="0"/>
                </a:tc>
                <a:tc>
                  <a:txBody>
                    <a:bodyPr/>
                    <a:lstStyle/>
                    <a:p>
                      <a:pPr marL="34290" algn="ctr">
                        <a:lnSpc>
                          <a:spcPct val="100000"/>
                        </a:lnSpc>
                        <a:spcBef>
                          <a:spcPts val="125"/>
                        </a:spcBef>
                      </a:pPr>
                      <a:r>
                        <a:rPr sz="2000" dirty="0">
                          <a:solidFill>
                            <a:srgbClr val="000000"/>
                          </a:solidFill>
                        </a:rPr>
                        <a:t>9 –</a:t>
                      </a:r>
                      <a:r>
                        <a:rPr sz="2000" spc="-25" dirty="0">
                          <a:solidFill>
                            <a:srgbClr val="000000"/>
                          </a:solidFill>
                        </a:rPr>
                        <a:t> </a:t>
                      </a:r>
                      <a:r>
                        <a:rPr lang="en-US" sz="2000" spc="-25" dirty="0">
                          <a:solidFill>
                            <a:srgbClr val="000000"/>
                          </a:solidFill>
                        </a:rPr>
                        <a:t>35</a:t>
                      </a:r>
                      <a:r>
                        <a:rPr sz="2000" dirty="0">
                          <a:solidFill>
                            <a:srgbClr val="000000"/>
                          </a:solidFill>
                        </a:rPr>
                        <a:t>.</a:t>
                      </a:r>
                      <a:r>
                        <a:rPr lang="en-US" sz="2000" dirty="0">
                          <a:solidFill>
                            <a:srgbClr val="000000"/>
                          </a:solidFill>
                        </a:rPr>
                        <a:t>86</a:t>
                      </a:r>
                      <a:endParaRPr sz="2000" dirty="0">
                        <a:solidFill>
                          <a:srgbClr val="000000"/>
                        </a:solidFill>
                        <a:latin typeface="STIX"/>
                        <a:cs typeface="STIX"/>
                      </a:endParaRPr>
                    </a:p>
                  </a:txBody>
                  <a:tcPr marL="0" marR="0" marT="15875" marB="0"/>
                </a:tc>
                <a:tc>
                  <a:txBody>
                    <a:bodyPr/>
                    <a:lstStyle/>
                    <a:p>
                      <a:pPr marL="0" indent="0" algn="ctr">
                        <a:lnSpc>
                          <a:spcPct val="100000"/>
                        </a:lnSpc>
                        <a:spcBef>
                          <a:spcPts val="125"/>
                        </a:spcBef>
                      </a:pPr>
                      <a:r>
                        <a:rPr sz="2000" dirty="0">
                          <a:solidFill>
                            <a:srgbClr val="000000"/>
                          </a:solidFill>
                        </a:rPr>
                        <a:t>0.5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4"/>
                  </a:ext>
                </a:extLst>
              </a:tr>
              <a:tr h="206375">
                <a:tc>
                  <a:txBody>
                    <a:bodyPr/>
                    <a:lstStyle/>
                    <a:p>
                      <a:pPr algn="ctr">
                        <a:lnSpc>
                          <a:spcPct val="100000"/>
                        </a:lnSpc>
                        <a:spcBef>
                          <a:spcPts val="125"/>
                        </a:spcBef>
                      </a:pPr>
                      <a:r>
                        <a:rPr sz="2000" dirty="0">
                          <a:solidFill>
                            <a:srgbClr val="000000"/>
                          </a:solidFill>
                        </a:rPr>
                        <a:t>11</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11 –</a:t>
                      </a:r>
                      <a:r>
                        <a:rPr sz="2000" spc="-25" dirty="0">
                          <a:solidFill>
                            <a:srgbClr val="000000"/>
                          </a:solidFill>
                        </a:rPr>
                        <a:t> </a:t>
                      </a:r>
                      <a:r>
                        <a:rPr lang="en-US" sz="2000" spc="-25" dirty="0">
                          <a:solidFill>
                            <a:srgbClr val="000000"/>
                          </a:solidFill>
                        </a:rPr>
                        <a:t>35</a:t>
                      </a:r>
                      <a:r>
                        <a:rPr sz="2000" dirty="0">
                          <a:solidFill>
                            <a:srgbClr val="000000"/>
                          </a:solidFill>
                        </a:rPr>
                        <a:t>.</a:t>
                      </a:r>
                      <a:r>
                        <a:rPr lang="en-US" sz="2000" dirty="0">
                          <a:solidFill>
                            <a:srgbClr val="000000"/>
                          </a:solidFill>
                        </a:rPr>
                        <a:t>86</a:t>
                      </a:r>
                      <a:endParaRPr sz="2000" dirty="0">
                        <a:solidFill>
                          <a:srgbClr val="000000"/>
                        </a:solidFill>
                        <a:latin typeface="STIX"/>
                        <a:cs typeface="STIX"/>
                      </a:endParaRPr>
                    </a:p>
                  </a:txBody>
                  <a:tcPr marL="0" marR="0" marT="15875" marB="0"/>
                </a:tc>
                <a:tc>
                  <a:txBody>
                    <a:bodyPr/>
                    <a:lstStyle/>
                    <a:p>
                      <a:pPr marL="0" indent="0" algn="ctr">
                        <a:lnSpc>
                          <a:spcPct val="100000"/>
                        </a:lnSpc>
                        <a:spcBef>
                          <a:spcPts val="125"/>
                        </a:spcBef>
                        <a:tabLst/>
                      </a:pPr>
                      <a:r>
                        <a:rPr sz="2000" dirty="0">
                          <a:solidFill>
                            <a:srgbClr val="000000"/>
                          </a:solidFill>
                        </a:rPr>
                        <a:t>2.5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5"/>
                  </a:ext>
                </a:extLst>
              </a:tr>
              <a:tr h="206375">
                <a:tc>
                  <a:txBody>
                    <a:bodyPr/>
                    <a:lstStyle/>
                    <a:p>
                      <a:pPr marL="34290" algn="ctr">
                        <a:lnSpc>
                          <a:spcPct val="100000"/>
                        </a:lnSpc>
                        <a:spcBef>
                          <a:spcPts val="125"/>
                        </a:spcBef>
                      </a:pPr>
                      <a:r>
                        <a:rPr sz="2000" dirty="0">
                          <a:solidFill>
                            <a:srgbClr val="000000"/>
                          </a:solidFill>
                        </a:rPr>
                        <a:t>9</a:t>
                      </a:r>
                      <a:endParaRPr sz="2000">
                        <a:solidFill>
                          <a:srgbClr val="000000"/>
                        </a:solidFill>
                        <a:latin typeface="STIX"/>
                        <a:cs typeface="STIX"/>
                      </a:endParaRPr>
                    </a:p>
                  </a:txBody>
                  <a:tcPr marL="0" marR="0" marT="15875" marB="0"/>
                </a:tc>
                <a:tc>
                  <a:txBody>
                    <a:bodyPr/>
                    <a:lstStyle/>
                    <a:p>
                      <a:pPr marL="34290" algn="ctr">
                        <a:lnSpc>
                          <a:spcPct val="100000"/>
                        </a:lnSpc>
                        <a:spcBef>
                          <a:spcPts val="125"/>
                        </a:spcBef>
                      </a:pPr>
                      <a:r>
                        <a:rPr sz="2000" dirty="0">
                          <a:solidFill>
                            <a:srgbClr val="000000"/>
                          </a:solidFill>
                        </a:rPr>
                        <a:t>9 –</a:t>
                      </a:r>
                      <a:r>
                        <a:rPr sz="2000" spc="-25" dirty="0">
                          <a:solidFill>
                            <a:srgbClr val="000000"/>
                          </a:solidFill>
                        </a:rPr>
                        <a:t> </a:t>
                      </a:r>
                      <a:r>
                        <a:rPr lang="en-US" sz="2000" spc="-25" dirty="0">
                          <a:solidFill>
                            <a:srgbClr val="000000"/>
                          </a:solidFill>
                        </a:rPr>
                        <a:t>35</a:t>
                      </a:r>
                      <a:r>
                        <a:rPr sz="2000" dirty="0">
                          <a:solidFill>
                            <a:srgbClr val="000000"/>
                          </a:solidFill>
                        </a:rPr>
                        <a:t>.</a:t>
                      </a:r>
                      <a:r>
                        <a:rPr lang="en-US" sz="2000" dirty="0">
                          <a:solidFill>
                            <a:srgbClr val="000000"/>
                          </a:solidFill>
                        </a:rPr>
                        <a:t>86</a:t>
                      </a:r>
                      <a:endParaRPr sz="2000" dirty="0">
                        <a:solidFill>
                          <a:srgbClr val="000000"/>
                        </a:solidFill>
                        <a:latin typeface="STIX"/>
                        <a:cs typeface="STIX"/>
                      </a:endParaRPr>
                    </a:p>
                  </a:txBody>
                  <a:tcPr marL="0" marR="0" marT="15875" marB="0"/>
                </a:tc>
                <a:tc>
                  <a:txBody>
                    <a:bodyPr/>
                    <a:lstStyle/>
                    <a:p>
                      <a:pPr marL="0" indent="0" algn="ctr">
                        <a:lnSpc>
                          <a:spcPct val="100000"/>
                        </a:lnSpc>
                        <a:spcBef>
                          <a:spcPts val="125"/>
                        </a:spcBef>
                      </a:pPr>
                      <a:r>
                        <a:rPr sz="2000" dirty="0">
                          <a:solidFill>
                            <a:srgbClr val="000000"/>
                          </a:solidFill>
                        </a:rPr>
                        <a:t>0.5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6"/>
                  </a:ext>
                </a:extLst>
              </a:tr>
              <a:tr h="206375">
                <a:tc>
                  <a:txBody>
                    <a:bodyPr/>
                    <a:lstStyle/>
                    <a:p>
                      <a:pPr marL="34290" algn="ctr">
                        <a:lnSpc>
                          <a:spcPct val="100000"/>
                        </a:lnSpc>
                        <a:spcBef>
                          <a:spcPts val="125"/>
                        </a:spcBef>
                      </a:pPr>
                      <a:r>
                        <a:rPr sz="2000" dirty="0">
                          <a:solidFill>
                            <a:srgbClr val="000000"/>
                          </a:solidFill>
                        </a:rPr>
                        <a:t>7</a:t>
                      </a:r>
                      <a:endParaRPr sz="2000" dirty="0">
                        <a:solidFill>
                          <a:srgbClr val="000000"/>
                        </a:solidFill>
                        <a:latin typeface="STIX"/>
                        <a:cs typeface="STIX"/>
                      </a:endParaRPr>
                    </a:p>
                  </a:txBody>
                  <a:tcPr marL="0" marR="0" marT="15875" marB="0"/>
                </a:tc>
                <a:tc>
                  <a:txBody>
                    <a:bodyPr/>
                    <a:lstStyle/>
                    <a:p>
                      <a:pPr marL="34290" algn="ctr">
                        <a:lnSpc>
                          <a:spcPct val="100000"/>
                        </a:lnSpc>
                        <a:spcBef>
                          <a:spcPts val="125"/>
                        </a:spcBef>
                      </a:pPr>
                      <a:r>
                        <a:rPr sz="2000" dirty="0">
                          <a:solidFill>
                            <a:srgbClr val="000000"/>
                          </a:solidFill>
                        </a:rPr>
                        <a:t>7 –</a:t>
                      </a:r>
                      <a:r>
                        <a:rPr sz="2000" spc="-25" dirty="0">
                          <a:solidFill>
                            <a:srgbClr val="000000"/>
                          </a:solidFill>
                        </a:rPr>
                        <a:t> </a:t>
                      </a:r>
                      <a:r>
                        <a:rPr lang="en-US" sz="2000" spc="-25" dirty="0">
                          <a:solidFill>
                            <a:srgbClr val="000000"/>
                          </a:solidFill>
                        </a:rPr>
                        <a:t>35</a:t>
                      </a:r>
                      <a:r>
                        <a:rPr sz="2000" dirty="0">
                          <a:solidFill>
                            <a:srgbClr val="000000"/>
                          </a:solidFill>
                        </a:rPr>
                        <a:t>.</a:t>
                      </a:r>
                      <a:r>
                        <a:rPr lang="en-US" sz="2000" dirty="0">
                          <a:solidFill>
                            <a:srgbClr val="000000"/>
                          </a:solidFill>
                        </a:rPr>
                        <a:t>86</a:t>
                      </a:r>
                      <a:endParaRPr sz="2000" dirty="0">
                        <a:solidFill>
                          <a:srgbClr val="000000"/>
                        </a:solidFill>
                        <a:latin typeface="STIX"/>
                        <a:cs typeface="STIX"/>
                      </a:endParaRPr>
                    </a:p>
                  </a:txBody>
                  <a:tcPr marL="0" marR="0" marT="15875" marB="0"/>
                </a:tc>
                <a:tc>
                  <a:txBody>
                    <a:bodyPr/>
                    <a:lstStyle/>
                    <a:p>
                      <a:pPr marL="0" indent="0" algn="ctr">
                        <a:lnSpc>
                          <a:spcPct val="100000"/>
                        </a:lnSpc>
                        <a:spcBef>
                          <a:spcPts val="125"/>
                        </a:spcBef>
                      </a:pPr>
                      <a:r>
                        <a:rPr sz="2000" dirty="0">
                          <a:solidFill>
                            <a:srgbClr val="000000"/>
                          </a:solidFill>
                        </a:rPr>
                        <a:t>1.5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7"/>
                  </a:ext>
                </a:extLst>
              </a:tr>
              <a:tr h="206375">
                <a:tc>
                  <a:txBody>
                    <a:bodyPr/>
                    <a:lstStyle/>
                    <a:p>
                      <a:pPr marL="34290" algn="ctr">
                        <a:lnSpc>
                          <a:spcPct val="100000"/>
                        </a:lnSpc>
                        <a:spcBef>
                          <a:spcPts val="125"/>
                        </a:spcBef>
                      </a:pPr>
                      <a:r>
                        <a:rPr lang="en-US" sz="2000" dirty="0">
                          <a:solidFill>
                            <a:srgbClr val="000000"/>
                          </a:solidFill>
                        </a:rPr>
                        <a:t>200</a:t>
                      </a:r>
                      <a:endParaRPr sz="2000" dirty="0">
                        <a:solidFill>
                          <a:srgbClr val="000000"/>
                        </a:solidFill>
                        <a:latin typeface="STIX"/>
                        <a:cs typeface="STIX"/>
                      </a:endParaRPr>
                    </a:p>
                  </a:txBody>
                  <a:tcPr marL="0" marR="0" marT="15875" marB="0"/>
                </a:tc>
                <a:tc>
                  <a:txBody>
                    <a:bodyPr/>
                    <a:lstStyle/>
                    <a:p>
                      <a:pPr marL="34290" marR="0" indent="0" algn="ctr" defTabSz="914400" rtl="0" eaLnBrk="1" fontAlgn="auto" latinLnBrk="0" hangingPunct="1">
                        <a:lnSpc>
                          <a:spcPct val="100000"/>
                        </a:lnSpc>
                        <a:spcBef>
                          <a:spcPts val="125"/>
                        </a:spcBef>
                        <a:spcAft>
                          <a:spcPts val="0"/>
                        </a:spcAft>
                        <a:buClrTx/>
                        <a:buSzTx/>
                        <a:buFontTx/>
                        <a:buNone/>
                        <a:tabLst/>
                        <a:defRPr/>
                      </a:pPr>
                      <a:r>
                        <a:rPr lang="en-US" sz="2000" dirty="0">
                          <a:solidFill>
                            <a:srgbClr val="000000"/>
                          </a:solidFill>
                        </a:rPr>
                        <a:t>200 –</a:t>
                      </a:r>
                      <a:r>
                        <a:rPr lang="en-US" sz="2000" spc="-25" dirty="0">
                          <a:solidFill>
                            <a:srgbClr val="000000"/>
                          </a:solidFill>
                        </a:rPr>
                        <a:t> 35</a:t>
                      </a:r>
                      <a:r>
                        <a:rPr lang="en-US" sz="2000" dirty="0">
                          <a:solidFill>
                            <a:srgbClr val="000000"/>
                          </a:solidFill>
                        </a:rPr>
                        <a:t>.86</a:t>
                      </a:r>
                      <a:endParaRPr lang="en-US" sz="2000" dirty="0">
                        <a:solidFill>
                          <a:srgbClr val="000000"/>
                        </a:solidFill>
                        <a:latin typeface="STIX"/>
                        <a:cs typeface="STIX"/>
                      </a:endParaRPr>
                    </a:p>
                  </a:txBody>
                  <a:tcPr marL="0" marR="0" marT="15875" marB="0"/>
                </a:tc>
                <a:tc>
                  <a:txBody>
                    <a:bodyPr/>
                    <a:lstStyle/>
                    <a:p>
                      <a:pPr marL="0" marR="0" indent="0" algn="ctr" defTabSz="914400" rtl="0" eaLnBrk="1" fontAlgn="auto" latinLnBrk="0" hangingPunct="1">
                        <a:lnSpc>
                          <a:spcPct val="100000"/>
                        </a:lnSpc>
                        <a:spcBef>
                          <a:spcPts val="125"/>
                        </a:spcBef>
                        <a:spcAft>
                          <a:spcPts val="0"/>
                        </a:spcAft>
                        <a:buClrTx/>
                        <a:buSzTx/>
                        <a:buFontTx/>
                        <a:buNone/>
                        <a:tabLst/>
                        <a:defRPr/>
                      </a:pPr>
                      <a:r>
                        <a:rPr lang="en-US" sz="2000" dirty="0">
                          <a:solidFill>
                            <a:srgbClr val="000000"/>
                          </a:solidFill>
                        </a:rPr>
                        <a:t>164.14</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8"/>
                  </a:ext>
                </a:extLst>
              </a:tr>
              <a:tr h="196850">
                <a:tc gridSpan="2">
                  <a:txBody>
                    <a:bodyPr/>
                    <a:lstStyle/>
                    <a:p>
                      <a:pPr marR="43180" algn="r">
                        <a:lnSpc>
                          <a:spcPct val="100000"/>
                        </a:lnSpc>
                        <a:spcBef>
                          <a:spcPts val="150"/>
                        </a:spcBef>
                      </a:pPr>
                      <a:r>
                        <a:rPr sz="2000" b="1" spc="-15" dirty="0">
                          <a:solidFill>
                            <a:srgbClr val="000000"/>
                          </a:solidFill>
                        </a:rPr>
                        <a:t>T</a:t>
                      </a:r>
                      <a:r>
                        <a:rPr sz="2000" b="1" spc="-45" dirty="0">
                          <a:solidFill>
                            <a:srgbClr val="000000"/>
                          </a:solidFill>
                        </a:rPr>
                        <a:t>O</a:t>
                      </a:r>
                      <a:r>
                        <a:rPr sz="2000" b="1" spc="-60" dirty="0">
                          <a:solidFill>
                            <a:srgbClr val="000000"/>
                          </a:solidFill>
                        </a:rPr>
                        <a:t>T</a:t>
                      </a:r>
                      <a:r>
                        <a:rPr sz="2000" b="1" dirty="0">
                          <a:solidFill>
                            <a:srgbClr val="000000"/>
                          </a:solidFill>
                        </a:rPr>
                        <a:t>AL</a:t>
                      </a:r>
                      <a:endParaRPr sz="2000" b="1" dirty="0">
                        <a:solidFill>
                          <a:srgbClr val="000000"/>
                        </a:solidFill>
                        <a:latin typeface="Roboto Condensed"/>
                        <a:cs typeface="Roboto Condensed"/>
                      </a:endParaRPr>
                    </a:p>
                  </a:txBody>
                  <a:tcPr marL="0" marR="0" marT="19050" marB="0"/>
                </a:tc>
                <a:tc hMerge="1">
                  <a:txBody>
                    <a:bodyPr/>
                    <a:lstStyle/>
                    <a:p>
                      <a:endParaRPr/>
                    </a:p>
                  </a:txBody>
                  <a:tcPr marL="0" marR="0" marT="0" marB="0"/>
                </a:tc>
                <a:tc>
                  <a:txBody>
                    <a:bodyPr/>
                    <a:lstStyle/>
                    <a:p>
                      <a:pPr marL="0" indent="0" algn="ctr">
                        <a:lnSpc>
                          <a:spcPct val="100000"/>
                        </a:lnSpc>
                        <a:spcBef>
                          <a:spcPts val="150"/>
                        </a:spcBef>
                      </a:pPr>
                      <a:r>
                        <a:rPr lang="en-US" sz="2000" b="1" dirty="0">
                          <a:solidFill>
                            <a:srgbClr val="000000"/>
                          </a:solidFill>
                        </a:rPr>
                        <a:t>328</a:t>
                      </a:r>
                      <a:r>
                        <a:rPr sz="2000" b="1" dirty="0">
                          <a:solidFill>
                            <a:srgbClr val="000000"/>
                          </a:solidFill>
                        </a:rPr>
                        <a:t>.</a:t>
                      </a:r>
                      <a:r>
                        <a:rPr lang="en-US" sz="2000" b="1" dirty="0">
                          <a:solidFill>
                            <a:srgbClr val="000000"/>
                          </a:solidFill>
                        </a:rPr>
                        <a:t>3</a:t>
                      </a:r>
                      <a:r>
                        <a:rPr sz="2000" b="1" dirty="0">
                          <a:solidFill>
                            <a:srgbClr val="000000"/>
                          </a:solidFill>
                        </a:rPr>
                        <a:t>0</a:t>
                      </a:r>
                      <a:endParaRPr sz="20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val="10009"/>
                  </a:ext>
                </a:extLst>
              </a:tr>
            </a:tbl>
          </a:graphicData>
        </a:graphic>
      </p:graphicFrame>
      <p:graphicFrame>
        <p:nvGraphicFramePr>
          <p:cNvPr id="5" name="Object 2"/>
          <p:cNvGraphicFramePr>
            <a:graphicFrameLocks noChangeAspect="1"/>
          </p:cNvGraphicFramePr>
          <p:nvPr/>
        </p:nvGraphicFramePr>
        <p:xfrm>
          <a:off x="5035550" y="2038350"/>
          <a:ext cx="635000" cy="330200"/>
        </p:xfrm>
        <a:graphic>
          <a:graphicData uri="http://schemas.openxmlformats.org/presentationml/2006/ole">
            <mc:AlternateContent xmlns:mc="http://schemas.openxmlformats.org/markup-compatibility/2006">
              <mc:Choice xmlns:v="urn:schemas-microsoft-com:vml" Requires="v">
                <p:oleObj spid="_x0000_s31773" name="Equation" r:id="rId3" imgW="634680" imgH="330120" progId="Equation.DSMT4">
                  <p:embed/>
                </p:oleObj>
              </mc:Choice>
              <mc:Fallback>
                <p:oleObj name="Equation" r:id="rId3" imgW="634680" imgH="3301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5550" y="2038350"/>
                        <a:ext cx="635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3"/>
          <p:cNvGraphicFramePr>
            <a:graphicFrameLocks noChangeAspect="1"/>
          </p:cNvGraphicFramePr>
          <p:nvPr/>
        </p:nvGraphicFramePr>
        <p:xfrm>
          <a:off x="6967692" y="2025650"/>
          <a:ext cx="723900" cy="368300"/>
        </p:xfrm>
        <a:graphic>
          <a:graphicData uri="http://schemas.openxmlformats.org/presentationml/2006/ole">
            <mc:AlternateContent xmlns:mc="http://schemas.openxmlformats.org/markup-compatibility/2006">
              <mc:Choice xmlns:v="urn:schemas-microsoft-com:vml" Requires="v">
                <p:oleObj spid="_x0000_s31774" name="Equation" r:id="rId5" imgW="723600" imgH="368280" progId="Equation.DSMT4">
                  <p:embed/>
                </p:oleObj>
              </mc:Choice>
              <mc:Fallback>
                <p:oleObj name="Equation" r:id="rId5" imgW="723600" imgH="3682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67692" y="2025650"/>
                        <a:ext cx="723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748" name="Object 4"/>
          <p:cNvGraphicFramePr>
            <a:graphicFrameLocks noChangeAspect="1"/>
          </p:cNvGraphicFramePr>
          <p:nvPr>
            <p:extLst>
              <p:ext uri="{D42A27DB-BD31-4B8C-83A1-F6EECF244321}">
                <p14:modId xmlns:p14="http://schemas.microsoft.com/office/powerpoint/2010/main" val="2046200492"/>
              </p:ext>
            </p:extLst>
          </p:nvPr>
        </p:nvGraphicFramePr>
        <p:xfrm>
          <a:off x="990600" y="5138956"/>
          <a:ext cx="6985000" cy="838200"/>
        </p:xfrm>
        <a:graphic>
          <a:graphicData uri="http://schemas.openxmlformats.org/presentationml/2006/ole">
            <mc:AlternateContent xmlns:mc="http://schemas.openxmlformats.org/markup-compatibility/2006">
              <mc:Choice xmlns:v="urn:schemas-microsoft-com:vml" Requires="v">
                <p:oleObj spid="_x0000_s31775" name="Equation" r:id="rId7" imgW="6984720" imgH="838080" progId="Equation.DSMT4">
                  <p:embed/>
                </p:oleObj>
              </mc:Choice>
              <mc:Fallback>
                <p:oleObj name="Equation" r:id="rId7" imgW="6984720" imgH="838080" progId="Equation.DSMT4">
                  <p:embed/>
                  <p:pic>
                    <p:nvPicPr>
                      <p:cNvPr id="0" name="Picture 4"/>
                      <p:cNvPicPr>
                        <a:picLocks noChangeAspect="1" noChangeArrowheads="1"/>
                      </p:cNvPicPr>
                      <p:nvPr/>
                    </p:nvPicPr>
                    <p:blipFill>
                      <a:blip r:embed="rId8"/>
                      <a:srcRect/>
                      <a:stretch>
                        <a:fillRect/>
                      </a:stretch>
                    </p:blipFill>
                    <p:spPr bwMode="auto">
                      <a:xfrm>
                        <a:off x="990600" y="5138956"/>
                        <a:ext cx="698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7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4.2.3 (cont.)</a:t>
            </a:r>
          </a:p>
        </p:txBody>
      </p:sp>
      <p:sp>
        <p:nvSpPr>
          <p:cNvPr id="3" name="Content Placeholder 2"/>
          <p:cNvSpPr>
            <a:spLocks noGrp="1"/>
          </p:cNvSpPr>
          <p:nvPr>
            <p:ph idx="1"/>
          </p:nvPr>
        </p:nvSpPr>
        <p:spPr/>
        <p:txBody>
          <a:bodyPr/>
          <a:lstStyle/>
          <a:p>
            <a:r>
              <a:rPr lang="en-US" dirty="0"/>
              <a:t>The mean absolute deviation changes dramatically, increasing to </a:t>
            </a:r>
            <a:r>
              <a:rPr lang="en-US" dirty="0">
                <a:solidFill>
                  <a:srgbClr val="FF0000"/>
                </a:solidFill>
              </a:rPr>
              <a:t>46.9</a:t>
            </a:r>
            <a:r>
              <a:rPr lang="en-US" dirty="0"/>
              <a:t>. Therefore, the mean absolute deviation is sensitive to outliers and is not a resistant measure. The mean absolute deviation is a very intuitive measure of variation, but is not used very often.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Variance</a:t>
            </a:r>
          </a:p>
        </p:txBody>
      </p:sp>
      <p:sp>
        <p:nvSpPr>
          <p:cNvPr id="4" name="Content Placeholder 2"/>
          <p:cNvSpPr>
            <a:spLocks noGrp="1"/>
          </p:cNvSpPr>
          <p:nvPr>
            <p:ph idx="1"/>
          </p:nvPr>
        </p:nvSpPr>
        <p:spPr>
          <a:xfrm>
            <a:off x="457200" y="1280160"/>
            <a:ext cx="8229600" cy="3022366"/>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The </a:t>
            </a:r>
            <a:r>
              <a:rPr lang="en-US" b="1" dirty="0">
                <a:solidFill>
                  <a:srgbClr val="C00000"/>
                </a:solidFill>
              </a:rPr>
              <a:t>variance</a:t>
            </a:r>
            <a:r>
              <a:rPr lang="en-US" dirty="0">
                <a:solidFill>
                  <a:srgbClr val="000000"/>
                </a:solidFill>
              </a:rPr>
              <a:t> of a data set containing the complete set of </a:t>
            </a:r>
            <a:r>
              <a:rPr lang="en-US" i="1" dirty="0">
                <a:solidFill>
                  <a:srgbClr val="000000"/>
                </a:solidFill>
              </a:rPr>
              <a:t>population</a:t>
            </a:r>
            <a:r>
              <a:rPr lang="en-US" dirty="0">
                <a:solidFill>
                  <a:srgbClr val="000000"/>
                </a:solidFill>
              </a:rPr>
              <a:t> data is given by </a:t>
            </a:r>
          </a:p>
          <a:p>
            <a:endParaRPr lang="en-US" dirty="0">
              <a:solidFill>
                <a:srgbClr val="000000"/>
              </a:solidFill>
            </a:endParaRPr>
          </a:p>
          <a:p>
            <a:endParaRPr lang="en-US" dirty="0">
              <a:solidFill>
                <a:srgbClr val="000000"/>
              </a:solidFill>
            </a:endParaRPr>
          </a:p>
          <a:p>
            <a:r>
              <a:rPr lang="en-US" dirty="0">
                <a:solidFill>
                  <a:srgbClr val="000000"/>
                </a:solidFill>
              </a:rPr>
              <a:t>and is called the </a:t>
            </a:r>
            <a:r>
              <a:rPr lang="en-US" b="1" dirty="0">
                <a:solidFill>
                  <a:srgbClr val="C00000"/>
                </a:solidFill>
              </a:rPr>
              <a:t>population variance</a:t>
            </a:r>
            <a:r>
              <a:rPr lang="en-US" dirty="0">
                <a:solidFill>
                  <a:srgbClr val="000000"/>
                </a:solidFill>
              </a:rPr>
              <a:t>. </a:t>
            </a:r>
          </a:p>
        </p:txBody>
      </p:sp>
      <p:graphicFrame>
        <p:nvGraphicFramePr>
          <p:cNvPr id="32770" name="Object 2"/>
          <p:cNvGraphicFramePr>
            <a:graphicFrameLocks noChangeAspect="1"/>
          </p:cNvGraphicFramePr>
          <p:nvPr>
            <p:extLst>
              <p:ext uri="{D42A27DB-BD31-4B8C-83A1-F6EECF244321}">
                <p14:modId xmlns:p14="http://schemas.microsoft.com/office/powerpoint/2010/main" val="911620556"/>
              </p:ext>
            </p:extLst>
          </p:nvPr>
        </p:nvGraphicFramePr>
        <p:xfrm>
          <a:off x="3213100" y="2760663"/>
          <a:ext cx="2540000" cy="1003300"/>
        </p:xfrm>
        <a:graphic>
          <a:graphicData uri="http://schemas.openxmlformats.org/presentationml/2006/ole">
            <mc:AlternateContent xmlns:mc="http://schemas.openxmlformats.org/markup-compatibility/2006">
              <mc:Choice xmlns:v="urn:schemas-microsoft-com:vml" Requires="v">
                <p:oleObj spid="_x0000_s32779" name="Equation" r:id="rId3" imgW="2539800" imgH="1002960" progId="Equation.DSMT4">
                  <p:embed/>
                </p:oleObj>
              </mc:Choice>
              <mc:Fallback>
                <p:oleObj name="Equation" r:id="rId3" imgW="2539800" imgH="1002960" progId="Equation.DSMT4">
                  <p:embed/>
                  <p:pic>
                    <p:nvPicPr>
                      <p:cNvPr id="0" name="Picture 2"/>
                      <p:cNvPicPr>
                        <a:picLocks noChangeAspect="1" noChangeArrowheads="1"/>
                      </p:cNvPicPr>
                      <p:nvPr/>
                    </p:nvPicPr>
                    <p:blipFill>
                      <a:blip r:embed="rId4"/>
                      <a:srcRect/>
                      <a:stretch>
                        <a:fillRect/>
                      </a:stretch>
                    </p:blipFill>
                    <p:spPr bwMode="auto">
                      <a:xfrm>
                        <a:off x="3213100" y="2760663"/>
                        <a:ext cx="25400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Variance</a:t>
            </a:r>
          </a:p>
        </p:txBody>
      </p:sp>
      <p:sp>
        <p:nvSpPr>
          <p:cNvPr id="4" name="Content Placeholder 2"/>
          <p:cNvSpPr>
            <a:spLocks noGrp="1"/>
          </p:cNvSpPr>
          <p:nvPr>
            <p:ph idx="1"/>
          </p:nvPr>
        </p:nvSpPr>
        <p:spPr>
          <a:xfrm>
            <a:off x="457200" y="1280160"/>
            <a:ext cx="8229600" cy="3022366"/>
          </a:xfrm>
          <a:solidFill>
            <a:srgbClr val="FFFFCC"/>
          </a:solidFill>
          <a:ln w="28575">
            <a:solidFill>
              <a:srgbClr val="000000"/>
            </a:solidFill>
          </a:ln>
        </p:spPr>
        <p:txBody>
          <a:bodyPr>
            <a:spAutoFit/>
          </a:bodyPr>
          <a:lstStyle/>
          <a:p>
            <a:pPr algn="ctr"/>
            <a:r>
              <a:rPr lang="en-US" b="1" dirty="0">
                <a:solidFill>
                  <a:srgbClr val="000000"/>
                </a:solidFill>
              </a:rPr>
              <a:t>Formula (cont.)</a:t>
            </a:r>
          </a:p>
          <a:p>
            <a:r>
              <a:rPr lang="en-US" dirty="0">
                <a:solidFill>
                  <a:srgbClr val="000000"/>
                </a:solidFill>
              </a:rPr>
              <a:t>The </a:t>
            </a:r>
            <a:r>
              <a:rPr lang="en-US" b="1" dirty="0">
                <a:solidFill>
                  <a:srgbClr val="C00000"/>
                </a:solidFill>
              </a:rPr>
              <a:t>variance</a:t>
            </a:r>
            <a:r>
              <a:rPr lang="en-US" dirty="0">
                <a:solidFill>
                  <a:srgbClr val="000000"/>
                </a:solidFill>
              </a:rPr>
              <a:t> of a data set containing </a:t>
            </a:r>
            <a:r>
              <a:rPr lang="en-US" i="1" dirty="0">
                <a:solidFill>
                  <a:srgbClr val="000000"/>
                </a:solidFill>
              </a:rPr>
              <a:t>sample </a:t>
            </a:r>
            <a:r>
              <a:rPr lang="en-US" dirty="0">
                <a:solidFill>
                  <a:srgbClr val="000000"/>
                </a:solidFill>
              </a:rPr>
              <a:t>data is given by </a:t>
            </a:r>
          </a:p>
          <a:p>
            <a:endParaRPr lang="en-US" dirty="0">
              <a:solidFill>
                <a:srgbClr val="000000"/>
              </a:solidFill>
            </a:endParaRPr>
          </a:p>
          <a:p>
            <a:endParaRPr lang="en-US" dirty="0">
              <a:solidFill>
                <a:srgbClr val="000000"/>
              </a:solidFill>
            </a:endParaRPr>
          </a:p>
          <a:p>
            <a:r>
              <a:rPr lang="en-US" dirty="0">
                <a:solidFill>
                  <a:srgbClr val="000000"/>
                </a:solidFill>
              </a:rPr>
              <a:t>and is called the </a:t>
            </a:r>
            <a:r>
              <a:rPr lang="en-US" b="1" dirty="0">
                <a:solidFill>
                  <a:srgbClr val="C00000"/>
                </a:solidFill>
              </a:rPr>
              <a:t>sample variance</a:t>
            </a:r>
            <a:r>
              <a:rPr lang="en-US" dirty="0">
                <a:solidFill>
                  <a:srgbClr val="000000"/>
                </a:solidFill>
              </a:rPr>
              <a:t>. </a:t>
            </a:r>
          </a:p>
        </p:txBody>
      </p:sp>
      <p:graphicFrame>
        <p:nvGraphicFramePr>
          <p:cNvPr id="33794" name="Object 2"/>
          <p:cNvGraphicFramePr>
            <a:graphicFrameLocks noChangeAspect="1"/>
          </p:cNvGraphicFramePr>
          <p:nvPr/>
        </p:nvGraphicFramePr>
        <p:xfrm>
          <a:off x="3429000" y="2667000"/>
          <a:ext cx="2425700" cy="1003300"/>
        </p:xfrm>
        <a:graphic>
          <a:graphicData uri="http://schemas.openxmlformats.org/presentationml/2006/ole">
            <mc:AlternateContent xmlns:mc="http://schemas.openxmlformats.org/markup-compatibility/2006">
              <mc:Choice xmlns:v="urn:schemas-microsoft-com:vml" Requires="v">
                <p:oleObj spid="_x0000_s33803" name="Equation" r:id="rId3" imgW="2425680" imgH="1002960" progId="Equation.DSMT4">
                  <p:embed/>
                </p:oleObj>
              </mc:Choice>
              <mc:Fallback>
                <p:oleObj name="Equation" r:id="rId3" imgW="2425680" imgH="1002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2667000"/>
                        <a:ext cx="24257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4.2.4</a:t>
            </a:r>
          </a:p>
        </p:txBody>
      </p:sp>
      <p:sp>
        <p:nvSpPr>
          <p:cNvPr id="3" name="Content Placeholder 2"/>
          <p:cNvSpPr>
            <a:spLocks noGrp="1"/>
          </p:cNvSpPr>
          <p:nvPr>
            <p:ph idx="1"/>
          </p:nvPr>
        </p:nvSpPr>
        <p:spPr/>
        <p:txBody>
          <a:bodyPr/>
          <a:lstStyle/>
          <a:p>
            <a:r>
              <a:rPr lang="en-US" dirty="0"/>
              <a:t>Given the following times in minutes of 6 persons running a 1000-meter course, compute the sample variance.</a:t>
            </a:r>
          </a:p>
          <a:p>
            <a:endParaRPr lang="en-US" dirty="0"/>
          </a:p>
          <a:p>
            <a:r>
              <a:rPr lang="en-US" b="1" dirty="0"/>
              <a:t>Solution</a:t>
            </a:r>
          </a:p>
          <a:p>
            <a:r>
              <a:rPr lang="en-US" dirty="0"/>
              <a:t>We previously computed the mean of this sample as 8.5. In the table on the next slide we do the basic calculations needed to compute the sample variance.</a:t>
            </a:r>
          </a:p>
          <a:p>
            <a:endParaRPr lang="en-US" dirty="0"/>
          </a:p>
        </p:txBody>
      </p:sp>
      <p:graphicFrame>
        <p:nvGraphicFramePr>
          <p:cNvPr id="4" name="Table 3"/>
          <p:cNvGraphicFramePr>
            <a:graphicFrameLocks noGrp="1"/>
          </p:cNvGraphicFramePr>
          <p:nvPr/>
        </p:nvGraphicFramePr>
        <p:xfrm>
          <a:off x="2743200" y="2727960"/>
          <a:ext cx="3657600" cy="396240"/>
        </p:xfrm>
        <a:graphic>
          <a:graphicData uri="http://schemas.openxmlformats.org/drawingml/2006/table">
            <a:tbl>
              <a:tblPr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tblGrid>
              <a:tr h="370840">
                <a:tc>
                  <a:txBody>
                    <a:bodyPr/>
                    <a:lstStyle/>
                    <a:p>
                      <a:pPr algn="ctr"/>
                      <a:r>
                        <a:rPr lang="en-US" sz="2000" dirty="0">
                          <a:solidFill>
                            <a:srgbClr val="000000"/>
                          </a:solidFill>
                        </a:rPr>
                        <a:t>5</a:t>
                      </a:r>
                    </a:p>
                  </a:txBody>
                  <a:tcPr/>
                </a:tc>
                <a:tc>
                  <a:txBody>
                    <a:bodyPr/>
                    <a:lstStyle/>
                    <a:p>
                      <a:pPr algn="ctr"/>
                      <a:r>
                        <a:rPr lang="en-US" sz="2000" dirty="0">
                          <a:solidFill>
                            <a:srgbClr val="000000"/>
                          </a:solidFill>
                        </a:rPr>
                        <a:t>10</a:t>
                      </a:r>
                    </a:p>
                  </a:txBody>
                  <a:tcPr/>
                </a:tc>
                <a:tc>
                  <a:txBody>
                    <a:bodyPr/>
                    <a:lstStyle/>
                    <a:p>
                      <a:pPr algn="ctr"/>
                      <a:r>
                        <a:rPr lang="en-US" sz="2000" dirty="0">
                          <a:solidFill>
                            <a:srgbClr val="000000"/>
                          </a:solidFill>
                        </a:rPr>
                        <a:t>9</a:t>
                      </a:r>
                    </a:p>
                  </a:txBody>
                  <a:tcPr/>
                </a:tc>
                <a:tc>
                  <a:txBody>
                    <a:bodyPr/>
                    <a:lstStyle/>
                    <a:p>
                      <a:pPr algn="ctr"/>
                      <a:r>
                        <a:rPr lang="en-US" sz="2000" dirty="0">
                          <a:solidFill>
                            <a:srgbClr val="000000"/>
                          </a:solidFill>
                        </a:rPr>
                        <a:t>11</a:t>
                      </a:r>
                    </a:p>
                  </a:txBody>
                  <a:tcPr/>
                </a:tc>
                <a:tc>
                  <a:txBody>
                    <a:bodyPr/>
                    <a:lstStyle/>
                    <a:p>
                      <a:pPr algn="ctr"/>
                      <a:r>
                        <a:rPr lang="en-US" sz="2000" dirty="0">
                          <a:solidFill>
                            <a:srgbClr val="000000"/>
                          </a:solidFill>
                        </a:rPr>
                        <a:t>9</a:t>
                      </a:r>
                    </a:p>
                  </a:txBody>
                  <a:tcPr/>
                </a:tc>
                <a:tc>
                  <a:txBody>
                    <a:bodyPr/>
                    <a:lstStyle/>
                    <a:p>
                      <a:pPr algn="ctr"/>
                      <a:r>
                        <a:rPr lang="en-US" sz="2000" dirty="0">
                          <a:solidFill>
                            <a:srgbClr val="000000"/>
                          </a:solidFill>
                        </a:rPr>
                        <a:t>7</a:t>
                      </a:r>
                    </a:p>
                  </a:txBody>
                  <a:tcP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4.2.4 (cont.)</a:t>
            </a:r>
          </a:p>
        </p:txBody>
      </p:sp>
      <p:graphicFrame>
        <p:nvGraphicFramePr>
          <p:cNvPr id="4" name="object 5"/>
          <p:cNvGraphicFramePr>
            <a:graphicFrameLocks noGrp="1"/>
          </p:cNvGraphicFramePr>
          <p:nvPr/>
        </p:nvGraphicFramePr>
        <p:xfrm>
          <a:off x="914400" y="1371600"/>
          <a:ext cx="6781800" cy="3571875"/>
        </p:xfrm>
        <a:graphic>
          <a:graphicData uri="http://schemas.openxmlformats.org/drawingml/2006/table">
            <a:tbl>
              <a:tblPr firstRow="1" bandRow="1">
                <a:tableStyleId>{5C22544A-7EE6-4342-B048-85BDC9FD1C3A}</a:tableStyleId>
              </a:tblPr>
              <a:tblGrid>
                <a:gridCol w="647135">
                  <a:extLst>
                    <a:ext uri="{9D8B030D-6E8A-4147-A177-3AD203B41FA5}">
                      <a16:colId xmlns:a16="http://schemas.microsoft.com/office/drawing/2014/main" val="20000"/>
                    </a:ext>
                  </a:extLst>
                </a:gridCol>
                <a:gridCol w="1638865">
                  <a:extLst>
                    <a:ext uri="{9D8B030D-6E8A-4147-A177-3AD203B41FA5}">
                      <a16:colId xmlns:a16="http://schemas.microsoft.com/office/drawing/2014/main" val="20001"/>
                    </a:ext>
                  </a:extLst>
                </a:gridCol>
                <a:gridCol w="26670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381000">
                <a:tc gridSpan="4">
                  <a:txBody>
                    <a:bodyPr/>
                    <a:lstStyle/>
                    <a:p>
                      <a:pPr marR="20320" algn="ctr">
                        <a:lnSpc>
                          <a:spcPct val="100000"/>
                        </a:lnSpc>
                      </a:pPr>
                      <a:r>
                        <a:rPr lang="en-US" sz="2000" dirty="0">
                          <a:latin typeface="+mj-lt"/>
                          <a:cs typeface="Roboto Condensed"/>
                        </a:rPr>
                        <a:t>Calculating the</a:t>
                      </a:r>
                      <a:r>
                        <a:rPr lang="en-US" sz="2000" baseline="0" dirty="0">
                          <a:latin typeface="+mj-lt"/>
                          <a:cs typeface="Roboto Condensed"/>
                        </a:rPr>
                        <a:t> Sample Variance</a:t>
                      </a:r>
                      <a:endParaRPr sz="2000" dirty="0">
                        <a:latin typeface="+mj-lt"/>
                        <a:cs typeface="Roboto Condensed"/>
                      </a:endParaRPr>
                    </a:p>
                  </a:txBody>
                  <a:tcPr marL="0" marR="0" marT="2540" marB="0" anchor="ctr"/>
                </a:tc>
                <a:tc hMerge="1">
                  <a:txBody>
                    <a:bodyPr/>
                    <a:lstStyle/>
                    <a:p>
                      <a:pPr marR="176530" algn="r">
                        <a:lnSpc>
                          <a:spcPct val="100000"/>
                        </a:lnSpc>
                        <a:spcBef>
                          <a:spcPts val="1120"/>
                        </a:spcBef>
                      </a:pPr>
                      <a:endParaRPr sz="1800" baseline="2525">
                        <a:latin typeface="+mj-lt"/>
                        <a:cs typeface="STIX"/>
                      </a:endParaRPr>
                    </a:p>
                  </a:txBody>
                  <a:tcPr marL="0" marR="0" marT="142240" marB="0"/>
                </a:tc>
                <a:tc hMerge="1">
                  <a:txBody>
                    <a:bodyPr/>
                    <a:lstStyle/>
                    <a:p>
                      <a:pPr marR="408940" algn="r">
                        <a:lnSpc>
                          <a:spcPts val="415"/>
                        </a:lnSpc>
                      </a:pPr>
                      <a:endParaRPr sz="1800">
                        <a:latin typeface="+mj-lt"/>
                        <a:cs typeface="STIX"/>
                      </a:endParaRPr>
                    </a:p>
                  </a:txBody>
                  <a:tcPr marL="0" marR="0" marT="67945" marB="0"/>
                </a:tc>
                <a:tc hMerge="1">
                  <a:txBody>
                    <a:bodyPr/>
                    <a:lstStyle/>
                    <a:p>
                      <a:pPr marL="361950" marR="80645" indent="-231140">
                        <a:lnSpc>
                          <a:spcPct val="110000"/>
                        </a:lnSpc>
                        <a:spcBef>
                          <a:spcPts val="390"/>
                        </a:spcBef>
                      </a:pPr>
                      <a:endParaRPr sz="1800" dirty="0">
                        <a:latin typeface="+mj-lt"/>
                        <a:cs typeface="Roboto Condensed"/>
                      </a:endParaRPr>
                    </a:p>
                  </a:txBody>
                  <a:tcPr marL="0" marR="0" marT="49530" marB="0"/>
                </a:tc>
                <a:extLst>
                  <a:ext uri="{0D108BD9-81ED-4DB2-BD59-A6C34878D82A}">
                    <a16:rowId xmlns:a16="http://schemas.microsoft.com/office/drawing/2014/main" val="10000"/>
                  </a:ext>
                </a:extLst>
              </a:tr>
              <a:tr h="609600">
                <a:tc>
                  <a:txBody>
                    <a:bodyPr/>
                    <a:lstStyle/>
                    <a:p>
                      <a:pPr marL="6350" marR="0" indent="0" algn="ctr" defTabSz="914400" rtl="0" eaLnBrk="1" fontAlgn="auto" latinLnBrk="0" hangingPunct="1">
                        <a:lnSpc>
                          <a:spcPct val="100000"/>
                        </a:lnSpc>
                        <a:spcBef>
                          <a:spcPts val="125"/>
                        </a:spcBef>
                        <a:spcAft>
                          <a:spcPts val="0"/>
                        </a:spcAft>
                        <a:buClrTx/>
                        <a:buSzTx/>
                        <a:buFontTx/>
                        <a:buNone/>
                        <a:tabLst/>
                        <a:defRPr/>
                      </a:pPr>
                      <a:r>
                        <a:rPr lang="en-US" sz="2000" b="1" dirty="0">
                          <a:solidFill>
                            <a:srgbClr val="000000"/>
                          </a:solidFill>
                        </a:rPr>
                        <a:t>Data</a:t>
                      </a:r>
                      <a:endParaRPr lang="en-US" sz="2000" b="1" kern="1200" dirty="0">
                        <a:solidFill>
                          <a:srgbClr val="000000"/>
                        </a:solidFill>
                        <a:latin typeface="+mn-lt"/>
                        <a:ea typeface="+mn-ea"/>
                        <a:cs typeface="Roboto Condensed"/>
                      </a:endParaRPr>
                    </a:p>
                  </a:txBody>
                  <a:tcPr marL="0" marR="0" marT="15875" marB="0" anchor="ctr"/>
                </a:tc>
                <a:tc>
                  <a:txBody>
                    <a:bodyPr/>
                    <a:lstStyle/>
                    <a:p>
                      <a:pPr marL="0" marR="126364" indent="0" algn="l" defTabSz="914400" rtl="0" eaLnBrk="1" fontAlgn="auto" latinLnBrk="0" hangingPunct="1">
                        <a:lnSpc>
                          <a:spcPct val="100000"/>
                        </a:lnSpc>
                        <a:spcBef>
                          <a:spcPts val="125"/>
                        </a:spcBef>
                        <a:spcAft>
                          <a:spcPts val="0"/>
                        </a:spcAft>
                        <a:buClrTx/>
                        <a:buSzTx/>
                        <a:buFontTx/>
                        <a:buNone/>
                        <a:tabLst/>
                        <a:defRPr/>
                      </a:pPr>
                      <a:r>
                        <a:rPr lang="en-US" sz="2000" b="1" spc="-5" dirty="0">
                          <a:solidFill>
                            <a:srgbClr val="000000"/>
                          </a:solidFill>
                        </a:rPr>
                        <a:t>    Deviation</a:t>
                      </a:r>
                    </a:p>
                  </a:txBody>
                  <a:tcPr marL="0" marR="0" marT="15875" marB="0" anchorCtr="1"/>
                </a:tc>
                <a:tc>
                  <a:txBody>
                    <a:bodyPr/>
                    <a:lstStyle/>
                    <a:p>
                      <a:pPr marL="57150" marR="591185" indent="0" algn="ctr" defTabSz="914400" rtl="0" eaLnBrk="1" fontAlgn="auto" latinLnBrk="0" hangingPunct="1">
                        <a:lnSpc>
                          <a:spcPct val="100000"/>
                        </a:lnSpc>
                        <a:spcBef>
                          <a:spcPts val="125"/>
                        </a:spcBef>
                        <a:spcAft>
                          <a:spcPts val="0"/>
                        </a:spcAft>
                        <a:buClrTx/>
                        <a:buSzTx/>
                        <a:buFontTx/>
                        <a:buNone/>
                        <a:tabLst>
                          <a:tab pos="169863" algn="l"/>
                        </a:tabLst>
                        <a:defRPr/>
                      </a:pPr>
                      <a:r>
                        <a:rPr lang="en-US" sz="2000" b="1" spc="-5" dirty="0">
                          <a:solidFill>
                            <a:srgbClr val="000000"/>
                          </a:solidFill>
                        </a:rPr>
                        <a:t>	Squared </a:t>
                      </a:r>
                      <a:br>
                        <a:rPr lang="en-US" sz="2000" b="1" spc="-5" dirty="0">
                          <a:solidFill>
                            <a:srgbClr val="000000"/>
                          </a:solidFill>
                        </a:rPr>
                      </a:br>
                      <a:r>
                        <a:rPr lang="en-US" sz="2000" b="1" spc="-5" dirty="0">
                          <a:solidFill>
                            <a:srgbClr val="000000"/>
                          </a:solidFill>
                        </a:rPr>
                        <a:t>  Deviation</a:t>
                      </a:r>
                    </a:p>
                  </a:txBody>
                  <a:tcPr marL="0" marR="0" marT="15875" marB="0" anchorCtr="1"/>
                </a:tc>
                <a:tc>
                  <a:txBody>
                    <a:bodyPr/>
                    <a:lstStyle/>
                    <a:p>
                      <a:pPr marL="227013" marR="334645" indent="0" algn="ctr" defTabSz="914400" rtl="0" eaLnBrk="1" fontAlgn="auto" latinLnBrk="0" hangingPunct="1">
                        <a:lnSpc>
                          <a:spcPct val="100000"/>
                        </a:lnSpc>
                        <a:spcBef>
                          <a:spcPts val="125"/>
                        </a:spcBef>
                        <a:spcAft>
                          <a:spcPts val="0"/>
                        </a:spcAft>
                        <a:buClrTx/>
                        <a:buSzTx/>
                        <a:buFontTx/>
                        <a:buNone/>
                        <a:tabLst/>
                        <a:defRPr/>
                      </a:pPr>
                      <a:r>
                        <a:rPr lang="en-US" sz="2000" b="1" dirty="0">
                          <a:solidFill>
                            <a:srgbClr val="000000"/>
                          </a:solidFill>
                        </a:rPr>
                        <a:t>% of </a:t>
                      </a:r>
                      <a:r>
                        <a:rPr lang="en-US" sz="2000" b="1" spc="-25" dirty="0">
                          <a:solidFill>
                            <a:srgbClr val="000000"/>
                          </a:solidFill>
                        </a:rPr>
                        <a:t>Total</a:t>
                      </a:r>
                      <a:r>
                        <a:rPr lang="en-US" sz="2000" b="1" spc="-100" dirty="0">
                          <a:solidFill>
                            <a:srgbClr val="000000"/>
                          </a:solidFill>
                        </a:rPr>
                        <a:t> </a:t>
                      </a:r>
                      <a:r>
                        <a:rPr lang="en-US" sz="2000" b="1" spc="-5" dirty="0">
                          <a:solidFill>
                            <a:srgbClr val="000000"/>
                          </a:solidFill>
                        </a:rPr>
                        <a:t>Squared  Deviation</a:t>
                      </a:r>
                      <a:endParaRPr lang="en-US" sz="2000" b="1" kern="1200" dirty="0">
                        <a:solidFill>
                          <a:srgbClr val="000000"/>
                        </a:solidFill>
                        <a:latin typeface="+mn-lt"/>
                        <a:ea typeface="+mn-ea"/>
                        <a:cs typeface="Roboto Condensed"/>
                      </a:endParaRPr>
                    </a:p>
                  </a:txBody>
                  <a:tcPr marL="0" marR="0" marT="15875" marB="0" anchor="ctr" anchorCtr="1"/>
                </a:tc>
                <a:extLst>
                  <a:ext uri="{0D108BD9-81ED-4DB2-BD59-A6C34878D82A}">
                    <a16:rowId xmlns:a16="http://schemas.microsoft.com/office/drawing/2014/main" val="10001"/>
                  </a:ext>
                </a:extLst>
              </a:tr>
              <a:tr h="206375">
                <a:tc>
                  <a:txBody>
                    <a:bodyPr/>
                    <a:lstStyle/>
                    <a:p>
                      <a:pPr marL="6350" algn="ctr">
                        <a:lnSpc>
                          <a:spcPct val="100000"/>
                        </a:lnSpc>
                        <a:spcBef>
                          <a:spcPts val="125"/>
                        </a:spcBef>
                      </a:pPr>
                      <a:r>
                        <a:rPr sz="2000" dirty="0">
                          <a:solidFill>
                            <a:srgbClr val="000000"/>
                          </a:solidFill>
                        </a:rPr>
                        <a:t>5</a:t>
                      </a:r>
                      <a:endParaRPr sz="2000" dirty="0">
                        <a:solidFill>
                          <a:srgbClr val="000000"/>
                        </a:solidFill>
                        <a:latin typeface="+mj-lt"/>
                        <a:cs typeface="STIX"/>
                      </a:endParaRPr>
                    </a:p>
                  </a:txBody>
                  <a:tcPr marL="0" marR="0" marT="15875" marB="0"/>
                </a:tc>
                <a:tc>
                  <a:txBody>
                    <a:bodyPr/>
                    <a:lstStyle/>
                    <a:p>
                      <a:pPr marR="126364" algn="r">
                        <a:lnSpc>
                          <a:spcPct val="100000"/>
                        </a:lnSpc>
                        <a:spcBef>
                          <a:spcPts val="125"/>
                        </a:spcBef>
                      </a:pPr>
                      <a:r>
                        <a:rPr sz="2000" dirty="0">
                          <a:solidFill>
                            <a:srgbClr val="000000"/>
                          </a:solidFill>
                        </a:rPr>
                        <a:t>5 – 8.5 =</a:t>
                      </a:r>
                      <a:r>
                        <a:rPr sz="2000" spc="-100" dirty="0">
                          <a:solidFill>
                            <a:srgbClr val="000000"/>
                          </a:solidFill>
                        </a:rPr>
                        <a:t> </a:t>
                      </a:r>
                      <a:r>
                        <a:rPr sz="2000" dirty="0">
                          <a:solidFill>
                            <a:srgbClr val="000000"/>
                          </a:solidFill>
                        </a:rPr>
                        <a:t>–3.5</a:t>
                      </a:r>
                      <a:endParaRPr sz="2000" dirty="0">
                        <a:solidFill>
                          <a:srgbClr val="000000"/>
                        </a:solidFill>
                        <a:latin typeface="+mj-lt"/>
                        <a:cs typeface="STIX"/>
                      </a:endParaRPr>
                    </a:p>
                  </a:txBody>
                  <a:tcPr marL="0" marR="0" marT="15875" marB="0"/>
                </a:tc>
                <a:tc>
                  <a:txBody>
                    <a:bodyPr/>
                    <a:lstStyle/>
                    <a:p>
                      <a:pPr marL="631825" marR="591185" indent="0" algn="ctr">
                        <a:lnSpc>
                          <a:spcPct val="100000"/>
                        </a:lnSpc>
                        <a:spcBef>
                          <a:spcPts val="125"/>
                        </a:spcBef>
                      </a:pPr>
                      <a:r>
                        <a:rPr sz="2000" dirty="0">
                          <a:solidFill>
                            <a:srgbClr val="000000"/>
                          </a:solidFill>
                        </a:rPr>
                        <a:t>12.25</a:t>
                      </a:r>
                      <a:endParaRPr sz="2000" dirty="0">
                        <a:solidFill>
                          <a:srgbClr val="000000"/>
                        </a:solidFill>
                        <a:latin typeface="+mj-lt"/>
                        <a:cs typeface="STIX"/>
                      </a:endParaRPr>
                    </a:p>
                  </a:txBody>
                  <a:tcPr marL="0" marR="0" marT="15875" marB="0"/>
                </a:tc>
                <a:tc>
                  <a:txBody>
                    <a:bodyPr/>
                    <a:lstStyle/>
                    <a:p>
                      <a:pPr marL="461963" marR="334645" indent="0" algn="ctr">
                        <a:lnSpc>
                          <a:spcPct val="100000"/>
                        </a:lnSpc>
                        <a:spcBef>
                          <a:spcPts val="125"/>
                        </a:spcBef>
                      </a:pPr>
                      <a:r>
                        <a:rPr sz="2000" dirty="0">
                          <a:solidFill>
                            <a:srgbClr val="000000"/>
                          </a:solidFill>
                        </a:rPr>
                        <a:t>52.13%</a:t>
                      </a:r>
                      <a:endParaRPr sz="2000" dirty="0">
                        <a:solidFill>
                          <a:srgbClr val="000000"/>
                        </a:solidFill>
                        <a:latin typeface="+mj-lt"/>
                        <a:cs typeface="STIX"/>
                      </a:endParaRPr>
                    </a:p>
                  </a:txBody>
                  <a:tcPr marL="0" marR="0" marT="15875" marB="0"/>
                </a:tc>
                <a:extLst>
                  <a:ext uri="{0D108BD9-81ED-4DB2-BD59-A6C34878D82A}">
                    <a16:rowId xmlns:a16="http://schemas.microsoft.com/office/drawing/2014/main" val="10002"/>
                  </a:ext>
                </a:extLst>
              </a:tr>
              <a:tr h="206375">
                <a:tc>
                  <a:txBody>
                    <a:bodyPr/>
                    <a:lstStyle/>
                    <a:p>
                      <a:pPr marR="20320" algn="ctr">
                        <a:lnSpc>
                          <a:spcPct val="100000"/>
                        </a:lnSpc>
                        <a:spcBef>
                          <a:spcPts val="125"/>
                        </a:spcBef>
                      </a:pPr>
                      <a:r>
                        <a:rPr sz="2000" dirty="0">
                          <a:solidFill>
                            <a:srgbClr val="000000"/>
                          </a:solidFill>
                        </a:rPr>
                        <a:t>10</a:t>
                      </a:r>
                      <a:endParaRPr sz="2000">
                        <a:solidFill>
                          <a:srgbClr val="000000"/>
                        </a:solidFill>
                        <a:latin typeface="+mj-lt"/>
                        <a:cs typeface="STIX"/>
                      </a:endParaRPr>
                    </a:p>
                  </a:txBody>
                  <a:tcPr marL="0" marR="0" marT="15875" marB="0"/>
                </a:tc>
                <a:tc>
                  <a:txBody>
                    <a:bodyPr/>
                    <a:lstStyle/>
                    <a:p>
                      <a:pPr marR="144145" algn="r">
                        <a:lnSpc>
                          <a:spcPct val="100000"/>
                        </a:lnSpc>
                        <a:spcBef>
                          <a:spcPts val="125"/>
                        </a:spcBef>
                      </a:pPr>
                      <a:r>
                        <a:rPr sz="2000" dirty="0">
                          <a:solidFill>
                            <a:srgbClr val="000000"/>
                          </a:solidFill>
                        </a:rPr>
                        <a:t>10 – 8.5 =</a:t>
                      </a:r>
                      <a:r>
                        <a:rPr sz="2000" spc="175" dirty="0">
                          <a:solidFill>
                            <a:srgbClr val="000000"/>
                          </a:solidFill>
                        </a:rPr>
                        <a:t> </a:t>
                      </a:r>
                      <a:r>
                        <a:rPr sz="2000" dirty="0">
                          <a:solidFill>
                            <a:srgbClr val="000000"/>
                          </a:solidFill>
                        </a:rPr>
                        <a:t>1.5</a:t>
                      </a:r>
                      <a:endParaRPr sz="2000" dirty="0">
                        <a:solidFill>
                          <a:srgbClr val="000000"/>
                        </a:solidFill>
                        <a:latin typeface="+mj-lt"/>
                        <a:cs typeface="STIX"/>
                      </a:endParaRPr>
                    </a:p>
                  </a:txBody>
                  <a:tcPr marL="0" marR="0" marT="15875" marB="0"/>
                </a:tc>
                <a:tc>
                  <a:txBody>
                    <a:bodyPr/>
                    <a:lstStyle/>
                    <a:p>
                      <a:pPr marL="687388" marR="591185" indent="0" algn="ctr">
                        <a:lnSpc>
                          <a:spcPct val="100000"/>
                        </a:lnSpc>
                        <a:spcBef>
                          <a:spcPts val="125"/>
                        </a:spcBef>
                      </a:pPr>
                      <a:r>
                        <a:rPr sz="2000" dirty="0">
                          <a:solidFill>
                            <a:srgbClr val="000000"/>
                          </a:solidFill>
                        </a:rPr>
                        <a:t>2.25</a:t>
                      </a:r>
                      <a:endParaRPr sz="2000" dirty="0">
                        <a:solidFill>
                          <a:srgbClr val="000000"/>
                        </a:solidFill>
                        <a:latin typeface="+mj-lt"/>
                        <a:cs typeface="STIX"/>
                      </a:endParaRPr>
                    </a:p>
                  </a:txBody>
                  <a:tcPr marL="0" marR="0" marT="15875" marB="0"/>
                </a:tc>
                <a:tc>
                  <a:txBody>
                    <a:bodyPr/>
                    <a:lstStyle/>
                    <a:p>
                      <a:pPr marL="461963" marR="334645" indent="0" algn="ctr">
                        <a:lnSpc>
                          <a:spcPct val="100000"/>
                        </a:lnSpc>
                        <a:spcBef>
                          <a:spcPts val="125"/>
                        </a:spcBef>
                      </a:pPr>
                      <a:r>
                        <a:rPr sz="2000" dirty="0">
                          <a:solidFill>
                            <a:srgbClr val="000000"/>
                          </a:solidFill>
                        </a:rPr>
                        <a:t>9.57%</a:t>
                      </a:r>
                      <a:endParaRPr sz="2000" dirty="0">
                        <a:solidFill>
                          <a:srgbClr val="000000"/>
                        </a:solidFill>
                        <a:latin typeface="+mj-lt"/>
                        <a:cs typeface="STIX"/>
                      </a:endParaRPr>
                    </a:p>
                  </a:txBody>
                  <a:tcPr marL="0" marR="0" marT="15875" marB="0"/>
                </a:tc>
                <a:extLst>
                  <a:ext uri="{0D108BD9-81ED-4DB2-BD59-A6C34878D82A}">
                    <a16:rowId xmlns:a16="http://schemas.microsoft.com/office/drawing/2014/main" val="10003"/>
                  </a:ext>
                </a:extLst>
              </a:tr>
              <a:tr h="206375">
                <a:tc>
                  <a:txBody>
                    <a:bodyPr/>
                    <a:lstStyle/>
                    <a:p>
                      <a:pPr marL="6350" algn="ctr">
                        <a:lnSpc>
                          <a:spcPct val="100000"/>
                        </a:lnSpc>
                        <a:spcBef>
                          <a:spcPts val="125"/>
                        </a:spcBef>
                      </a:pPr>
                      <a:r>
                        <a:rPr sz="2000" dirty="0">
                          <a:solidFill>
                            <a:srgbClr val="000000"/>
                          </a:solidFill>
                        </a:rPr>
                        <a:t>9</a:t>
                      </a:r>
                      <a:endParaRPr sz="2000">
                        <a:solidFill>
                          <a:srgbClr val="000000"/>
                        </a:solidFill>
                        <a:latin typeface="+mj-lt"/>
                        <a:cs typeface="STIX"/>
                      </a:endParaRPr>
                    </a:p>
                  </a:txBody>
                  <a:tcPr marL="0" marR="0" marT="15875" marB="0"/>
                </a:tc>
                <a:tc>
                  <a:txBody>
                    <a:bodyPr/>
                    <a:lstStyle/>
                    <a:p>
                      <a:pPr marR="144145" algn="r">
                        <a:lnSpc>
                          <a:spcPct val="100000"/>
                        </a:lnSpc>
                        <a:spcBef>
                          <a:spcPts val="125"/>
                        </a:spcBef>
                      </a:pPr>
                      <a:r>
                        <a:rPr sz="2000" dirty="0">
                          <a:solidFill>
                            <a:srgbClr val="000000"/>
                          </a:solidFill>
                        </a:rPr>
                        <a:t>9 – 8.5 =</a:t>
                      </a:r>
                      <a:r>
                        <a:rPr sz="2000" spc="175" dirty="0">
                          <a:solidFill>
                            <a:srgbClr val="000000"/>
                          </a:solidFill>
                        </a:rPr>
                        <a:t> </a:t>
                      </a:r>
                      <a:r>
                        <a:rPr sz="2000" dirty="0">
                          <a:solidFill>
                            <a:srgbClr val="000000"/>
                          </a:solidFill>
                        </a:rPr>
                        <a:t>0.5</a:t>
                      </a:r>
                      <a:endParaRPr sz="2000" dirty="0">
                        <a:solidFill>
                          <a:srgbClr val="000000"/>
                        </a:solidFill>
                        <a:latin typeface="+mj-lt"/>
                        <a:cs typeface="STIX"/>
                      </a:endParaRPr>
                    </a:p>
                  </a:txBody>
                  <a:tcPr marL="0" marR="0" marT="15875" marB="0"/>
                </a:tc>
                <a:tc>
                  <a:txBody>
                    <a:bodyPr/>
                    <a:lstStyle/>
                    <a:p>
                      <a:pPr marL="687388" marR="591185" indent="0" algn="ctr">
                        <a:lnSpc>
                          <a:spcPct val="100000"/>
                        </a:lnSpc>
                        <a:spcBef>
                          <a:spcPts val="125"/>
                        </a:spcBef>
                      </a:pPr>
                      <a:r>
                        <a:rPr sz="2000" dirty="0">
                          <a:solidFill>
                            <a:srgbClr val="000000"/>
                          </a:solidFill>
                        </a:rPr>
                        <a:t>0.25</a:t>
                      </a:r>
                      <a:endParaRPr sz="2000" dirty="0">
                        <a:solidFill>
                          <a:srgbClr val="000000"/>
                        </a:solidFill>
                        <a:latin typeface="+mj-lt"/>
                        <a:cs typeface="STIX"/>
                      </a:endParaRPr>
                    </a:p>
                  </a:txBody>
                  <a:tcPr marL="0" marR="0" marT="15875" marB="0"/>
                </a:tc>
                <a:tc>
                  <a:txBody>
                    <a:bodyPr/>
                    <a:lstStyle/>
                    <a:p>
                      <a:pPr marL="461963" marR="334645" indent="0" algn="ctr">
                        <a:lnSpc>
                          <a:spcPct val="100000"/>
                        </a:lnSpc>
                        <a:spcBef>
                          <a:spcPts val="125"/>
                        </a:spcBef>
                      </a:pPr>
                      <a:r>
                        <a:rPr sz="2000" dirty="0">
                          <a:solidFill>
                            <a:srgbClr val="000000"/>
                          </a:solidFill>
                        </a:rPr>
                        <a:t>1.06%</a:t>
                      </a:r>
                      <a:endParaRPr sz="2000" dirty="0">
                        <a:solidFill>
                          <a:srgbClr val="000000"/>
                        </a:solidFill>
                        <a:latin typeface="+mj-lt"/>
                        <a:cs typeface="STIX"/>
                      </a:endParaRPr>
                    </a:p>
                  </a:txBody>
                  <a:tcPr marL="0" marR="0" marT="15875" marB="0"/>
                </a:tc>
                <a:extLst>
                  <a:ext uri="{0D108BD9-81ED-4DB2-BD59-A6C34878D82A}">
                    <a16:rowId xmlns:a16="http://schemas.microsoft.com/office/drawing/2014/main" val="10004"/>
                  </a:ext>
                </a:extLst>
              </a:tr>
              <a:tr h="209550">
                <a:tc>
                  <a:txBody>
                    <a:bodyPr/>
                    <a:lstStyle/>
                    <a:p>
                      <a:pPr marR="20320" algn="ctr">
                        <a:lnSpc>
                          <a:spcPct val="100000"/>
                        </a:lnSpc>
                        <a:spcBef>
                          <a:spcPts val="150"/>
                        </a:spcBef>
                      </a:pPr>
                      <a:r>
                        <a:rPr sz="2000" dirty="0">
                          <a:solidFill>
                            <a:srgbClr val="000000"/>
                          </a:solidFill>
                        </a:rPr>
                        <a:t>11</a:t>
                      </a:r>
                      <a:endParaRPr sz="2000">
                        <a:solidFill>
                          <a:srgbClr val="000000"/>
                        </a:solidFill>
                        <a:latin typeface="+mj-lt"/>
                        <a:cs typeface="STIX"/>
                      </a:endParaRPr>
                    </a:p>
                  </a:txBody>
                  <a:tcPr marL="0" marR="0" marT="19050" marB="0"/>
                </a:tc>
                <a:tc>
                  <a:txBody>
                    <a:bodyPr/>
                    <a:lstStyle/>
                    <a:p>
                      <a:pPr marR="144145" algn="r">
                        <a:lnSpc>
                          <a:spcPct val="100000"/>
                        </a:lnSpc>
                        <a:spcBef>
                          <a:spcPts val="150"/>
                        </a:spcBef>
                      </a:pPr>
                      <a:r>
                        <a:rPr sz="2000" dirty="0">
                          <a:solidFill>
                            <a:srgbClr val="000000"/>
                          </a:solidFill>
                        </a:rPr>
                        <a:t>11 – 8.5 =</a:t>
                      </a:r>
                      <a:r>
                        <a:rPr sz="2000" spc="175" dirty="0">
                          <a:solidFill>
                            <a:srgbClr val="000000"/>
                          </a:solidFill>
                        </a:rPr>
                        <a:t> </a:t>
                      </a:r>
                      <a:r>
                        <a:rPr sz="2000" dirty="0">
                          <a:solidFill>
                            <a:srgbClr val="000000"/>
                          </a:solidFill>
                        </a:rPr>
                        <a:t>2.5</a:t>
                      </a:r>
                      <a:endParaRPr sz="2000" dirty="0">
                        <a:solidFill>
                          <a:srgbClr val="000000"/>
                        </a:solidFill>
                        <a:latin typeface="+mj-lt"/>
                        <a:cs typeface="STIX"/>
                      </a:endParaRPr>
                    </a:p>
                  </a:txBody>
                  <a:tcPr marL="0" marR="0" marT="19050" marB="0"/>
                </a:tc>
                <a:tc>
                  <a:txBody>
                    <a:bodyPr/>
                    <a:lstStyle/>
                    <a:p>
                      <a:pPr marL="687388" marR="591185" indent="0" algn="ctr">
                        <a:lnSpc>
                          <a:spcPct val="100000"/>
                        </a:lnSpc>
                        <a:spcBef>
                          <a:spcPts val="150"/>
                        </a:spcBef>
                      </a:pPr>
                      <a:r>
                        <a:rPr sz="2000" dirty="0">
                          <a:solidFill>
                            <a:srgbClr val="000000"/>
                          </a:solidFill>
                        </a:rPr>
                        <a:t>6.25</a:t>
                      </a:r>
                      <a:endParaRPr sz="2000" dirty="0">
                        <a:solidFill>
                          <a:srgbClr val="000000"/>
                        </a:solidFill>
                        <a:latin typeface="+mj-lt"/>
                        <a:cs typeface="STIX"/>
                      </a:endParaRPr>
                    </a:p>
                  </a:txBody>
                  <a:tcPr marL="0" marR="0" marT="19050" marB="0"/>
                </a:tc>
                <a:tc>
                  <a:txBody>
                    <a:bodyPr/>
                    <a:lstStyle/>
                    <a:p>
                      <a:pPr marL="461963" marR="334645" indent="0" algn="ctr">
                        <a:lnSpc>
                          <a:spcPct val="100000"/>
                        </a:lnSpc>
                        <a:spcBef>
                          <a:spcPts val="150"/>
                        </a:spcBef>
                      </a:pPr>
                      <a:r>
                        <a:rPr sz="2000" dirty="0">
                          <a:solidFill>
                            <a:srgbClr val="000000"/>
                          </a:solidFill>
                        </a:rPr>
                        <a:t>26.60%</a:t>
                      </a:r>
                      <a:endParaRPr sz="2000" dirty="0">
                        <a:solidFill>
                          <a:srgbClr val="000000"/>
                        </a:solidFill>
                        <a:latin typeface="+mj-lt"/>
                        <a:cs typeface="STIX"/>
                      </a:endParaRPr>
                    </a:p>
                  </a:txBody>
                  <a:tcPr marL="0" marR="0" marT="19050" marB="0"/>
                </a:tc>
                <a:extLst>
                  <a:ext uri="{0D108BD9-81ED-4DB2-BD59-A6C34878D82A}">
                    <a16:rowId xmlns:a16="http://schemas.microsoft.com/office/drawing/2014/main" val="10005"/>
                  </a:ext>
                </a:extLst>
              </a:tr>
              <a:tr h="206375">
                <a:tc>
                  <a:txBody>
                    <a:bodyPr/>
                    <a:lstStyle/>
                    <a:p>
                      <a:pPr marL="6350" algn="ctr">
                        <a:lnSpc>
                          <a:spcPct val="100000"/>
                        </a:lnSpc>
                        <a:spcBef>
                          <a:spcPts val="125"/>
                        </a:spcBef>
                      </a:pPr>
                      <a:r>
                        <a:rPr sz="2000" dirty="0">
                          <a:solidFill>
                            <a:srgbClr val="000000"/>
                          </a:solidFill>
                        </a:rPr>
                        <a:t>9</a:t>
                      </a:r>
                      <a:endParaRPr sz="2000">
                        <a:solidFill>
                          <a:srgbClr val="000000"/>
                        </a:solidFill>
                        <a:latin typeface="+mj-lt"/>
                        <a:cs typeface="STIX"/>
                      </a:endParaRPr>
                    </a:p>
                  </a:txBody>
                  <a:tcPr marL="0" marR="0" marT="15875" marB="0"/>
                </a:tc>
                <a:tc>
                  <a:txBody>
                    <a:bodyPr/>
                    <a:lstStyle/>
                    <a:p>
                      <a:pPr marR="144145" algn="r">
                        <a:lnSpc>
                          <a:spcPct val="100000"/>
                        </a:lnSpc>
                        <a:spcBef>
                          <a:spcPts val="125"/>
                        </a:spcBef>
                      </a:pPr>
                      <a:r>
                        <a:rPr sz="2000" dirty="0">
                          <a:solidFill>
                            <a:srgbClr val="000000"/>
                          </a:solidFill>
                        </a:rPr>
                        <a:t>9 – 8.5 =</a:t>
                      </a:r>
                      <a:r>
                        <a:rPr sz="2000" spc="175" dirty="0">
                          <a:solidFill>
                            <a:srgbClr val="000000"/>
                          </a:solidFill>
                        </a:rPr>
                        <a:t> </a:t>
                      </a:r>
                      <a:r>
                        <a:rPr sz="2000" dirty="0">
                          <a:solidFill>
                            <a:srgbClr val="000000"/>
                          </a:solidFill>
                        </a:rPr>
                        <a:t>0.5</a:t>
                      </a:r>
                      <a:endParaRPr sz="2000">
                        <a:solidFill>
                          <a:srgbClr val="000000"/>
                        </a:solidFill>
                        <a:latin typeface="+mj-lt"/>
                        <a:cs typeface="STIX"/>
                      </a:endParaRPr>
                    </a:p>
                  </a:txBody>
                  <a:tcPr marL="0" marR="0" marT="15875" marB="0"/>
                </a:tc>
                <a:tc>
                  <a:txBody>
                    <a:bodyPr/>
                    <a:lstStyle/>
                    <a:p>
                      <a:pPr marL="744538" marR="591185" indent="0" algn="ctr">
                        <a:lnSpc>
                          <a:spcPct val="100000"/>
                        </a:lnSpc>
                        <a:spcBef>
                          <a:spcPts val="125"/>
                        </a:spcBef>
                      </a:pPr>
                      <a:r>
                        <a:rPr sz="2000" dirty="0">
                          <a:solidFill>
                            <a:srgbClr val="000000"/>
                          </a:solidFill>
                        </a:rPr>
                        <a:t>0.25</a:t>
                      </a:r>
                      <a:endParaRPr sz="2000" dirty="0">
                        <a:solidFill>
                          <a:srgbClr val="000000"/>
                        </a:solidFill>
                        <a:latin typeface="+mj-lt"/>
                        <a:cs typeface="STIX"/>
                      </a:endParaRPr>
                    </a:p>
                  </a:txBody>
                  <a:tcPr marL="0" marR="0" marT="15875" marB="0"/>
                </a:tc>
                <a:tc>
                  <a:txBody>
                    <a:bodyPr/>
                    <a:lstStyle/>
                    <a:p>
                      <a:pPr marL="461963" marR="334645" indent="0" algn="ctr">
                        <a:lnSpc>
                          <a:spcPct val="100000"/>
                        </a:lnSpc>
                        <a:spcBef>
                          <a:spcPts val="125"/>
                        </a:spcBef>
                      </a:pPr>
                      <a:r>
                        <a:rPr sz="2000" dirty="0">
                          <a:solidFill>
                            <a:srgbClr val="000000"/>
                          </a:solidFill>
                        </a:rPr>
                        <a:t>1.06%</a:t>
                      </a:r>
                      <a:endParaRPr sz="2000" dirty="0">
                        <a:solidFill>
                          <a:srgbClr val="000000"/>
                        </a:solidFill>
                        <a:latin typeface="+mj-lt"/>
                        <a:cs typeface="STIX"/>
                      </a:endParaRPr>
                    </a:p>
                  </a:txBody>
                  <a:tcPr marL="0" marR="0" marT="15875" marB="0"/>
                </a:tc>
                <a:extLst>
                  <a:ext uri="{0D108BD9-81ED-4DB2-BD59-A6C34878D82A}">
                    <a16:rowId xmlns:a16="http://schemas.microsoft.com/office/drawing/2014/main" val="10006"/>
                  </a:ext>
                </a:extLst>
              </a:tr>
              <a:tr h="205740">
                <a:tc>
                  <a:txBody>
                    <a:bodyPr/>
                    <a:lstStyle/>
                    <a:p>
                      <a:pPr marL="6350" algn="ctr">
                        <a:lnSpc>
                          <a:spcPct val="100000"/>
                        </a:lnSpc>
                        <a:spcBef>
                          <a:spcPts val="125"/>
                        </a:spcBef>
                      </a:pPr>
                      <a:r>
                        <a:rPr sz="2000" dirty="0">
                          <a:solidFill>
                            <a:srgbClr val="000000"/>
                          </a:solidFill>
                        </a:rPr>
                        <a:t>7</a:t>
                      </a:r>
                      <a:endParaRPr sz="2000" dirty="0">
                        <a:solidFill>
                          <a:srgbClr val="000000"/>
                        </a:solidFill>
                        <a:latin typeface="+mj-lt"/>
                        <a:cs typeface="STIX"/>
                      </a:endParaRPr>
                    </a:p>
                  </a:txBody>
                  <a:tcPr marL="0" marR="0" marT="15875" marB="0"/>
                </a:tc>
                <a:tc>
                  <a:txBody>
                    <a:bodyPr/>
                    <a:lstStyle/>
                    <a:p>
                      <a:pPr marR="126364" algn="r">
                        <a:lnSpc>
                          <a:spcPct val="100000"/>
                        </a:lnSpc>
                        <a:spcBef>
                          <a:spcPts val="125"/>
                        </a:spcBef>
                      </a:pPr>
                      <a:r>
                        <a:rPr sz="2000" dirty="0">
                          <a:solidFill>
                            <a:srgbClr val="000000"/>
                          </a:solidFill>
                        </a:rPr>
                        <a:t>7 – 8.5 =</a:t>
                      </a:r>
                      <a:r>
                        <a:rPr sz="2000" spc="-100" dirty="0">
                          <a:solidFill>
                            <a:srgbClr val="000000"/>
                          </a:solidFill>
                        </a:rPr>
                        <a:t> </a:t>
                      </a:r>
                      <a:r>
                        <a:rPr sz="2000" dirty="0">
                          <a:solidFill>
                            <a:srgbClr val="000000"/>
                          </a:solidFill>
                        </a:rPr>
                        <a:t>–1.5</a:t>
                      </a:r>
                      <a:endParaRPr sz="2000" dirty="0">
                        <a:solidFill>
                          <a:srgbClr val="000000"/>
                        </a:solidFill>
                        <a:latin typeface="+mj-lt"/>
                        <a:cs typeface="STIX"/>
                      </a:endParaRPr>
                    </a:p>
                  </a:txBody>
                  <a:tcPr marL="0" marR="0" marT="15875" marB="0"/>
                </a:tc>
                <a:tc>
                  <a:txBody>
                    <a:bodyPr/>
                    <a:lstStyle/>
                    <a:p>
                      <a:pPr marL="744538" marR="591185" indent="0" algn="ctr">
                        <a:lnSpc>
                          <a:spcPct val="100000"/>
                        </a:lnSpc>
                        <a:spcBef>
                          <a:spcPts val="125"/>
                        </a:spcBef>
                      </a:pPr>
                      <a:r>
                        <a:rPr sz="2000" dirty="0">
                          <a:solidFill>
                            <a:srgbClr val="000000"/>
                          </a:solidFill>
                        </a:rPr>
                        <a:t>2.25</a:t>
                      </a:r>
                      <a:endParaRPr sz="2000" dirty="0">
                        <a:solidFill>
                          <a:srgbClr val="000000"/>
                        </a:solidFill>
                        <a:latin typeface="+mj-lt"/>
                        <a:cs typeface="STIX"/>
                      </a:endParaRPr>
                    </a:p>
                  </a:txBody>
                  <a:tcPr marL="0" marR="0" marT="0" marB="0" anchor="ctr" anchorCtr="1"/>
                </a:tc>
                <a:tc>
                  <a:txBody>
                    <a:bodyPr/>
                    <a:lstStyle/>
                    <a:p>
                      <a:pPr marL="461963" marR="334645" indent="0" algn="ctr">
                        <a:lnSpc>
                          <a:spcPct val="100000"/>
                        </a:lnSpc>
                        <a:spcBef>
                          <a:spcPts val="125"/>
                        </a:spcBef>
                      </a:pPr>
                      <a:r>
                        <a:rPr sz="2000" dirty="0">
                          <a:solidFill>
                            <a:srgbClr val="000000"/>
                          </a:solidFill>
                        </a:rPr>
                        <a:t>9.57%</a:t>
                      </a:r>
                      <a:endParaRPr sz="2000" dirty="0">
                        <a:solidFill>
                          <a:srgbClr val="000000"/>
                        </a:solidFill>
                        <a:latin typeface="+mj-lt"/>
                        <a:cs typeface="STIX"/>
                      </a:endParaRPr>
                    </a:p>
                  </a:txBody>
                  <a:tcPr marL="0" marR="0" marT="15875" marB="0"/>
                </a:tc>
                <a:extLst>
                  <a:ext uri="{0D108BD9-81ED-4DB2-BD59-A6C34878D82A}">
                    <a16:rowId xmlns:a16="http://schemas.microsoft.com/office/drawing/2014/main" val="10007"/>
                  </a:ext>
                </a:extLst>
              </a:tr>
              <a:tr h="206375">
                <a:tc gridSpan="2">
                  <a:txBody>
                    <a:bodyPr/>
                    <a:lstStyle/>
                    <a:p>
                      <a:pPr marR="45085" algn="r">
                        <a:lnSpc>
                          <a:spcPct val="100000"/>
                        </a:lnSpc>
                        <a:spcBef>
                          <a:spcPts val="225"/>
                        </a:spcBef>
                      </a:pPr>
                      <a:r>
                        <a:rPr sz="2000" b="1" spc="15" dirty="0">
                          <a:solidFill>
                            <a:srgbClr val="000000"/>
                          </a:solidFill>
                        </a:rPr>
                        <a:t>T</a:t>
                      </a:r>
                      <a:r>
                        <a:rPr sz="2000" b="1" spc="-10" dirty="0">
                          <a:solidFill>
                            <a:srgbClr val="000000"/>
                          </a:solidFill>
                        </a:rPr>
                        <a:t>O</a:t>
                      </a:r>
                      <a:r>
                        <a:rPr sz="2000" b="1" spc="-25" dirty="0">
                          <a:solidFill>
                            <a:srgbClr val="000000"/>
                          </a:solidFill>
                        </a:rPr>
                        <a:t>T</a:t>
                      </a:r>
                      <a:r>
                        <a:rPr sz="2000" b="1" spc="30" dirty="0">
                          <a:solidFill>
                            <a:srgbClr val="000000"/>
                          </a:solidFill>
                        </a:rPr>
                        <a:t>A</a:t>
                      </a:r>
                      <a:r>
                        <a:rPr sz="2000" b="1" dirty="0">
                          <a:solidFill>
                            <a:srgbClr val="000000"/>
                          </a:solidFill>
                        </a:rPr>
                        <a:t>L</a:t>
                      </a:r>
                      <a:endParaRPr sz="2000" b="1" dirty="0">
                        <a:solidFill>
                          <a:srgbClr val="000000"/>
                        </a:solidFill>
                        <a:latin typeface="+mj-lt"/>
                        <a:cs typeface="Roboto Condensed"/>
                      </a:endParaRPr>
                    </a:p>
                  </a:txBody>
                  <a:tcPr marL="0" marR="0" marT="28575" marB="0"/>
                </a:tc>
                <a:tc hMerge="1">
                  <a:txBody>
                    <a:bodyPr/>
                    <a:lstStyle/>
                    <a:p>
                      <a:endParaRPr/>
                    </a:p>
                  </a:txBody>
                  <a:tcPr marL="0" marR="0" marT="0" marB="0"/>
                </a:tc>
                <a:tc>
                  <a:txBody>
                    <a:bodyPr/>
                    <a:lstStyle/>
                    <a:p>
                      <a:pPr marL="0" indent="0" algn="ctr">
                        <a:lnSpc>
                          <a:spcPct val="100000"/>
                        </a:lnSpc>
                        <a:spcBef>
                          <a:spcPts val="125"/>
                        </a:spcBef>
                      </a:pPr>
                      <a:r>
                        <a:rPr sz="2000" b="1" dirty="0">
                          <a:solidFill>
                            <a:srgbClr val="000000"/>
                          </a:solidFill>
                        </a:rPr>
                        <a:t>23.5</a:t>
                      </a:r>
                      <a:endParaRPr sz="2000" b="1" dirty="0">
                        <a:solidFill>
                          <a:srgbClr val="000000"/>
                        </a:solidFill>
                        <a:latin typeface="+mj-lt"/>
                        <a:cs typeface="STIX"/>
                      </a:endParaRPr>
                    </a:p>
                  </a:txBody>
                  <a:tcPr marL="0" marR="0" marT="0" marB="0" anchor="ctr" anchorCtr="1"/>
                </a:tc>
                <a:tc>
                  <a:txBody>
                    <a:bodyPr/>
                    <a:lstStyle/>
                    <a:p>
                      <a:pPr marL="1588" indent="0" algn="ctr">
                        <a:lnSpc>
                          <a:spcPct val="100000"/>
                        </a:lnSpc>
                        <a:spcBef>
                          <a:spcPts val="125"/>
                        </a:spcBef>
                      </a:pPr>
                      <a:r>
                        <a:rPr sz="2000" b="1" dirty="0">
                          <a:solidFill>
                            <a:srgbClr val="000000"/>
                          </a:solidFill>
                        </a:rPr>
                        <a:t>100%</a:t>
                      </a:r>
                      <a:endParaRPr sz="2000" b="1" dirty="0">
                        <a:solidFill>
                          <a:srgbClr val="000000"/>
                        </a:solidFill>
                        <a:latin typeface="+mj-lt"/>
                        <a:cs typeface="STIX"/>
                      </a:endParaRPr>
                    </a:p>
                  </a:txBody>
                  <a:tcPr marL="0" marR="0" marT="0" marB="0" anchor="ctr" anchorCtr="1"/>
                </a:tc>
                <a:extLst>
                  <a:ext uri="{0D108BD9-81ED-4DB2-BD59-A6C34878D82A}">
                    <a16:rowId xmlns:a16="http://schemas.microsoft.com/office/drawing/2014/main" val="10008"/>
                  </a:ext>
                </a:extLst>
              </a:tr>
            </a:tbl>
          </a:graphicData>
        </a:graphic>
      </p:graphicFrame>
      <p:graphicFrame>
        <p:nvGraphicFramePr>
          <p:cNvPr id="34818" name="Object 2"/>
          <p:cNvGraphicFramePr>
            <a:graphicFrameLocks noChangeAspect="1"/>
          </p:cNvGraphicFramePr>
          <p:nvPr/>
        </p:nvGraphicFramePr>
        <p:xfrm>
          <a:off x="2171700" y="2057400"/>
          <a:ext cx="571500" cy="292100"/>
        </p:xfrm>
        <a:graphic>
          <a:graphicData uri="http://schemas.openxmlformats.org/presentationml/2006/ole">
            <mc:AlternateContent xmlns:mc="http://schemas.openxmlformats.org/markup-compatibility/2006">
              <mc:Choice xmlns:v="urn:schemas-microsoft-com:vml" Requires="v">
                <p:oleObj spid="_x0000_s34845" name="Equation" r:id="rId3" imgW="571320" imgH="291960" progId="Equation.DSMT4">
                  <p:embed/>
                </p:oleObj>
              </mc:Choice>
              <mc:Fallback>
                <p:oleObj name="Equation" r:id="rId3" imgW="571320" imgH="291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71700" y="2057400"/>
                        <a:ext cx="57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19" name="Object 3"/>
          <p:cNvGraphicFramePr>
            <a:graphicFrameLocks noChangeAspect="1"/>
          </p:cNvGraphicFramePr>
          <p:nvPr/>
        </p:nvGraphicFramePr>
        <p:xfrm>
          <a:off x="4921250" y="1873250"/>
          <a:ext cx="800100" cy="393700"/>
        </p:xfrm>
        <a:graphic>
          <a:graphicData uri="http://schemas.openxmlformats.org/presentationml/2006/ole">
            <mc:AlternateContent xmlns:mc="http://schemas.openxmlformats.org/markup-compatibility/2006">
              <mc:Choice xmlns:v="urn:schemas-microsoft-com:vml" Requires="v">
                <p:oleObj spid="_x0000_s34846" name="Equation" r:id="rId5" imgW="799920" imgH="393480" progId="Equation.DSMT4">
                  <p:embed/>
                </p:oleObj>
              </mc:Choice>
              <mc:Fallback>
                <p:oleObj name="Equation" r:id="rId5" imgW="799920" imgH="393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21250" y="1873250"/>
                        <a:ext cx="800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0" name="Object 4"/>
          <p:cNvGraphicFramePr>
            <a:graphicFrameLocks noChangeAspect="1"/>
          </p:cNvGraphicFramePr>
          <p:nvPr>
            <p:extLst>
              <p:ext uri="{D42A27DB-BD31-4B8C-83A1-F6EECF244321}">
                <p14:modId xmlns:p14="http://schemas.microsoft.com/office/powerpoint/2010/main" val="506480362"/>
              </p:ext>
            </p:extLst>
          </p:nvPr>
        </p:nvGraphicFramePr>
        <p:xfrm>
          <a:off x="1304925" y="4933950"/>
          <a:ext cx="6604000" cy="1003300"/>
        </p:xfrm>
        <a:graphic>
          <a:graphicData uri="http://schemas.openxmlformats.org/presentationml/2006/ole">
            <mc:AlternateContent xmlns:mc="http://schemas.openxmlformats.org/markup-compatibility/2006">
              <mc:Choice xmlns:v="urn:schemas-microsoft-com:vml" Requires="v">
                <p:oleObj spid="_x0000_s34847" name="Equation" r:id="rId7" imgW="6603840" imgH="1002960" progId="Equation.DSMT4">
                  <p:embed/>
                </p:oleObj>
              </mc:Choice>
              <mc:Fallback>
                <p:oleObj name="Equation" r:id="rId7" imgW="6603840" imgH="1002960" progId="Equation.DSMT4">
                  <p:embed/>
                  <p:pic>
                    <p:nvPicPr>
                      <p:cNvPr id="0" name="Picture 4"/>
                      <p:cNvPicPr>
                        <a:picLocks noChangeAspect="1" noChangeArrowheads="1"/>
                      </p:cNvPicPr>
                      <p:nvPr/>
                    </p:nvPicPr>
                    <p:blipFill>
                      <a:blip r:embed="rId8"/>
                      <a:srcRect/>
                      <a:stretch>
                        <a:fillRect/>
                      </a:stretch>
                    </p:blipFill>
                    <p:spPr bwMode="auto">
                      <a:xfrm>
                        <a:off x="1304925" y="4933950"/>
                        <a:ext cx="66040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4.2.4 (cont.)</a:t>
            </a:r>
          </a:p>
        </p:txBody>
      </p:sp>
      <p:sp>
        <p:nvSpPr>
          <p:cNvPr id="3" name="Content Placeholder 2"/>
          <p:cNvSpPr>
            <a:spLocks noGrp="1"/>
          </p:cNvSpPr>
          <p:nvPr>
            <p:ph idx="1"/>
          </p:nvPr>
        </p:nvSpPr>
        <p:spPr/>
        <p:txBody>
          <a:bodyPr/>
          <a:lstStyle/>
          <a:p>
            <a:r>
              <a:rPr lang="en-US" dirty="0"/>
              <a:t>Thus the average squared deviation of the data is </a:t>
            </a:r>
            <a:r>
              <a:rPr lang="en-US" dirty="0">
                <a:solidFill>
                  <a:srgbClr val="FF0000"/>
                </a:solidFill>
              </a:rPr>
              <a:t>4.7</a:t>
            </a:r>
            <a:r>
              <a:rPr lang="en-US" dirty="0"/>
              <a:t> squared minutes. The phrase “squared minutes” in the last sentence may seem a bit odd. No one carries out transactions in square minutes, or square dollars, or square tons, so it is difficult to interpret the significance of the measurement in this form. That is why the standard deviation exists. It converts the measure into the original units by taking the square root of the variance.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 Deviation</a:t>
            </a:r>
          </a:p>
        </p:txBody>
      </p:sp>
      <p:sp>
        <p:nvSpPr>
          <p:cNvPr id="4"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The </a:t>
            </a:r>
            <a:r>
              <a:rPr lang="en-US" b="1" dirty="0">
                <a:solidFill>
                  <a:srgbClr val="C00000"/>
                </a:solidFill>
              </a:rPr>
              <a:t>standard deviation </a:t>
            </a:r>
            <a:r>
              <a:rPr lang="en-US" dirty="0">
                <a:solidFill>
                  <a:srgbClr val="000000"/>
                </a:solidFill>
              </a:rPr>
              <a:t>is also a measure of how much the data varies around the mean. It is found by taking the square root of the variance.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the Standard Deviation</a:t>
            </a:r>
          </a:p>
        </p:txBody>
      </p:sp>
      <p:sp>
        <p:nvSpPr>
          <p:cNvPr id="4" name="Content Placeholder 2"/>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pPr algn="ctr"/>
            <a:r>
              <a:rPr lang="en-US" b="1" dirty="0">
                <a:solidFill>
                  <a:srgbClr val="000000"/>
                </a:solidFill>
              </a:rPr>
              <a:t>Properties</a:t>
            </a:r>
            <a:endParaRPr lang="en-US" dirty="0">
              <a:solidFill>
                <a:srgbClr val="000000"/>
              </a:solidFill>
            </a:endParaRPr>
          </a:p>
          <a:p>
            <a:pPr marL="461963" indent="-461963">
              <a:buFont typeface="Arial" pitchFamily="34" charset="0"/>
              <a:buChar char="•"/>
            </a:pPr>
            <a:r>
              <a:rPr lang="en-US" dirty="0">
                <a:solidFill>
                  <a:srgbClr val="000000"/>
                </a:solidFill>
              </a:rPr>
              <a:t>The standard deviation is always nonnegative. It is zero only if all the data values are exactly the same.</a:t>
            </a:r>
          </a:p>
          <a:p>
            <a:pPr marL="461963" indent="-461963">
              <a:buFont typeface="Arial" pitchFamily="34" charset="0"/>
              <a:buChar char="•"/>
            </a:pPr>
            <a:r>
              <a:rPr lang="en-US" dirty="0">
                <a:solidFill>
                  <a:srgbClr val="000000"/>
                </a:solidFill>
              </a:rPr>
              <a:t>The standard deviation can increase dramatically if there are one or more outliers in the data.</a:t>
            </a:r>
          </a:p>
          <a:p>
            <a:pPr marL="461963" indent="-461963">
              <a:buFont typeface="Arial" pitchFamily="34" charset="0"/>
              <a:buChar char="•"/>
            </a:pPr>
            <a:r>
              <a:rPr lang="en-US" dirty="0">
                <a:solidFill>
                  <a:srgbClr val="000000"/>
                </a:solidFill>
              </a:rPr>
              <a:t>The standard deviation is expressed in the same units as the original data values.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Rule </a:t>
            </a:r>
          </a:p>
        </p:txBody>
      </p:sp>
      <p:sp>
        <p:nvSpPr>
          <p:cNvPr id="4" name="Content Placeholder 2"/>
          <p:cNvSpPr>
            <a:spLocks noGrp="1"/>
          </p:cNvSpPr>
          <p:nvPr>
            <p:ph idx="1"/>
          </p:nvPr>
        </p:nvSpPr>
        <p:spPr>
          <a:xfrm>
            <a:off x="457200" y="1280160"/>
            <a:ext cx="8229600" cy="3884140"/>
          </a:xfrm>
          <a:solidFill>
            <a:srgbClr val="FFFFCC"/>
          </a:solidFill>
          <a:ln w="28575">
            <a:solidFill>
              <a:srgbClr val="000000"/>
            </a:solidFill>
          </a:ln>
        </p:spPr>
        <p:txBody>
          <a:bodyPr>
            <a:spAutoFit/>
          </a:bodyPr>
          <a:lstStyle/>
          <a:p>
            <a:pPr algn="ctr"/>
            <a:r>
              <a:rPr lang="en-US" b="1" dirty="0">
                <a:solidFill>
                  <a:srgbClr val="000000"/>
                </a:solidFill>
              </a:rPr>
              <a:t>Properties</a:t>
            </a:r>
            <a:endParaRPr lang="en-US" dirty="0">
              <a:solidFill>
                <a:srgbClr val="000000"/>
              </a:solidFill>
            </a:endParaRPr>
          </a:p>
          <a:p>
            <a:r>
              <a:rPr lang="en-US" dirty="0">
                <a:solidFill>
                  <a:srgbClr val="000000"/>
                </a:solidFill>
              </a:rPr>
              <a:t>If the distribution of the data is bell-shaped, then</a:t>
            </a:r>
          </a:p>
          <a:p>
            <a:pPr marL="461963" indent="-461963">
              <a:buFont typeface="Arial" pitchFamily="34" charset="0"/>
              <a:buChar char="•"/>
            </a:pPr>
            <a:r>
              <a:rPr lang="en-US" dirty="0">
                <a:solidFill>
                  <a:srgbClr val="000000"/>
                </a:solidFill>
              </a:rPr>
              <a:t>About 68% of the data should lie within 1 standard deviation of the mean.</a:t>
            </a:r>
          </a:p>
          <a:p>
            <a:pPr marL="461963" indent="-461963">
              <a:buFont typeface="Arial" pitchFamily="34" charset="0"/>
              <a:buChar char="•"/>
            </a:pPr>
            <a:r>
              <a:rPr lang="en-US" dirty="0">
                <a:solidFill>
                  <a:srgbClr val="000000"/>
                </a:solidFill>
              </a:rPr>
              <a:t>About 95% of the data should lie within 2 standard deviations of the mean.</a:t>
            </a:r>
          </a:p>
          <a:p>
            <a:pPr marL="461963" indent="-461963">
              <a:buFont typeface="Arial" pitchFamily="34" charset="0"/>
              <a:buChar char="•"/>
            </a:pPr>
            <a:r>
              <a:rPr lang="en-US" dirty="0">
                <a:solidFill>
                  <a:srgbClr val="000000"/>
                </a:solidFill>
              </a:rPr>
              <a:t>About 99.7% of the data should lie within 3 standard deviations of the mean.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Range</a:t>
            </a:r>
          </a:p>
        </p:txBody>
      </p:sp>
      <p:sp>
        <p:nvSpPr>
          <p:cNvPr id="4"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The </a:t>
            </a:r>
            <a:r>
              <a:rPr lang="en-US" b="1" dirty="0">
                <a:solidFill>
                  <a:srgbClr val="C00000"/>
                </a:solidFill>
              </a:rPr>
              <a:t>range</a:t>
            </a:r>
            <a:r>
              <a:rPr lang="en-US" dirty="0">
                <a:solidFill>
                  <a:srgbClr val="000000"/>
                </a:solidFill>
              </a:rPr>
              <a:t> is the difference between the largest and smallest data values.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4.2.5</a:t>
            </a:r>
          </a:p>
        </p:txBody>
      </p:sp>
      <p:sp>
        <p:nvSpPr>
          <p:cNvPr id="3" name="Content Placeholder 2"/>
          <p:cNvSpPr>
            <a:spLocks noGrp="1"/>
          </p:cNvSpPr>
          <p:nvPr>
            <p:ph idx="1"/>
          </p:nvPr>
        </p:nvSpPr>
        <p:spPr/>
        <p:txBody>
          <a:bodyPr/>
          <a:lstStyle/>
          <a:p>
            <a:r>
              <a:rPr lang="en-US" dirty="0"/>
              <a:t>Suppose a group of high technology stocks has an average earnings per share of $6.26, with a standard deviation of $1.37. If the data possesses a bell-shaped distribution, which interval contains 68% of the earnings? Which interval contains 95% of the earnings?</a:t>
            </a:r>
          </a:p>
          <a:p>
            <a:r>
              <a:rPr lang="en-US" b="1" dirty="0"/>
              <a:t>Solution</a:t>
            </a:r>
          </a:p>
          <a:p>
            <a:r>
              <a:rPr lang="en-US" dirty="0"/>
              <a:t>Using the one sigma rule, we will capture 68% of the observations.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4.2.5 (cont.)</a:t>
            </a:r>
          </a:p>
        </p:txBody>
      </p:sp>
      <p:sp>
        <p:nvSpPr>
          <p:cNvPr id="3" name="Content Placeholder 2"/>
          <p:cNvSpPr>
            <a:spLocks noGrp="1"/>
          </p:cNvSpPr>
          <p:nvPr>
            <p:ph idx="1"/>
          </p:nvPr>
        </p:nvSpPr>
        <p:spPr/>
        <p:txBody>
          <a:bodyPr/>
          <a:lstStyle/>
          <a:p>
            <a:pPr algn="ctr"/>
            <a:r>
              <a:rPr lang="en-US" dirty="0"/>
              <a:t>$6.26 ± $1.37 </a:t>
            </a:r>
            <a:endParaRPr lang="en-US" b="1" dirty="0"/>
          </a:p>
          <a:p>
            <a:endParaRPr lang="en-US" dirty="0"/>
          </a:p>
          <a:p>
            <a:endParaRPr lang="en-US" dirty="0"/>
          </a:p>
          <a:p>
            <a:endParaRPr lang="en-US" dirty="0"/>
          </a:p>
          <a:p>
            <a:r>
              <a:rPr lang="en-US" dirty="0"/>
              <a:t>Using the one sigma rule results in an interval from $6.26 − $1.37 to $6.26 + $1.37. Doing the arithmetic produces an interval from </a:t>
            </a:r>
            <a:r>
              <a:rPr lang="en-US" dirty="0">
                <a:solidFill>
                  <a:srgbClr val="FF0000"/>
                </a:solidFill>
              </a:rPr>
              <a:t>$4.89 to $7.63</a:t>
            </a:r>
            <a:r>
              <a:rPr lang="en-US" dirty="0"/>
              <a:t>. </a:t>
            </a:r>
          </a:p>
        </p:txBody>
      </p:sp>
      <p:pic>
        <p:nvPicPr>
          <p:cNvPr id="35843"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586038" y="1933575"/>
            <a:ext cx="3971925" cy="13430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4.2.5 (cont.)</a:t>
            </a:r>
          </a:p>
        </p:txBody>
      </p:sp>
      <p:sp>
        <p:nvSpPr>
          <p:cNvPr id="5" name="Content Placeholder 4"/>
          <p:cNvSpPr>
            <a:spLocks noGrp="1"/>
          </p:cNvSpPr>
          <p:nvPr>
            <p:ph idx="1"/>
          </p:nvPr>
        </p:nvSpPr>
        <p:spPr/>
        <p:txBody>
          <a:bodyPr/>
          <a:lstStyle/>
          <a:p>
            <a:r>
              <a:rPr lang="en-US" dirty="0"/>
              <a:t>To capture 95% of the earnings, use the two sigma rule, $6.26 ± 2 ⋅ $1.37. Doing the arithmetic results in an interval from </a:t>
            </a:r>
            <a:r>
              <a:rPr lang="en-US" dirty="0">
                <a:solidFill>
                  <a:srgbClr val="FF0000"/>
                </a:solidFill>
              </a:rPr>
              <a:t>$3.52 to $9.00</a:t>
            </a:r>
            <a:r>
              <a:rPr lang="en-US" dirty="0"/>
              <a:t>.</a:t>
            </a:r>
          </a:p>
          <a:p>
            <a:endParaRPr lang="en-US" dirty="0"/>
          </a:p>
          <a:p>
            <a:endParaRPr lang="en-US" dirty="0"/>
          </a:p>
          <a:p>
            <a:endParaRPr lang="en-US" dirty="0"/>
          </a:p>
          <a:p>
            <a:r>
              <a:rPr lang="en-US" dirty="0"/>
              <a:t>Note that to increase the percentage of data captured from 68% to 95% requires an interval that is twice as large.</a:t>
            </a:r>
          </a:p>
        </p:txBody>
      </p:sp>
      <p:pic>
        <p:nvPicPr>
          <p:cNvPr id="36867"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581275" y="2809875"/>
            <a:ext cx="3981450" cy="13049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Chebyshev’s</a:t>
            </a:r>
            <a:r>
              <a:rPr lang="en-US" dirty="0"/>
              <a:t> Theorem</a:t>
            </a:r>
          </a:p>
        </p:txBody>
      </p:sp>
      <p:sp>
        <p:nvSpPr>
          <p:cNvPr id="4" name="Content Placeholder 2"/>
          <p:cNvSpPr>
            <a:spLocks noGrp="1"/>
          </p:cNvSpPr>
          <p:nvPr>
            <p:ph idx="1"/>
          </p:nvPr>
        </p:nvSpPr>
        <p:spPr>
          <a:xfrm>
            <a:off x="457200" y="1280160"/>
            <a:ext cx="8229600" cy="4271939"/>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The proportion of any data set lying within </a:t>
            </a:r>
            <a:r>
              <a:rPr lang="en-US" i="1" dirty="0">
                <a:solidFill>
                  <a:srgbClr val="000000"/>
                </a:solidFill>
              </a:rPr>
              <a:t>k</a:t>
            </a:r>
            <a:r>
              <a:rPr lang="en-US" dirty="0">
                <a:solidFill>
                  <a:srgbClr val="000000"/>
                </a:solidFill>
              </a:rPr>
              <a:t> standard deviations of the mean is at least </a:t>
            </a:r>
          </a:p>
          <a:p>
            <a:endParaRPr lang="en-US" dirty="0">
              <a:solidFill>
                <a:srgbClr val="000000"/>
              </a:solidFill>
            </a:endParaRPr>
          </a:p>
          <a:p>
            <a:endParaRPr lang="en-US" dirty="0">
              <a:solidFill>
                <a:srgbClr val="000000"/>
              </a:solidFill>
            </a:endParaRPr>
          </a:p>
          <a:p>
            <a:r>
              <a:rPr lang="en-US" dirty="0">
                <a:solidFill>
                  <a:srgbClr val="000000"/>
                </a:solidFill>
              </a:rPr>
              <a:t>If </a:t>
            </a:r>
            <a:r>
              <a:rPr lang="en-US" i="1" dirty="0">
                <a:solidFill>
                  <a:srgbClr val="000000"/>
                </a:solidFill>
              </a:rPr>
              <a:t>k</a:t>
            </a:r>
            <a:r>
              <a:rPr lang="en-US" dirty="0">
                <a:solidFill>
                  <a:srgbClr val="000000"/>
                </a:solidFill>
              </a:rPr>
              <a:t> = 2 at least 		(or 75 %) of the data values lie </a:t>
            </a:r>
          </a:p>
          <a:p>
            <a:pPr>
              <a:lnSpc>
                <a:spcPct val="150000"/>
              </a:lnSpc>
            </a:pPr>
            <a:r>
              <a:rPr lang="en-US" dirty="0">
                <a:solidFill>
                  <a:srgbClr val="000000"/>
                </a:solidFill>
              </a:rPr>
              <a:t>within 2 standard deviations of the mean, for any data </a:t>
            </a:r>
          </a:p>
          <a:p>
            <a:r>
              <a:rPr lang="en-US" dirty="0">
                <a:solidFill>
                  <a:srgbClr val="000000"/>
                </a:solidFill>
              </a:rPr>
              <a:t>set. </a:t>
            </a:r>
          </a:p>
        </p:txBody>
      </p:sp>
      <p:graphicFrame>
        <p:nvGraphicFramePr>
          <p:cNvPr id="37890" name="Object 2"/>
          <p:cNvGraphicFramePr>
            <a:graphicFrameLocks noChangeAspect="1"/>
          </p:cNvGraphicFramePr>
          <p:nvPr/>
        </p:nvGraphicFramePr>
        <p:xfrm>
          <a:off x="3365500" y="2743200"/>
          <a:ext cx="2273300" cy="838200"/>
        </p:xfrm>
        <a:graphic>
          <a:graphicData uri="http://schemas.openxmlformats.org/presentationml/2006/ole">
            <mc:AlternateContent xmlns:mc="http://schemas.openxmlformats.org/markup-compatibility/2006">
              <mc:Choice xmlns:v="urn:schemas-microsoft-com:vml" Requires="v">
                <p:oleObj spid="_x0000_s37908" name="Equation" r:id="rId3" imgW="2273040" imgH="838080" progId="Equation.DSMT4">
                  <p:embed/>
                </p:oleObj>
              </mc:Choice>
              <mc:Fallback>
                <p:oleObj name="Equation" r:id="rId3" imgW="22730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5500" y="2743200"/>
                        <a:ext cx="227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2743200" y="3614956"/>
          <a:ext cx="1435100" cy="838200"/>
        </p:xfrm>
        <a:graphic>
          <a:graphicData uri="http://schemas.openxmlformats.org/presentationml/2006/ole">
            <mc:AlternateContent xmlns:mc="http://schemas.openxmlformats.org/markup-compatibility/2006">
              <mc:Choice xmlns:v="urn:schemas-microsoft-com:vml" Requires="v">
                <p:oleObj spid="_x0000_s37909" name="Equation" r:id="rId5" imgW="1434960" imgH="838080" progId="Equation.DSMT4">
                  <p:embed/>
                </p:oleObj>
              </mc:Choice>
              <mc:Fallback>
                <p:oleObj name="Equation" r:id="rId5" imgW="14349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3614956"/>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Chebyshev’s</a:t>
            </a:r>
            <a:r>
              <a:rPr lang="en-US" dirty="0"/>
              <a:t> Theorem</a:t>
            </a:r>
          </a:p>
        </p:txBody>
      </p:sp>
      <p:sp>
        <p:nvSpPr>
          <p:cNvPr id="4" name="Content Placeholder 2"/>
          <p:cNvSpPr>
            <a:spLocks noGrp="1"/>
          </p:cNvSpPr>
          <p:nvPr>
            <p:ph idx="1"/>
          </p:nvPr>
        </p:nvSpPr>
        <p:spPr>
          <a:xfrm>
            <a:off x="457200" y="1280160"/>
            <a:ext cx="8229600" cy="2548390"/>
          </a:xfrm>
          <a:solidFill>
            <a:srgbClr val="FFFFCC"/>
          </a:solidFill>
          <a:ln w="28575">
            <a:solidFill>
              <a:srgbClr val="000000"/>
            </a:solidFill>
          </a:ln>
        </p:spPr>
        <p:txBody>
          <a:bodyPr>
            <a:spAutoFit/>
          </a:bodyPr>
          <a:lstStyle/>
          <a:p>
            <a:pPr algn="ctr"/>
            <a:r>
              <a:rPr lang="en-US" b="1" dirty="0">
                <a:solidFill>
                  <a:srgbClr val="000000"/>
                </a:solidFill>
              </a:rPr>
              <a:t>Definition (cont.)</a:t>
            </a:r>
            <a:endParaRPr lang="en-US" dirty="0">
              <a:solidFill>
                <a:srgbClr val="000000"/>
              </a:solidFill>
            </a:endParaRPr>
          </a:p>
          <a:p>
            <a:pPr>
              <a:lnSpc>
                <a:spcPct val="150000"/>
              </a:lnSpc>
            </a:pPr>
            <a:r>
              <a:rPr lang="en-US" dirty="0">
                <a:solidFill>
                  <a:srgbClr val="000000"/>
                </a:solidFill>
              </a:rPr>
              <a:t>If </a:t>
            </a:r>
            <a:r>
              <a:rPr lang="en-US" i="1" dirty="0">
                <a:solidFill>
                  <a:srgbClr val="000000"/>
                </a:solidFill>
              </a:rPr>
              <a:t>k</a:t>
            </a:r>
            <a:r>
              <a:rPr lang="en-US" dirty="0">
                <a:solidFill>
                  <a:srgbClr val="000000"/>
                </a:solidFill>
              </a:rPr>
              <a:t> = 3 at least 		(or 88.9 %) of the data values lie within 3 standard deviations of the mean, for any data set. </a:t>
            </a:r>
          </a:p>
        </p:txBody>
      </p:sp>
      <p:graphicFrame>
        <p:nvGraphicFramePr>
          <p:cNvPr id="38914" name="Object 2"/>
          <p:cNvGraphicFramePr>
            <a:graphicFrameLocks noChangeAspect="1"/>
          </p:cNvGraphicFramePr>
          <p:nvPr/>
        </p:nvGraphicFramePr>
        <p:xfrm>
          <a:off x="2741613" y="1795244"/>
          <a:ext cx="1422400" cy="838200"/>
        </p:xfrm>
        <a:graphic>
          <a:graphicData uri="http://schemas.openxmlformats.org/presentationml/2006/ole">
            <mc:AlternateContent xmlns:mc="http://schemas.openxmlformats.org/markup-compatibility/2006">
              <mc:Choice xmlns:v="urn:schemas-microsoft-com:vml" Requires="v">
                <p:oleObj spid="_x0000_s38923" name="Equation" r:id="rId3" imgW="1422360" imgH="838080" progId="Equation.DSMT4">
                  <p:embed/>
                </p:oleObj>
              </mc:Choice>
              <mc:Fallback>
                <p:oleObj name="Equation" r:id="rId3" imgW="14223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1613" y="1795244"/>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4.2.6</a:t>
            </a:r>
          </a:p>
        </p:txBody>
      </p:sp>
      <p:sp>
        <p:nvSpPr>
          <p:cNvPr id="3" name="Content Placeholder 2"/>
          <p:cNvSpPr>
            <a:spLocks noGrp="1"/>
          </p:cNvSpPr>
          <p:nvPr>
            <p:ph idx="1"/>
          </p:nvPr>
        </p:nvSpPr>
        <p:spPr/>
        <p:txBody>
          <a:bodyPr/>
          <a:lstStyle/>
          <a:p>
            <a:r>
              <a:rPr lang="en-US" dirty="0"/>
              <a:t>The age distribution histogram for New Jersey in 2017 is shown in the graph. The mean of the data is 37.2, while the standard deviation is 22. What can we conclude from </a:t>
            </a:r>
            <a:r>
              <a:rPr lang="en-US" dirty="0" err="1"/>
              <a:t>Chebyshev’s</a:t>
            </a:r>
            <a:r>
              <a:rPr lang="en-US" dirty="0"/>
              <a:t> Theorem using </a:t>
            </a:r>
            <a:r>
              <a:rPr lang="en-US" i="1" dirty="0"/>
              <a:t>k</a:t>
            </a:r>
            <a:r>
              <a:rPr lang="en-US" dirty="0"/>
              <a:t> = 2?</a:t>
            </a:r>
          </a:p>
        </p:txBody>
      </p:sp>
      <p:pic>
        <p:nvPicPr>
          <p:cNvPr id="7" name="Picture 2"/>
          <p:cNvPicPr>
            <a:picLocks noChangeAspect="1" noChangeArrowheads="1"/>
          </p:cNvPicPr>
          <p:nvPr/>
        </p:nvPicPr>
        <p:blipFill>
          <a:blip r:embed="rId2" cstate="print"/>
          <a:srcRect/>
          <a:stretch>
            <a:fillRect/>
          </a:stretch>
        </p:blipFill>
        <p:spPr bwMode="auto">
          <a:xfrm>
            <a:off x="3457984" y="3140978"/>
            <a:ext cx="4695416" cy="2743200"/>
          </a:xfrm>
          <a:prstGeom prst="rect">
            <a:avLst/>
          </a:prstGeom>
          <a:noFill/>
          <a:ln w="9525">
            <a:noFill/>
            <a:miter lim="800000"/>
            <a:headEnd/>
            <a:tailEnd/>
          </a:ln>
        </p:spPr>
      </p:pic>
      <p:pic>
        <p:nvPicPr>
          <p:cNvPr id="51201"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143000" y="2958725"/>
            <a:ext cx="1447800" cy="2984875"/>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4.2.6 (cont.)</a:t>
            </a:r>
          </a:p>
        </p:txBody>
      </p:sp>
      <p:sp>
        <p:nvSpPr>
          <p:cNvPr id="5" name="Content Placeholder 4"/>
          <p:cNvSpPr>
            <a:spLocks noGrp="1"/>
          </p:cNvSpPr>
          <p:nvPr>
            <p:ph idx="1"/>
          </p:nvPr>
        </p:nvSpPr>
        <p:spPr/>
        <p:txBody>
          <a:bodyPr/>
          <a:lstStyle/>
          <a:p>
            <a:r>
              <a:rPr lang="en-US" b="1" dirty="0"/>
              <a:t>Solution</a:t>
            </a:r>
          </a:p>
          <a:p>
            <a:r>
              <a:rPr lang="en-US" dirty="0"/>
              <a:t>Because we are interested in </a:t>
            </a:r>
            <a:r>
              <a:rPr lang="en-US" i="1" dirty="0"/>
              <a:t>k</a:t>
            </a:r>
            <a:r>
              <a:rPr lang="en-US" dirty="0"/>
              <a:t> = 2, we will look at the values two standard deviations above and below the mean.</a:t>
            </a:r>
          </a:p>
          <a:p>
            <a:pPr algn="ctr"/>
            <a:r>
              <a:rPr lang="en-US" dirty="0"/>
              <a:t>Two standard deviations above the mean is</a:t>
            </a:r>
          </a:p>
          <a:p>
            <a:pPr algn="ctr"/>
            <a:endParaRPr lang="en-US" dirty="0"/>
          </a:p>
          <a:p>
            <a:pPr algn="ctr"/>
            <a:r>
              <a:rPr lang="en-US" dirty="0"/>
              <a:t>and two standard deviations below the mean is</a:t>
            </a:r>
          </a:p>
          <a:p>
            <a:endParaRPr lang="en-US" b="1" dirty="0"/>
          </a:p>
        </p:txBody>
      </p:sp>
      <p:graphicFrame>
        <p:nvGraphicFramePr>
          <p:cNvPr id="40962" name="Object 2"/>
          <p:cNvGraphicFramePr>
            <a:graphicFrameLocks noChangeAspect="1"/>
          </p:cNvGraphicFramePr>
          <p:nvPr>
            <p:extLst>
              <p:ext uri="{D42A27DB-BD31-4B8C-83A1-F6EECF244321}">
                <p14:modId xmlns:p14="http://schemas.microsoft.com/office/powerpoint/2010/main" val="2972499753"/>
              </p:ext>
            </p:extLst>
          </p:nvPr>
        </p:nvGraphicFramePr>
        <p:xfrm>
          <a:off x="2501900" y="3733800"/>
          <a:ext cx="4064000" cy="469900"/>
        </p:xfrm>
        <a:graphic>
          <a:graphicData uri="http://schemas.openxmlformats.org/presentationml/2006/ole">
            <mc:AlternateContent xmlns:mc="http://schemas.openxmlformats.org/markup-compatibility/2006">
              <mc:Choice xmlns:v="urn:schemas-microsoft-com:vml" Requires="v">
                <p:oleObj spid="_x0000_s40980" name="Equation" r:id="rId3" imgW="4063680" imgH="469800" progId="Equation.DSMT4">
                  <p:embed/>
                </p:oleObj>
              </mc:Choice>
              <mc:Fallback>
                <p:oleObj name="Equation" r:id="rId3" imgW="4063680" imgH="469800" progId="Equation.DSMT4">
                  <p:embed/>
                  <p:pic>
                    <p:nvPicPr>
                      <p:cNvPr id="0" name="Picture 2"/>
                      <p:cNvPicPr>
                        <a:picLocks noChangeAspect="1" noChangeArrowheads="1"/>
                      </p:cNvPicPr>
                      <p:nvPr/>
                    </p:nvPicPr>
                    <p:blipFill>
                      <a:blip r:embed="rId4"/>
                      <a:srcRect/>
                      <a:stretch>
                        <a:fillRect/>
                      </a:stretch>
                    </p:blipFill>
                    <p:spPr bwMode="auto">
                      <a:xfrm>
                        <a:off x="2501900" y="3733800"/>
                        <a:ext cx="4064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3" name="Object 3"/>
          <p:cNvGraphicFramePr>
            <a:graphicFrameLocks noChangeAspect="1"/>
          </p:cNvGraphicFramePr>
          <p:nvPr>
            <p:extLst>
              <p:ext uri="{D42A27DB-BD31-4B8C-83A1-F6EECF244321}">
                <p14:modId xmlns:p14="http://schemas.microsoft.com/office/powerpoint/2010/main" val="511125902"/>
              </p:ext>
            </p:extLst>
          </p:nvPr>
        </p:nvGraphicFramePr>
        <p:xfrm>
          <a:off x="2641600" y="4876800"/>
          <a:ext cx="4089400" cy="469900"/>
        </p:xfrm>
        <a:graphic>
          <a:graphicData uri="http://schemas.openxmlformats.org/presentationml/2006/ole">
            <mc:AlternateContent xmlns:mc="http://schemas.openxmlformats.org/markup-compatibility/2006">
              <mc:Choice xmlns:v="urn:schemas-microsoft-com:vml" Requires="v">
                <p:oleObj spid="_x0000_s40981" name="Equation" r:id="rId5" imgW="4089240" imgH="469800" progId="Equation.DSMT4">
                  <p:embed/>
                </p:oleObj>
              </mc:Choice>
              <mc:Fallback>
                <p:oleObj name="Equation" r:id="rId5" imgW="4089240" imgH="469800" progId="Equation.DSMT4">
                  <p:embed/>
                  <p:pic>
                    <p:nvPicPr>
                      <p:cNvPr id="0" name="Picture 3"/>
                      <p:cNvPicPr>
                        <a:picLocks noChangeAspect="1" noChangeArrowheads="1"/>
                      </p:cNvPicPr>
                      <p:nvPr/>
                    </p:nvPicPr>
                    <p:blipFill>
                      <a:blip r:embed="rId6"/>
                      <a:srcRect/>
                      <a:stretch>
                        <a:fillRect/>
                      </a:stretch>
                    </p:blipFill>
                    <p:spPr bwMode="auto">
                      <a:xfrm>
                        <a:off x="2641600" y="4876800"/>
                        <a:ext cx="4089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09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4.2.6 (cont.)</a:t>
            </a:r>
          </a:p>
        </p:txBody>
      </p:sp>
      <p:sp>
        <p:nvSpPr>
          <p:cNvPr id="3" name="Content Placeholder 2"/>
          <p:cNvSpPr>
            <a:spLocks noGrp="1"/>
          </p:cNvSpPr>
          <p:nvPr>
            <p:ph idx="1"/>
          </p:nvPr>
        </p:nvSpPr>
        <p:spPr/>
        <p:txBody>
          <a:bodyPr/>
          <a:lstStyle/>
          <a:p>
            <a:r>
              <a:rPr lang="en-US" dirty="0"/>
              <a:t>Because age cannot be negative, we have a natural boundary so we will consider this as zero.</a:t>
            </a:r>
          </a:p>
          <a:p>
            <a:r>
              <a:rPr lang="en-US" dirty="0"/>
              <a:t>Therefore, by </a:t>
            </a:r>
            <a:r>
              <a:rPr lang="en-US" dirty="0" err="1"/>
              <a:t>Chebyshev’s</a:t>
            </a:r>
            <a:r>
              <a:rPr lang="en-US" dirty="0"/>
              <a:t> Theorem, we can say that at least 75% of the population of New Jersey is between </a:t>
            </a:r>
            <a:r>
              <a:rPr lang="en-US" dirty="0">
                <a:solidFill>
                  <a:srgbClr val="FF0000"/>
                </a:solidFill>
              </a:rPr>
              <a:t>0 and 81.2 </a:t>
            </a:r>
            <a:r>
              <a:rPr lang="en-US" dirty="0"/>
              <a:t>years old. It is doubtful that this revelation will become breaking news.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Coefficient of Variation </a:t>
            </a:r>
          </a:p>
        </p:txBody>
      </p:sp>
      <p:sp>
        <p:nvSpPr>
          <p:cNvPr id="4" name="Content Placeholder 2"/>
          <p:cNvSpPr>
            <a:spLocks noGrp="1"/>
          </p:cNvSpPr>
          <p:nvPr>
            <p:ph idx="1"/>
          </p:nvPr>
        </p:nvSpPr>
        <p:spPr>
          <a:xfrm>
            <a:off x="457200" y="1280160"/>
            <a:ext cx="8229600" cy="3625608"/>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pPr marL="3175" indent="-3175"/>
            <a:r>
              <a:rPr lang="en-US" dirty="0">
                <a:solidFill>
                  <a:srgbClr val="000000"/>
                </a:solidFill>
              </a:rPr>
              <a:t>For population data, the measure is defined as </a:t>
            </a:r>
          </a:p>
          <a:p>
            <a:pPr marL="3175" indent="-3175"/>
            <a:endParaRPr lang="en-US" dirty="0">
              <a:solidFill>
                <a:srgbClr val="000000"/>
              </a:solidFill>
            </a:endParaRPr>
          </a:p>
          <a:p>
            <a:pPr marL="3175" indent="-3175"/>
            <a:endParaRPr lang="en-US" dirty="0">
              <a:solidFill>
                <a:srgbClr val="000000"/>
              </a:solidFill>
            </a:endParaRPr>
          </a:p>
          <a:p>
            <a:pPr marL="3175" indent="-3175"/>
            <a:endParaRPr lang="en-US" dirty="0">
              <a:solidFill>
                <a:srgbClr val="000000"/>
              </a:solidFill>
            </a:endParaRPr>
          </a:p>
          <a:p>
            <a:pPr marL="3175" indent="-3175"/>
            <a:r>
              <a:rPr lang="en-US" dirty="0">
                <a:solidFill>
                  <a:srgbClr val="000000"/>
                </a:solidFill>
              </a:rPr>
              <a:t>and for sample data, </a:t>
            </a:r>
          </a:p>
          <a:p>
            <a:pPr marL="3175" indent="-3175"/>
            <a:endParaRPr lang="en-US" dirty="0">
              <a:solidFill>
                <a:srgbClr val="000000"/>
              </a:solidFill>
            </a:endParaRPr>
          </a:p>
        </p:txBody>
      </p:sp>
      <p:graphicFrame>
        <p:nvGraphicFramePr>
          <p:cNvPr id="41986" name="Object 2"/>
          <p:cNvGraphicFramePr>
            <a:graphicFrameLocks noChangeAspect="1"/>
          </p:cNvGraphicFramePr>
          <p:nvPr>
            <p:extLst>
              <p:ext uri="{D42A27DB-BD31-4B8C-83A1-F6EECF244321}">
                <p14:modId xmlns:p14="http://schemas.microsoft.com/office/powerpoint/2010/main" val="417087006"/>
              </p:ext>
            </p:extLst>
          </p:nvPr>
        </p:nvGraphicFramePr>
        <p:xfrm>
          <a:off x="3575050" y="2374900"/>
          <a:ext cx="2476500" cy="977900"/>
        </p:xfrm>
        <a:graphic>
          <a:graphicData uri="http://schemas.openxmlformats.org/presentationml/2006/ole">
            <mc:AlternateContent xmlns:mc="http://schemas.openxmlformats.org/markup-compatibility/2006">
              <mc:Choice xmlns:v="urn:schemas-microsoft-com:vml" Requires="v">
                <p:oleObj spid="_x0000_s42004" name="Equation" r:id="rId3" imgW="2476440" imgH="977760" progId="Equation.DSMT4">
                  <p:embed/>
                </p:oleObj>
              </mc:Choice>
              <mc:Fallback>
                <p:oleObj name="Equation" r:id="rId3" imgW="2476440" imgH="977760" progId="Equation.DSMT4">
                  <p:embed/>
                  <p:pic>
                    <p:nvPicPr>
                      <p:cNvPr id="0" name="Picture 2"/>
                      <p:cNvPicPr>
                        <a:picLocks noChangeAspect="1" noChangeArrowheads="1"/>
                      </p:cNvPicPr>
                      <p:nvPr/>
                    </p:nvPicPr>
                    <p:blipFill>
                      <a:blip r:embed="rId4"/>
                      <a:srcRect/>
                      <a:stretch>
                        <a:fillRect/>
                      </a:stretch>
                    </p:blipFill>
                    <p:spPr bwMode="auto">
                      <a:xfrm>
                        <a:off x="3575050" y="2374900"/>
                        <a:ext cx="24765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7" name="Object 3"/>
          <p:cNvGraphicFramePr>
            <a:graphicFrameLocks noChangeAspect="1"/>
          </p:cNvGraphicFramePr>
          <p:nvPr/>
        </p:nvGraphicFramePr>
        <p:xfrm>
          <a:off x="3625850" y="3661084"/>
          <a:ext cx="2451100" cy="927100"/>
        </p:xfrm>
        <a:graphic>
          <a:graphicData uri="http://schemas.openxmlformats.org/presentationml/2006/ole">
            <mc:AlternateContent xmlns:mc="http://schemas.openxmlformats.org/markup-compatibility/2006">
              <mc:Choice xmlns:v="urn:schemas-microsoft-com:vml" Requires="v">
                <p:oleObj spid="_x0000_s42005" name="Equation" r:id="rId5" imgW="2450880" imgH="927000" progId="Equation.DSMT4">
                  <p:embed/>
                </p:oleObj>
              </mc:Choice>
              <mc:Fallback>
                <p:oleObj name="Equation" r:id="rId5" imgW="2450880" imgH="9270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25850" y="3661084"/>
                        <a:ext cx="2451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4.2.1</a:t>
            </a:r>
          </a:p>
        </p:txBody>
      </p:sp>
      <p:sp>
        <p:nvSpPr>
          <p:cNvPr id="3" name="Content Placeholder 2"/>
          <p:cNvSpPr>
            <a:spLocks noGrp="1"/>
          </p:cNvSpPr>
          <p:nvPr>
            <p:ph idx="1"/>
          </p:nvPr>
        </p:nvSpPr>
        <p:spPr/>
        <p:txBody>
          <a:bodyPr/>
          <a:lstStyle/>
          <a:p>
            <a:r>
              <a:rPr lang="en-US" dirty="0"/>
              <a:t>Calculate the range of the following data set consisting of the number of times the television channel was changed in a 1-hour time span. </a:t>
            </a:r>
          </a:p>
          <a:p>
            <a:endParaRPr lang="en-US" dirty="0"/>
          </a:p>
          <a:p>
            <a:r>
              <a:rPr lang="en-US" b="1" dirty="0"/>
              <a:t>Solution</a:t>
            </a:r>
          </a:p>
          <a:p>
            <a:r>
              <a:rPr lang="en-US" dirty="0"/>
              <a:t>The largest value equals 24 and the smallest value equals 1. Thus, the range is calculated as</a:t>
            </a:r>
          </a:p>
          <a:p>
            <a:pPr algn="ctr"/>
            <a:r>
              <a:rPr lang="en-US" dirty="0"/>
              <a:t>Range = </a:t>
            </a:r>
            <a:r>
              <a:rPr lang="en-US" dirty="0">
                <a:solidFill>
                  <a:schemeClr val="accent1"/>
                </a:solidFill>
              </a:rPr>
              <a:t>24 – 1 </a:t>
            </a:r>
            <a:r>
              <a:rPr lang="en-US" dirty="0"/>
              <a:t>= </a:t>
            </a:r>
            <a:r>
              <a:rPr lang="en-US" dirty="0">
                <a:solidFill>
                  <a:srgbClr val="FF0000"/>
                </a:solidFill>
              </a:rPr>
              <a:t>23</a:t>
            </a:r>
            <a:r>
              <a:rPr lang="en-US" dirty="0"/>
              <a:t>.</a:t>
            </a:r>
          </a:p>
        </p:txBody>
      </p:sp>
      <p:graphicFrame>
        <p:nvGraphicFramePr>
          <p:cNvPr id="10" name="Table 9"/>
          <p:cNvGraphicFramePr>
            <a:graphicFrameLocks noGrp="1"/>
          </p:cNvGraphicFramePr>
          <p:nvPr/>
        </p:nvGraphicFramePr>
        <p:xfrm>
          <a:off x="2133600" y="2743200"/>
          <a:ext cx="4876800" cy="396240"/>
        </p:xfrm>
        <a:graphic>
          <a:graphicData uri="http://schemas.openxmlformats.org/drawingml/2006/table">
            <a:tbl>
              <a:tblPr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tblGrid>
              <a:tr h="370840">
                <a:tc>
                  <a:txBody>
                    <a:bodyPr/>
                    <a:lstStyle/>
                    <a:p>
                      <a:pPr algn="ctr"/>
                      <a:r>
                        <a:rPr lang="en-US" sz="2000" dirty="0">
                          <a:solidFill>
                            <a:srgbClr val="000000"/>
                          </a:solidFill>
                        </a:rPr>
                        <a:t>4</a:t>
                      </a:r>
                    </a:p>
                  </a:txBody>
                  <a:tcPr/>
                </a:tc>
                <a:tc>
                  <a:txBody>
                    <a:bodyPr/>
                    <a:lstStyle/>
                    <a:p>
                      <a:pPr algn="ctr"/>
                      <a:r>
                        <a:rPr lang="en-US" sz="2000" dirty="0">
                          <a:solidFill>
                            <a:srgbClr val="000000"/>
                          </a:solidFill>
                        </a:rPr>
                        <a:t>6</a:t>
                      </a:r>
                    </a:p>
                  </a:txBody>
                  <a:tcPr/>
                </a:tc>
                <a:tc>
                  <a:txBody>
                    <a:bodyPr/>
                    <a:lstStyle/>
                    <a:p>
                      <a:pPr algn="ctr"/>
                      <a:r>
                        <a:rPr lang="en-US" sz="2000" dirty="0">
                          <a:solidFill>
                            <a:srgbClr val="000000"/>
                          </a:solidFill>
                        </a:rPr>
                        <a:t>16</a:t>
                      </a:r>
                    </a:p>
                  </a:txBody>
                  <a:tcPr/>
                </a:tc>
                <a:tc>
                  <a:txBody>
                    <a:bodyPr/>
                    <a:lstStyle/>
                    <a:p>
                      <a:pPr algn="ctr"/>
                      <a:r>
                        <a:rPr lang="en-US" sz="2000" dirty="0">
                          <a:solidFill>
                            <a:srgbClr val="000000"/>
                          </a:solidFill>
                        </a:rPr>
                        <a:t>9</a:t>
                      </a:r>
                    </a:p>
                  </a:txBody>
                  <a:tcPr/>
                </a:tc>
                <a:tc>
                  <a:txBody>
                    <a:bodyPr/>
                    <a:lstStyle/>
                    <a:p>
                      <a:pPr algn="ctr"/>
                      <a:r>
                        <a:rPr lang="en-US" sz="2000" dirty="0">
                          <a:solidFill>
                            <a:srgbClr val="000000"/>
                          </a:solidFill>
                        </a:rPr>
                        <a:t>24</a:t>
                      </a:r>
                    </a:p>
                  </a:txBody>
                  <a:tcPr/>
                </a:tc>
                <a:tc>
                  <a:txBody>
                    <a:bodyPr/>
                    <a:lstStyle/>
                    <a:p>
                      <a:pPr algn="ctr"/>
                      <a:r>
                        <a:rPr lang="en-US" sz="2000" dirty="0">
                          <a:solidFill>
                            <a:srgbClr val="000000"/>
                          </a:solidFill>
                        </a:rPr>
                        <a:t>8</a:t>
                      </a:r>
                    </a:p>
                  </a:txBody>
                  <a:tcPr/>
                </a:tc>
                <a:tc>
                  <a:txBody>
                    <a:bodyPr/>
                    <a:lstStyle/>
                    <a:p>
                      <a:pPr algn="ctr"/>
                      <a:r>
                        <a:rPr lang="en-US" sz="2000" dirty="0">
                          <a:solidFill>
                            <a:srgbClr val="000000"/>
                          </a:solidFill>
                        </a:rPr>
                        <a:t>12</a:t>
                      </a:r>
                    </a:p>
                  </a:txBody>
                  <a:tcPr/>
                </a:tc>
                <a:tc>
                  <a:txBody>
                    <a:bodyPr/>
                    <a:lstStyle/>
                    <a:p>
                      <a:pPr algn="ctr"/>
                      <a:r>
                        <a:rPr lang="en-US" sz="2000" dirty="0">
                          <a:solidFill>
                            <a:srgbClr val="000000"/>
                          </a:solidFill>
                        </a:rPr>
                        <a:t>1</a:t>
                      </a:r>
                    </a:p>
                  </a:txBody>
                  <a:tcP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Mean Absolute Deviation </a:t>
            </a:r>
          </a:p>
        </p:txBody>
      </p:sp>
      <p:sp>
        <p:nvSpPr>
          <p:cNvPr id="4" name="Content Placeholder 2"/>
          <p:cNvSpPr>
            <a:spLocks noGrp="1"/>
          </p:cNvSpPr>
          <p:nvPr>
            <p:ph idx="1"/>
          </p:nvPr>
        </p:nvSpPr>
        <p:spPr>
          <a:xfrm>
            <a:off x="457200" y="1280160"/>
            <a:ext cx="8229600" cy="2074414"/>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The sample mean absolute deviation (MAD) is given by</a:t>
            </a:r>
          </a:p>
          <a:p>
            <a:endParaRPr lang="en-US" dirty="0">
              <a:solidFill>
                <a:srgbClr val="000000"/>
              </a:solidFill>
            </a:endParaRPr>
          </a:p>
          <a:p>
            <a:endParaRPr lang="en-US" dirty="0">
              <a:solidFill>
                <a:srgbClr val="000000"/>
              </a:solidFill>
            </a:endParaRPr>
          </a:p>
        </p:txBody>
      </p:sp>
      <p:graphicFrame>
        <p:nvGraphicFramePr>
          <p:cNvPr id="10241" name="Object 1"/>
          <p:cNvGraphicFramePr>
            <a:graphicFrameLocks noChangeAspect="1"/>
          </p:cNvGraphicFramePr>
          <p:nvPr/>
        </p:nvGraphicFramePr>
        <p:xfrm>
          <a:off x="3048000" y="2336800"/>
          <a:ext cx="2552700" cy="939800"/>
        </p:xfrm>
        <a:graphic>
          <a:graphicData uri="http://schemas.openxmlformats.org/presentationml/2006/ole">
            <mc:AlternateContent xmlns:mc="http://schemas.openxmlformats.org/markup-compatibility/2006">
              <mc:Choice xmlns:v="urn:schemas-microsoft-com:vml" Requires="v">
                <p:oleObj spid="_x0000_s10250" name="Equation" r:id="rId3" imgW="2552400" imgH="939600" progId="Equation.DSMT4">
                  <p:embed/>
                </p:oleObj>
              </mc:Choice>
              <mc:Fallback>
                <p:oleObj name="Equation" r:id="rId3" imgW="2552400" imgH="9396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2336800"/>
                        <a:ext cx="25527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4.2.2</a:t>
            </a:r>
          </a:p>
        </p:txBody>
      </p:sp>
      <p:sp>
        <p:nvSpPr>
          <p:cNvPr id="3" name="Content Placeholder 2"/>
          <p:cNvSpPr>
            <a:spLocks noGrp="1"/>
          </p:cNvSpPr>
          <p:nvPr>
            <p:ph idx="1"/>
          </p:nvPr>
        </p:nvSpPr>
        <p:spPr/>
        <p:txBody>
          <a:bodyPr/>
          <a:lstStyle/>
          <a:p>
            <a:r>
              <a:rPr lang="en-US" dirty="0"/>
              <a:t>Suppose six people participated in a 1000-meter run. Their times, measured in minutes, are given below.</a:t>
            </a:r>
          </a:p>
          <a:p>
            <a:endParaRPr lang="en-US" dirty="0"/>
          </a:p>
          <a:p>
            <a:r>
              <a:rPr lang="en-US" dirty="0"/>
              <a:t>The mean time is 8.5 minutes. In the table shown on the next slide we do the basic calculations for the mean absolute deviation.</a:t>
            </a:r>
          </a:p>
          <a:p>
            <a:endParaRPr lang="en-US" b="1" dirty="0"/>
          </a:p>
        </p:txBody>
      </p:sp>
      <p:graphicFrame>
        <p:nvGraphicFramePr>
          <p:cNvPr id="4" name="Table 3"/>
          <p:cNvGraphicFramePr>
            <a:graphicFrameLocks noGrp="1"/>
          </p:cNvGraphicFramePr>
          <p:nvPr/>
        </p:nvGraphicFramePr>
        <p:xfrm>
          <a:off x="2743200" y="2286000"/>
          <a:ext cx="3657600" cy="396240"/>
        </p:xfrm>
        <a:graphic>
          <a:graphicData uri="http://schemas.openxmlformats.org/drawingml/2006/table">
            <a:tbl>
              <a:tblPr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tblGrid>
              <a:tr h="370840">
                <a:tc>
                  <a:txBody>
                    <a:bodyPr/>
                    <a:lstStyle/>
                    <a:p>
                      <a:pPr algn="ctr"/>
                      <a:r>
                        <a:rPr lang="en-US" sz="2000" dirty="0">
                          <a:solidFill>
                            <a:srgbClr val="000000"/>
                          </a:solidFill>
                        </a:rPr>
                        <a:t>5</a:t>
                      </a:r>
                    </a:p>
                  </a:txBody>
                  <a:tcPr/>
                </a:tc>
                <a:tc>
                  <a:txBody>
                    <a:bodyPr/>
                    <a:lstStyle/>
                    <a:p>
                      <a:pPr algn="ctr"/>
                      <a:r>
                        <a:rPr lang="en-US" sz="2000" dirty="0">
                          <a:solidFill>
                            <a:srgbClr val="000000"/>
                          </a:solidFill>
                        </a:rPr>
                        <a:t>10</a:t>
                      </a:r>
                    </a:p>
                  </a:txBody>
                  <a:tcPr/>
                </a:tc>
                <a:tc>
                  <a:txBody>
                    <a:bodyPr/>
                    <a:lstStyle/>
                    <a:p>
                      <a:pPr algn="ctr"/>
                      <a:r>
                        <a:rPr lang="en-US" sz="2000" dirty="0">
                          <a:solidFill>
                            <a:srgbClr val="000000"/>
                          </a:solidFill>
                        </a:rPr>
                        <a:t>9</a:t>
                      </a:r>
                    </a:p>
                  </a:txBody>
                  <a:tcPr/>
                </a:tc>
                <a:tc>
                  <a:txBody>
                    <a:bodyPr/>
                    <a:lstStyle/>
                    <a:p>
                      <a:pPr algn="ctr"/>
                      <a:r>
                        <a:rPr lang="en-US" sz="2000" dirty="0">
                          <a:solidFill>
                            <a:srgbClr val="000000"/>
                          </a:solidFill>
                        </a:rPr>
                        <a:t>11</a:t>
                      </a:r>
                    </a:p>
                  </a:txBody>
                  <a:tcPr/>
                </a:tc>
                <a:tc>
                  <a:txBody>
                    <a:bodyPr/>
                    <a:lstStyle/>
                    <a:p>
                      <a:pPr algn="ctr"/>
                      <a:r>
                        <a:rPr lang="en-US" sz="2000" dirty="0">
                          <a:solidFill>
                            <a:srgbClr val="000000"/>
                          </a:solidFill>
                        </a:rPr>
                        <a:t>9</a:t>
                      </a:r>
                    </a:p>
                  </a:txBody>
                  <a:tcPr/>
                </a:tc>
                <a:tc>
                  <a:txBody>
                    <a:bodyPr/>
                    <a:lstStyle/>
                    <a:p>
                      <a:pPr algn="ctr"/>
                      <a:r>
                        <a:rPr lang="en-US" sz="2000" dirty="0">
                          <a:solidFill>
                            <a:srgbClr val="000000"/>
                          </a:solidFill>
                        </a:rPr>
                        <a:t>7</a:t>
                      </a:r>
                    </a:p>
                  </a:txBody>
                  <a:tcPr/>
                </a:tc>
                <a:extLst>
                  <a:ext uri="{0D108BD9-81ED-4DB2-BD59-A6C34878D82A}">
                    <a16:rowId xmlns:a16="http://schemas.microsoft.com/office/drawing/2014/main" val="10000"/>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4.2.2 (cont.)</a:t>
            </a:r>
          </a:p>
        </p:txBody>
      </p:sp>
      <p:graphicFrame>
        <p:nvGraphicFramePr>
          <p:cNvPr id="4" name="object 7"/>
          <p:cNvGraphicFramePr>
            <a:graphicFrameLocks noGrp="1"/>
          </p:cNvGraphicFramePr>
          <p:nvPr/>
        </p:nvGraphicFramePr>
        <p:xfrm>
          <a:off x="1066800" y="1746250"/>
          <a:ext cx="6934200" cy="335915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1676400">
                  <a:extLst>
                    <a:ext uri="{9D8B030D-6E8A-4147-A177-3AD203B41FA5}">
                      <a16:colId xmlns:a16="http://schemas.microsoft.com/office/drawing/2014/main" val="20003"/>
                    </a:ext>
                  </a:extLst>
                </a:gridCol>
              </a:tblGrid>
              <a:tr h="381000">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a:solidFill>
                            <a:schemeClr val="bg1"/>
                          </a:solidFill>
                        </a:rPr>
                        <a:t>Calculating Mean Absolute Deviation</a:t>
                      </a:r>
                      <a:endParaRPr lang="en-US" sz="2000" b="1" kern="1200" baseline="0" dirty="0">
                        <a:solidFill>
                          <a:schemeClr val="bg1"/>
                        </a:solidFill>
                        <a:latin typeface="+mn-lt"/>
                        <a:ea typeface="+mn-ea"/>
                        <a:cs typeface="+mn-cs"/>
                      </a:endParaRPr>
                    </a:p>
                  </a:txBody>
                  <a:tcPr marL="0" marR="0" marT="2540" marB="0"/>
                </a:tc>
                <a:tc hMerge="1">
                  <a:txBody>
                    <a:bodyPr/>
                    <a:lstStyle/>
                    <a:p>
                      <a:pPr marL="4445" algn="ctr">
                        <a:lnSpc>
                          <a:spcPct val="100000"/>
                        </a:lnSpc>
                      </a:pPr>
                      <a:endParaRPr sz="1100">
                        <a:latin typeface="STIX"/>
                        <a:cs typeface="STIX"/>
                      </a:endParaRPr>
                    </a:p>
                  </a:txBody>
                  <a:tcPr marL="0" marR="0" marT="19050"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algn="ctr">
                        <a:lnSpc>
                          <a:spcPct val="100000"/>
                        </a:lnSpc>
                        <a:spcBef>
                          <a:spcPts val="10"/>
                        </a:spcBef>
                      </a:pPr>
                      <a:endParaRPr sz="1100">
                        <a:latin typeface="STIX"/>
                        <a:cs typeface="STIX"/>
                      </a:endParaRPr>
                    </a:p>
                  </a:txBody>
                  <a:tcPr marL="0" marR="0" marT="19050"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4445" algn="ctr">
                        <a:lnSpc>
                          <a:spcPct val="100000"/>
                        </a:lnSpc>
                      </a:pPr>
                      <a:endParaRPr sz="1000" dirty="0">
                        <a:latin typeface="Roboto Condensed"/>
                        <a:cs typeface="Roboto Condensed"/>
                      </a:endParaRPr>
                    </a:p>
                  </a:txBody>
                  <a:tcPr marL="0" marR="0" marT="2540" marB="0">
                    <a:lnL w="12700" cap="flat" cmpd="sng" algn="ctr">
                      <a:solidFill>
                        <a:srgbClr val="6A6A71"/>
                      </a:solidFill>
                      <a:prstDash val="solid"/>
                      <a:round/>
                      <a:headEnd type="none" w="med" len="med"/>
                      <a:tailEnd type="none" w="med" len="med"/>
                    </a:lnL>
                    <a:lnT w="12700">
                      <a:solidFill>
                        <a:srgbClr val="6A6A71"/>
                      </a:solidFill>
                      <a:prstDash val="solid"/>
                    </a:lnT>
                    <a:lnB w="12700">
                      <a:solidFill>
                        <a:srgbClr val="6A6A71"/>
                      </a:solidFill>
                      <a:prstDash val="solid"/>
                    </a:lnB>
                  </a:tcPr>
                </a:tc>
                <a:extLst>
                  <a:ext uri="{0D108BD9-81ED-4DB2-BD59-A6C34878D82A}">
                    <a16:rowId xmlns:a16="http://schemas.microsoft.com/office/drawing/2014/main" val="10000"/>
                  </a:ext>
                </a:extLst>
              </a:tr>
              <a:tr h="609600">
                <a:tc>
                  <a:txBody>
                    <a:bodyPr/>
                    <a:lstStyle/>
                    <a:p>
                      <a:pPr algn="ctr">
                        <a:lnSpc>
                          <a:spcPct val="100000"/>
                        </a:lnSpc>
                      </a:pPr>
                      <a:r>
                        <a:rPr sz="2000" b="1" dirty="0">
                          <a:solidFill>
                            <a:srgbClr val="000000"/>
                          </a:solidFill>
                        </a:rPr>
                        <a:t>Time</a:t>
                      </a:r>
                      <a:r>
                        <a:rPr sz="2000" b="1" spc="-35" dirty="0">
                          <a:solidFill>
                            <a:srgbClr val="000000"/>
                          </a:solidFill>
                        </a:rPr>
                        <a:t> </a:t>
                      </a:r>
                      <a:r>
                        <a:rPr sz="2000" b="1" spc="-5" dirty="0">
                          <a:solidFill>
                            <a:srgbClr val="000000"/>
                          </a:solidFill>
                        </a:rPr>
                        <a:t>(Minutes)</a:t>
                      </a:r>
                      <a:endParaRPr sz="2000" b="1" dirty="0">
                        <a:solidFill>
                          <a:srgbClr val="000000"/>
                        </a:solidFill>
                        <a:latin typeface="Roboto Condensed"/>
                        <a:cs typeface="Roboto Condensed"/>
                      </a:endParaRPr>
                    </a:p>
                  </a:txBody>
                  <a:tcPr marL="0" marR="0" marT="2540" marB="0" anchorCtr="1"/>
                </a:tc>
                <a:tc>
                  <a:txBody>
                    <a:bodyPr/>
                    <a:lstStyle/>
                    <a:p>
                      <a:pPr algn="ctr">
                        <a:lnSpc>
                          <a:spcPct val="100000"/>
                        </a:lnSpc>
                        <a:spcBef>
                          <a:spcPts val="150"/>
                        </a:spcBef>
                      </a:pPr>
                      <a:r>
                        <a:rPr sz="2000" b="1" spc="-5" dirty="0">
                          <a:solidFill>
                            <a:srgbClr val="000000"/>
                          </a:solidFill>
                        </a:rPr>
                        <a:t>Deviation</a:t>
                      </a:r>
                      <a:endParaRPr sz="2000" b="1" dirty="0">
                        <a:solidFill>
                          <a:srgbClr val="000000"/>
                        </a:solidFill>
                      </a:endParaRPr>
                    </a:p>
                    <a:p>
                      <a:pPr marL="4445" algn="ctr">
                        <a:lnSpc>
                          <a:spcPct val="100000"/>
                        </a:lnSpc>
                      </a:pPr>
                      <a:endParaRPr sz="2000" b="1" dirty="0">
                        <a:solidFill>
                          <a:srgbClr val="000000"/>
                        </a:solidFill>
                        <a:latin typeface="STIX"/>
                        <a:cs typeface="STIX"/>
                      </a:endParaRPr>
                    </a:p>
                  </a:txBody>
                  <a:tcPr marL="0" marR="0" marT="19050" marB="0"/>
                </a:tc>
                <a:tc>
                  <a:txBody>
                    <a:bodyPr/>
                    <a:lstStyle/>
                    <a:p>
                      <a:pPr algn="ctr">
                        <a:lnSpc>
                          <a:spcPct val="100000"/>
                        </a:lnSpc>
                        <a:spcBef>
                          <a:spcPts val="150"/>
                        </a:spcBef>
                      </a:pPr>
                      <a:r>
                        <a:rPr sz="2000" b="1" spc="-15" dirty="0">
                          <a:solidFill>
                            <a:srgbClr val="000000"/>
                          </a:solidFill>
                        </a:rPr>
                        <a:t>Absolute</a:t>
                      </a:r>
                      <a:r>
                        <a:rPr sz="2000" b="1" spc="-40" dirty="0">
                          <a:solidFill>
                            <a:srgbClr val="000000"/>
                          </a:solidFill>
                        </a:rPr>
                        <a:t> </a:t>
                      </a:r>
                      <a:r>
                        <a:rPr sz="2000" b="1" spc="-15" dirty="0">
                          <a:solidFill>
                            <a:srgbClr val="000000"/>
                          </a:solidFill>
                        </a:rPr>
                        <a:t>Deviation</a:t>
                      </a:r>
                      <a:endParaRPr lang="en-US" sz="2000" b="1" spc="-15" dirty="0">
                        <a:solidFill>
                          <a:srgbClr val="000000"/>
                        </a:solidFill>
                      </a:endParaRPr>
                    </a:p>
                    <a:p>
                      <a:pPr algn="ctr">
                        <a:lnSpc>
                          <a:spcPct val="100000"/>
                        </a:lnSpc>
                        <a:spcBef>
                          <a:spcPts val="150"/>
                        </a:spcBef>
                      </a:pPr>
                      <a:endParaRPr sz="2000" b="1" dirty="0">
                        <a:solidFill>
                          <a:srgbClr val="000000"/>
                        </a:solidFill>
                      </a:endParaRPr>
                    </a:p>
                    <a:p>
                      <a:pPr algn="ctr">
                        <a:lnSpc>
                          <a:spcPct val="100000"/>
                        </a:lnSpc>
                        <a:spcBef>
                          <a:spcPts val="10"/>
                        </a:spcBef>
                      </a:pPr>
                      <a:endParaRPr sz="500" b="1" dirty="0">
                        <a:solidFill>
                          <a:srgbClr val="000000"/>
                        </a:solidFill>
                        <a:latin typeface="STIX"/>
                        <a:cs typeface="STIX"/>
                      </a:endParaRPr>
                    </a:p>
                  </a:txBody>
                  <a:tcPr marL="0" marR="0" marT="19050" marB="0"/>
                </a:tc>
                <a:tc>
                  <a:txBody>
                    <a:bodyPr/>
                    <a:lstStyle/>
                    <a:p>
                      <a:pPr marL="4445" algn="ctr">
                        <a:lnSpc>
                          <a:spcPct val="100000"/>
                        </a:lnSpc>
                      </a:pPr>
                      <a:r>
                        <a:rPr sz="2000" b="1" dirty="0">
                          <a:solidFill>
                            <a:srgbClr val="000000"/>
                          </a:solidFill>
                        </a:rPr>
                        <a:t>% of </a:t>
                      </a:r>
                      <a:r>
                        <a:rPr sz="2000" b="1" spc="-25" dirty="0">
                          <a:solidFill>
                            <a:srgbClr val="000000"/>
                          </a:solidFill>
                        </a:rPr>
                        <a:t>Total</a:t>
                      </a:r>
                      <a:r>
                        <a:rPr sz="2000" b="1" spc="-70" dirty="0">
                          <a:solidFill>
                            <a:srgbClr val="000000"/>
                          </a:solidFill>
                        </a:rPr>
                        <a:t> </a:t>
                      </a:r>
                      <a:r>
                        <a:rPr sz="2000" b="1" spc="-5" dirty="0">
                          <a:solidFill>
                            <a:srgbClr val="000000"/>
                          </a:solidFill>
                        </a:rPr>
                        <a:t>Deviation</a:t>
                      </a:r>
                      <a:endParaRPr sz="2000" b="1" dirty="0">
                        <a:solidFill>
                          <a:srgbClr val="000000"/>
                        </a:solidFill>
                        <a:latin typeface="Roboto Condensed"/>
                        <a:cs typeface="Roboto Condensed"/>
                      </a:endParaRPr>
                    </a:p>
                  </a:txBody>
                  <a:tcPr marL="0" marR="0" marT="2540" marB="0"/>
                </a:tc>
                <a:extLst>
                  <a:ext uri="{0D108BD9-81ED-4DB2-BD59-A6C34878D82A}">
                    <a16:rowId xmlns:a16="http://schemas.microsoft.com/office/drawing/2014/main" val="10001"/>
                  </a:ext>
                </a:extLst>
              </a:tr>
              <a:tr h="205740">
                <a:tc>
                  <a:txBody>
                    <a:bodyPr/>
                    <a:lstStyle/>
                    <a:p>
                      <a:pPr marL="34290" algn="ctr">
                        <a:lnSpc>
                          <a:spcPct val="100000"/>
                        </a:lnSpc>
                        <a:spcBef>
                          <a:spcPts val="125"/>
                        </a:spcBef>
                      </a:pPr>
                      <a:r>
                        <a:rPr sz="2000" dirty="0">
                          <a:solidFill>
                            <a:srgbClr val="000000"/>
                          </a:solidFill>
                        </a:rPr>
                        <a:t>5</a:t>
                      </a:r>
                      <a:endParaRPr sz="2000">
                        <a:solidFill>
                          <a:srgbClr val="000000"/>
                        </a:solidFill>
                        <a:latin typeface="STIX"/>
                        <a:cs typeface="STIX"/>
                      </a:endParaRPr>
                    </a:p>
                  </a:txBody>
                  <a:tcPr marL="0" marR="0" marT="15875" marB="0"/>
                </a:tc>
                <a:tc>
                  <a:txBody>
                    <a:bodyPr/>
                    <a:lstStyle/>
                    <a:p>
                      <a:pPr marL="34290" algn="ctr">
                        <a:lnSpc>
                          <a:spcPct val="100000"/>
                        </a:lnSpc>
                        <a:spcBef>
                          <a:spcPts val="125"/>
                        </a:spcBef>
                      </a:pPr>
                      <a:r>
                        <a:rPr sz="2000" dirty="0">
                          <a:solidFill>
                            <a:srgbClr val="000000"/>
                          </a:solidFill>
                        </a:rPr>
                        <a:t>5 –</a:t>
                      </a:r>
                      <a:r>
                        <a:rPr sz="2000" spc="-25" dirty="0">
                          <a:solidFill>
                            <a:srgbClr val="000000"/>
                          </a:solidFill>
                        </a:rPr>
                        <a:t> </a:t>
                      </a:r>
                      <a:r>
                        <a:rPr sz="2000" dirty="0">
                          <a:solidFill>
                            <a:srgbClr val="000000"/>
                          </a:solidFill>
                        </a:rPr>
                        <a:t>8.5</a:t>
                      </a:r>
                      <a:endParaRPr sz="2000" dirty="0">
                        <a:solidFill>
                          <a:srgbClr val="000000"/>
                        </a:solidFill>
                        <a:latin typeface="STIX"/>
                        <a:cs typeface="STIX"/>
                      </a:endParaRPr>
                    </a:p>
                  </a:txBody>
                  <a:tcPr marL="0" marR="0" marT="15875" marB="0"/>
                </a:tc>
                <a:tc>
                  <a:txBody>
                    <a:bodyPr/>
                    <a:lstStyle/>
                    <a:p>
                      <a:pPr marL="0" indent="0" algn="ctr">
                        <a:lnSpc>
                          <a:spcPct val="100000"/>
                        </a:lnSpc>
                        <a:spcBef>
                          <a:spcPts val="125"/>
                        </a:spcBef>
                      </a:pPr>
                      <a:r>
                        <a:rPr sz="2000" dirty="0">
                          <a:solidFill>
                            <a:srgbClr val="000000"/>
                          </a:solidFill>
                        </a:rPr>
                        <a:t>3.5</a:t>
                      </a:r>
                      <a:endParaRPr sz="2000" dirty="0">
                        <a:solidFill>
                          <a:srgbClr val="000000"/>
                        </a:solidFill>
                        <a:latin typeface="STIX"/>
                        <a:cs typeface="STIX"/>
                      </a:endParaRPr>
                    </a:p>
                  </a:txBody>
                  <a:tcPr marL="0" marR="0" marT="15875" marB="0" anchor="ctr" anchorCtr="1"/>
                </a:tc>
                <a:tc>
                  <a:txBody>
                    <a:bodyPr/>
                    <a:lstStyle/>
                    <a:p>
                      <a:pPr marL="4445" algn="ctr">
                        <a:lnSpc>
                          <a:spcPct val="100000"/>
                        </a:lnSpc>
                        <a:spcBef>
                          <a:spcPts val="125"/>
                        </a:spcBef>
                      </a:pPr>
                      <a:r>
                        <a:rPr sz="2000" dirty="0">
                          <a:solidFill>
                            <a:srgbClr val="000000"/>
                          </a:solidFill>
                        </a:rPr>
                        <a:t>35%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2"/>
                  </a:ext>
                </a:extLst>
              </a:tr>
              <a:tr h="206375">
                <a:tc>
                  <a:txBody>
                    <a:bodyPr/>
                    <a:lstStyle/>
                    <a:p>
                      <a:pPr algn="ctr">
                        <a:lnSpc>
                          <a:spcPct val="100000"/>
                        </a:lnSpc>
                        <a:spcBef>
                          <a:spcPts val="125"/>
                        </a:spcBef>
                      </a:pPr>
                      <a:r>
                        <a:rPr sz="2000" dirty="0">
                          <a:solidFill>
                            <a:srgbClr val="000000"/>
                          </a:solidFill>
                        </a:rPr>
                        <a:t>10</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10 –</a:t>
                      </a:r>
                      <a:r>
                        <a:rPr sz="2000" spc="-25" dirty="0">
                          <a:solidFill>
                            <a:srgbClr val="000000"/>
                          </a:solidFill>
                        </a:rPr>
                        <a:t> </a:t>
                      </a:r>
                      <a:r>
                        <a:rPr sz="2000" dirty="0">
                          <a:solidFill>
                            <a:srgbClr val="000000"/>
                          </a:solidFill>
                        </a:rPr>
                        <a:t>8.5</a:t>
                      </a:r>
                      <a:endParaRPr sz="2000" dirty="0">
                        <a:solidFill>
                          <a:srgbClr val="000000"/>
                        </a:solidFill>
                        <a:latin typeface="STIX"/>
                        <a:cs typeface="STIX"/>
                      </a:endParaRPr>
                    </a:p>
                  </a:txBody>
                  <a:tcPr marL="0" marR="0" marT="15875" marB="0"/>
                </a:tc>
                <a:tc>
                  <a:txBody>
                    <a:bodyPr/>
                    <a:lstStyle/>
                    <a:p>
                      <a:pPr marL="0" indent="0" algn="ctr">
                        <a:lnSpc>
                          <a:spcPct val="100000"/>
                        </a:lnSpc>
                        <a:spcBef>
                          <a:spcPts val="125"/>
                        </a:spcBef>
                      </a:pPr>
                      <a:r>
                        <a:rPr sz="2000" dirty="0">
                          <a:solidFill>
                            <a:srgbClr val="000000"/>
                          </a:solidFill>
                        </a:rPr>
                        <a:t>1.5</a:t>
                      </a:r>
                      <a:endParaRPr sz="2000" dirty="0">
                        <a:solidFill>
                          <a:srgbClr val="000000"/>
                        </a:solidFill>
                        <a:latin typeface="STIX"/>
                        <a:cs typeface="STIX"/>
                      </a:endParaRPr>
                    </a:p>
                  </a:txBody>
                  <a:tcPr marL="0" marR="0" marT="15875" marB="0" anchor="ctr" anchorCtr="1"/>
                </a:tc>
                <a:tc>
                  <a:txBody>
                    <a:bodyPr/>
                    <a:lstStyle/>
                    <a:p>
                      <a:pPr marL="4445" algn="ctr">
                        <a:lnSpc>
                          <a:spcPct val="100000"/>
                        </a:lnSpc>
                        <a:spcBef>
                          <a:spcPts val="125"/>
                        </a:spcBef>
                      </a:pPr>
                      <a:r>
                        <a:rPr sz="2000" dirty="0">
                          <a:solidFill>
                            <a:srgbClr val="000000"/>
                          </a:solidFill>
                        </a:rPr>
                        <a:t>15%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3"/>
                  </a:ext>
                </a:extLst>
              </a:tr>
              <a:tr h="206375">
                <a:tc>
                  <a:txBody>
                    <a:bodyPr/>
                    <a:lstStyle/>
                    <a:p>
                      <a:pPr marL="34290" algn="ctr">
                        <a:lnSpc>
                          <a:spcPct val="100000"/>
                        </a:lnSpc>
                        <a:spcBef>
                          <a:spcPts val="125"/>
                        </a:spcBef>
                      </a:pPr>
                      <a:r>
                        <a:rPr sz="2000" dirty="0">
                          <a:solidFill>
                            <a:srgbClr val="000000"/>
                          </a:solidFill>
                        </a:rPr>
                        <a:t>9</a:t>
                      </a:r>
                      <a:endParaRPr sz="2000">
                        <a:solidFill>
                          <a:srgbClr val="000000"/>
                        </a:solidFill>
                        <a:latin typeface="STIX"/>
                        <a:cs typeface="STIX"/>
                      </a:endParaRPr>
                    </a:p>
                  </a:txBody>
                  <a:tcPr marL="0" marR="0" marT="15875" marB="0"/>
                </a:tc>
                <a:tc>
                  <a:txBody>
                    <a:bodyPr/>
                    <a:lstStyle/>
                    <a:p>
                      <a:pPr marL="34290" algn="ctr">
                        <a:lnSpc>
                          <a:spcPct val="100000"/>
                        </a:lnSpc>
                        <a:spcBef>
                          <a:spcPts val="125"/>
                        </a:spcBef>
                      </a:pPr>
                      <a:r>
                        <a:rPr sz="2000" dirty="0">
                          <a:solidFill>
                            <a:srgbClr val="000000"/>
                          </a:solidFill>
                        </a:rPr>
                        <a:t>9 –</a:t>
                      </a:r>
                      <a:r>
                        <a:rPr sz="2000" spc="-25" dirty="0">
                          <a:solidFill>
                            <a:srgbClr val="000000"/>
                          </a:solidFill>
                        </a:rPr>
                        <a:t> </a:t>
                      </a:r>
                      <a:r>
                        <a:rPr sz="2000" dirty="0">
                          <a:solidFill>
                            <a:srgbClr val="000000"/>
                          </a:solidFill>
                        </a:rPr>
                        <a:t>8.5</a:t>
                      </a:r>
                      <a:endParaRPr sz="2000" dirty="0">
                        <a:solidFill>
                          <a:srgbClr val="000000"/>
                        </a:solidFill>
                        <a:latin typeface="STIX"/>
                        <a:cs typeface="STIX"/>
                      </a:endParaRPr>
                    </a:p>
                  </a:txBody>
                  <a:tcPr marL="0" marR="0" marT="15875" marB="0"/>
                </a:tc>
                <a:tc>
                  <a:txBody>
                    <a:bodyPr/>
                    <a:lstStyle/>
                    <a:p>
                      <a:pPr marL="0" indent="0" algn="ctr">
                        <a:lnSpc>
                          <a:spcPct val="100000"/>
                        </a:lnSpc>
                        <a:spcBef>
                          <a:spcPts val="125"/>
                        </a:spcBef>
                        <a:tabLst/>
                      </a:pPr>
                      <a:r>
                        <a:rPr sz="2000" dirty="0">
                          <a:solidFill>
                            <a:srgbClr val="000000"/>
                          </a:solidFill>
                        </a:rPr>
                        <a:t>0.5</a:t>
                      </a:r>
                      <a:endParaRPr sz="2000" dirty="0">
                        <a:solidFill>
                          <a:srgbClr val="000000"/>
                        </a:solidFill>
                        <a:latin typeface="STIX"/>
                        <a:cs typeface="STIX"/>
                      </a:endParaRPr>
                    </a:p>
                  </a:txBody>
                  <a:tcPr marL="0" marR="0" marT="15875" marB="0" anchor="ctr" anchorCtr="1"/>
                </a:tc>
                <a:tc>
                  <a:txBody>
                    <a:bodyPr/>
                    <a:lstStyle/>
                    <a:p>
                      <a:pPr marL="39370" algn="ctr">
                        <a:lnSpc>
                          <a:spcPct val="100000"/>
                        </a:lnSpc>
                        <a:spcBef>
                          <a:spcPts val="125"/>
                        </a:spcBef>
                      </a:pPr>
                      <a:r>
                        <a:rPr sz="2000" dirty="0">
                          <a:solidFill>
                            <a:srgbClr val="000000"/>
                          </a:solidFill>
                        </a:rPr>
                        <a:t>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4"/>
                  </a:ext>
                </a:extLst>
              </a:tr>
              <a:tr h="206375">
                <a:tc>
                  <a:txBody>
                    <a:bodyPr/>
                    <a:lstStyle/>
                    <a:p>
                      <a:pPr algn="ctr">
                        <a:lnSpc>
                          <a:spcPct val="100000"/>
                        </a:lnSpc>
                        <a:spcBef>
                          <a:spcPts val="125"/>
                        </a:spcBef>
                      </a:pPr>
                      <a:r>
                        <a:rPr sz="2000" dirty="0">
                          <a:solidFill>
                            <a:srgbClr val="000000"/>
                          </a:solidFill>
                        </a:rPr>
                        <a:t>11</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11 –</a:t>
                      </a:r>
                      <a:r>
                        <a:rPr sz="2000" spc="-25" dirty="0">
                          <a:solidFill>
                            <a:srgbClr val="000000"/>
                          </a:solidFill>
                        </a:rPr>
                        <a:t> </a:t>
                      </a:r>
                      <a:r>
                        <a:rPr sz="2000" dirty="0">
                          <a:solidFill>
                            <a:srgbClr val="000000"/>
                          </a:solidFill>
                        </a:rPr>
                        <a:t>8.5</a:t>
                      </a:r>
                      <a:endParaRPr sz="2000" dirty="0">
                        <a:solidFill>
                          <a:srgbClr val="000000"/>
                        </a:solidFill>
                        <a:latin typeface="STIX"/>
                        <a:cs typeface="STIX"/>
                      </a:endParaRPr>
                    </a:p>
                  </a:txBody>
                  <a:tcPr marL="0" marR="0" marT="15875" marB="0"/>
                </a:tc>
                <a:tc>
                  <a:txBody>
                    <a:bodyPr/>
                    <a:lstStyle/>
                    <a:p>
                      <a:pPr marL="0" indent="0" algn="ctr">
                        <a:lnSpc>
                          <a:spcPct val="100000"/>
                        </a:lnSpc>
                        <a:spcBef>
                          <a:spcPts val="125"/>
                        </a:spcBef>
                      </a:pPr>
                      <a:r>
                        <a:rPr sz="2000" dirty="0">
                          <a:solidFill>
                            <a:srgbClr val="000000"/>
                          </a:solidFill>
                        </a:rPr>
                        <a:t>2.5</a:t>
                      </a:r>
                      <a:endParaRPr sz="2000" dirty="0">
                        <a:solidFill>
                          <a:srgbClr val="000000"/>
                        </a:solidFill>
                        <a:latin typeface="STIX"/>
                        <a:cs typeface="STIX"/>
                      </a:endParaRPr>
                    </a:p>
                  </a:txBody>
                  <a:tcPr marL="0" marR="0" marT="15875" marB="0" anchor="ctr" anchorCtr="1"/>
                </a:tc>
                <a:tc>
                  <a:txBody>
                    <a:bodyPr/>
                    <a:lstStyle/>
                    <a:p>
                      <a:pPr marL="4445" algn="ctr">
                        <a:lnSpc>
                          <a:spcPct val="100000"/>
                        </a:lnSpc>
                        <a:spcBef>
                          <a:spcPts val="125"/>
                        </a:spcBef>
                      </a:pPr>
                      <a:r>
                        <a:rPr sz="2000" dirty="0">
                          <a:solidFill>
                            <a:srgbClr val="000000"/>
                          </a:solidFill>
                        </a:rPr>
                        <a:t>25%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5"/>
                  </a:ext>
                </a:extLst>
              </a:tr>
              <a:tr h="206375">
                <a:tc>
                  <a:txBody>
                    <a:bodyPr/>
                    <a:lstStyle/>
                    <a:p>
                      <a:pPr marL="34290" algn="ctr">
                        <a:lnSpc>
                          <a:spcPct val="100000"/>
                        </a:lnSpc>
                        <a:spcBef>
                          <a:spcPts val="125"/>
                        </a:spcBef>
                      </a:pPr>
                      <a:r>
                        <a:rPr sz="2000" dirty="0">
                          <a:solidFill>
                            <a:srgbClr val="000000"/>
                          </a:solidFill>
                        </a:rPr>
                        <a:t>9</a:t>
                      </a:r>
                      <a:endParaRPr sz="2000">
                        <a:solidFill>
                          <a:srgbClr val="000000"/>
                        </a:solidFill>
                        <a:latin typeface="STIX"/>
                        <a:cs typeface="STIX"/>
                      </a:endParaRPr>
                    </a:p>
                  </a:txBody>
                  <a:tcPr marL="0" marR="0" marT="15875" marB="0"/>
                </a:tc>
                <a:tc>
                  <a:txBody>
                    <a:bodyPr/>
                    <a:lstStyle/>
                    <a:p>
                      <a:pPr marL="34290" algn="ctr">
                        <a:lnSpc>
                          <a:spcPct val="100000"/>
                        </a:lnSpc>
                        <a:spcBef>
                          <a:spcPts val="125"/>
                        </a:spcBef>
                      </a:pPr>
                      <a:r>
                        <a:rPr sz="2000" dirty="0">
                          <a:solidFill>
                            <a:srgbClr val="000000"/>
                          </a:solidFill>
                        </a:rPr>
                        <a:t>9 –</a:t>
                      </a:r>
                      <a:r>
                        <a:rPr sz="2000" spc="-25" dirty="0">
                          <a:solidFill>
                            <a:srgbClr val="000000"/>
                          </a:solidFill>
                        </a:rPr>
                        <a:t> </a:t>
                      </a:r>
                      <a:r>
                        <a:rPr sz="2000" dirty="0">
                          <a:solidFill>
                            <a:srgbClr val="000000"/>
                          </a:solidFill>
                        </a:rPr>
                        <a:t>8.5</a:t>
                      </a:r>
                      <a:endParaRPr sz="2000" dirty="0">
                        <a:solidFill>
                          <a:srgbClr val="000000"/>
                        </a:solidFill>
                        <a:latin typeface="STIX"/>
                        <a:cs typeface="STIX"/>
                      </a:endParaRPr>
                    </a:p>
                  </a:txBody>
                  <a:tcPr marL="0" marR="0" marT="15875" marB="0"/>
                </a:tc>
                <a:tc>
                  <a:txBody>
                    <a:bodyPr/>
                    <a:lstStyle/>
                    <a:p>
                      <a:pPr marL="0" indent="0" algn="ctr">
                        <a:lnSpc>
                          <a:spcPct val="100000"/>
                        </a:lnSpc>
                        <a:spcBef>
                          <a:spcPts val="125"/>
                        </a:spcBef>
                      </a:pPr>
                      <a:r>
                        <a:rPr sz="2000" dirty="0">
                          <a:solidFill>
                            <a:srgbClr val="000000"/>
                          </a:solidFill>
                        </a:rPr>
                        <a:t>0.5</a:t>
                      </a:r>
                      <a:endParaRPr sz="2000" dirty="0">
                        <a:solidFill>
                          <a:srgbClr val="000000"/>
                        </a:solidFill>
                        <a:latin typeface="STIX"/>
                        <a:cs typeface="STIX"/>
                      </a:endParaRPr>
                    </a:p>
                  </a:txBody>
                  <a:tcPr marL="0" marR="0" marT="15875" marB="0" anchor="ctr" anchorCtr="1"/>
                </a:tc>
                <a:tc>
                  <a:txBody>
                    <a:bodyPr/>
                    <a:lstStyle/>
                    <a:p>
                      <a:pPr marL="39370" algn="ctr">
                        <a:lnSpc>
                          <a:spcPct val="100000"/>
                        </a:lnSpc>
                        <a:spcBef>
                          <a:spcPts val="125"/>
                        </a:spcBef>
                      </a:pPr>
                      <a:r>
                        <a:rPr sz="2000" dirty="0">
                          <a:solidFill>
                            <a:srgbClr val="000000"/>
                          </a:solidFill>
                        </a:rPr>
                        <a:t>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6"/>
                  </a:ext>
                </a:extLst>
              </a:tr>
              <a:tr h="206375">
                <a:tc>
                  <a:txBody>
                    <a:bodyPr/>
                    <a:lstStyle/>
                    <a:p>
                      <a:pPr marL="34290" algn="ctr">
                        <a:lnSpc>
                          <a:spcPct val="100000"/>
                        </a:lnSpc>
                        <a:spcBef>
                          <a:spcPts val="125"/>
                        </a:spcBef>
                      </a:pPr>
                      <a:r>
                        <a:rPr sz="2000" dirty="0">
                          <a:solidFill>
                            <a:srgbClr val="000000"/>
                          </a:solidFill>
                        </a:rPr>
                        <a:t>7</a:t>
                      </a:r>
                      <a:endParaRPr sz="2000">
                        <a:solidFill>
                          <a:srgbClr val="000000"/>
                        </a:solidFill>
                        <a:latin typeface="STIX"/>
                        <a:cs typeface="STIX"/>
                      </a:endParaRPr>
                    </a:p>
                  </a:txBody>
                  <a:tcPr marL="0" marR="0" marT="15875" marB="0"/>
                </a:tc>
                <a:tc>
                  <a:txBody>
                    <a:bodyPr/>
                    <a:lstStyle/>
                    <a:p>
                      <a:pPr marL="34290" algn="ctr">
                        <a:lnSpc>
                          <a:spcPct val="100000"/>
                        </a:lnSpc>
                        <a:spcBef>
                          <a:spcPts val="125"/>
                        </a:spcBef>
                      </a:pPr>
                      <a:r>
                        <a:rPr sz="2000" dirty="0">
                          <a:solidFill>
                            <a:srgbClr val="000000"/>
                          </a:solidFill>
                        </a:rPr>
                        <a:t>7 –</a:t>
                      </a:r>
                      <a:r>
                        <a:rPr sz="2000" spc="-25" dirty="0">
                          <a:solidFill>
                            <a:srgbClr val="000000"/>
                          </a:solidFill>
                        </a:rPr>
                        <a:t> </a:t>
                      </a:r>
                      <a:r>
                        <a:rPr sz="2000" dirty="0">
                          <a:solidFill>
                            <a:srgbClr val="000000"/>
                          </a:solidFill>
                        </a:rPr>
                        <a:t>8.5</a:t>
                      </a:r>
                      <a:endParaRPr sz="2000" dirty="0">
                        <a:solidFill>
                          <a:srgbClr val="000000"/>
                        </a:solidFill>
                        <a:latin typeface="STIX"/>
                        <a:cs typeface="STIX"/>
                      </a:endParaRPr>
                    </a:p>
                  </a:txBody>
                  <a:tcPr marL="0" marR="0" marT="15875" marB="0"/>
                </a:tc>
                <a:tc>
                  <a:txBody>
                    <a:bodyPr/>
                    <a:lstStyle/>
                    <a:p>
                      <a:pPr marL="0" indent="0" algn="ctr">
                        <a:lnSpc>
                          <a:spcPct val="100000"/>
                        </a:lnSpc>
                        <a:spcBef>
                          <a:spcPts val="125"/>
                        </a:spcBef>
                      </a:pPr>
                      <a:r>
                        <a:rPr sz="2000" dirty="0">
                          <a:solidFill>
                            <a:srgbClr val="000000"/>
                          </a:solidFill>
                        </a:rPr>
                        <a:t>1.5</a:t>
                      </a:r>
                      <a:endParaRPr sz="2000" dirty="0">
                        <a:solidFill>
                          <a:srgbClr val="000000"/>
                        </a:solidFill>
                        <a:latin typeface="STIX"/>
                        <a:cs typeface="STIX"/>
                      </a:endParaRPr>
                    </a:p>
                  </a:txBody>
                  <a:tcPr marL="0" marR="0" marT="15875" marB="0" anchor="ctr" anchorCtr="1"/>
                </a:tc>
                <a:tc>
                  <a:txBody>
                    <a:bodyPr/>
                    <a:lstStyle/>
                    <a:p>
                      <a:pPr marL="4445" algn="ctr">
                        <a:lnSpc>
                          <a:spcPct val="100000"/>
                        </a:lnSpc>
                        <a:spcBef>
                          <a:spcPts val="125"/>
                        </a:spcBef>
                      </a:pPr>
                      <a:r>
                        <a:rPr sz="2000" dirty="0">
                          <a:solidFill>
                            <a:srgbClr val="000000"/>
                          </a:solidFill>
                        </a:rPr>
                        <a:t>15%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7"/>
                  </a:ext>
                </a:extLst>
              </a:tr>
              <a:tr h="196850">
                <a:tc gridSpan="2">
                  <a:txBody>
                    <a:bodyPr/>
                    <a:lstStyle/>
                    <a:p>
                      <a:pPr marR="43180" algn="r">
                        <a:lnSpc>
                          <a:spcPct val="100000"/>
                        </a:lnSpc>
                        <a:spcBef>
                          <a:spcPts val="150"/>
                        </a:spcBef>
                      </a:pPr>
                      <a:r>
                        <a:rPr sz="2000" b="1" spc="-15" dirty="0">
                          <a:solidFill>
                            <a:srgbClr val="000000"/>
                          </a:solidFill>
                        </a:rPr>
                        <a:t>T</a:t>
                      </a:r>
                      <a:r>
                        <a:rPr sz="2000" b="1" spc="-45" dirty="0">
                          <a:solidFill>
                            <a:srgbClr val="000000"/>
                          </a:solidFill>
                        </a:rPr>
                        <a:t>O</a:t>
                      </a:r>
                      <a:r>
                        <a:rPr sz="2000" b="1" spc="-60" dirty="0">
                          <a:solidFill>
                            <a:srgbClr val="000000"/>
                          </a:solidFill>
                        </a:rPr>
                        <a:t>T</a:t>
                      </a:r>
                      <a:r>
                        <a:rPr sz="2000" b="1" dirty="0">
                          <a:solidFill>
                            <a:srgbClr val="000000"/>
                          </a:solidFill>
                        </a:rPr>
                        <a:t>AL</a:t>
                      </a:r>
                      <a:endParaRPr sz="2000" b="1" dirty="0">
                        <a:solidFill>
                          <a:srgbClr val="000000"/>
                        </a:solidFill>
                        <a:latin typeface="Roboto Condensed"/>
                        <a:cs typeface="Roboto Condensed"/>
                      </a:endParaRPr>
                    </a:p>
                  </a:txBody>
                  <a:tcPr marL="0" marR="0" marT="19050" marB="0"/>
                </a:tc>
                <a:tc hMerge="1">
                  <a:txBody>
                    <a:bodyPr/>
                    <a:lstStyle/>
                    <a:p>
                      <a:endParaRPr/>
                    </a:p>
                  </a:txBody>
                  <a:tcPr marL="0" marR="0" marT="0" marB="0"/>
                </a:tc>
                <a:tc>
                  <a:txBody>
                    <a:bodyPr/>
                    <a:lstStyle/>
                    <a:p>
                      <a:pPr marL="0" indent="0" algn="ctr">
                        <a:lnSpc>
                          <a:spcPct val="100000"/>
                        </a:lnSpc>
                        <a:spcBef>
                          <a:spcPts val="150"/>
                        </a:spcBef>
                      </a:pPr>
                      <a:r>
                        <a:rPr sz="2000" b="1" dirty="0">
                          <a:solidFill>
                            <a:srgbClr val="000000"/>
                          </a:solidFill>
                        </a:rPr>
                        <a:t>10.0</a:t>
                      </a:r>
                      <a:endParaRPr sz="2000" b="1" dirty="0">
                        <a:solidFill>
                          <a:srgbClr val="000000"/>
                        </a:solidFill>
                        <a:latin typeface="Roboto Condensed"/>
                        <a:cs typeface="Roboto Condensed"/>
                      </a:endParaRPr>
                    </a:p>
                  </a:txBody>
                  <a:tcPr marL="0" marR="0" marT="19050" marB="0" anchor="ctr" anchorCtr="1"/>
                </a:tc>
                <a:tc>
                  <a:txBody>
                    <a:bodyPr/>
                    <a:lstStyle/>
                    <a:p>
                      <a:pPr marL="4445" algn="ctr">
                        <a:lnSpc>
                          <a:spcPct val="100000"/>
                        </a:lnSpc>
                        <a:spcBef>
                          <a:spcPts val="150"/>
                        </a:spcBef>
                      </a:pPr>
                      <a:r>
                        <a:rPr sz="2000" b="1" dirty="0">
                          <a:solidFill>
                            <a:srgbClr val="000000"/>
                          </a:solidFill>
                        </a:rPr>
                        <a:t>100%</a:t>
                      </a:r>
                      <a:endParaRPr sz="20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val="10008"/>
                  </a:ext>
                </a:extLst>
              </a:tr>
            </a:tbl>
          </a:graphicData>
        </a:graphic>
      </p:graphicFrame>
      <p:graphicFrame>
        <p:nvGraphicFramePr>
          <p:cNvPr id="30722" name="Object 2"/>
          <p:cNvGraphicFramePr>
            <a:graphicFrameLocks noChangeAspect="1"/>
          </p:cNvGraphicFramePr>
          <p:nvPr/>
        </p:nvGraphicFramePr>
        <p:xfrm>
          <a:off x="2946400" y="2438400"/>
          <a:ext cx="635000" cy="330200"/>
        </p:xfrm>
        <a:graphic>
          <a:graphicData uri="http://schemas.openxmlformats.org/presentationml/2006/ole">
            <mc:AlternateContent xmlns:mc="http://schemas.openxmlformats.org/markup-compatibility/2006">
              <mc:Choice xmlns:v="urn:schemas-microsoft-com:vml" Requires="v">
                <p:oleObj spid="_x0000_s30749" name="Equation" r:id="rId3" imgW="634680" imgH="330120" progId="Equation.DSMT4">
                  <p:embed/>
                </p:oleObj>
              </mc:Choice>
              <mc:Fallback>
                <p:oleObj name="Equation" r:id="rId3" imgW="634680" imgH="3301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46400" y="2438400"/>
                        <a:ext cx="635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3" name="Object 3"/>
          <p:cNvGraphicFramePr>
            <a:graphicFrameLocks noChangeAspect="1"/>
          </p:cNvGraphicFramePr>
          <p:nvPr/>
        </p:nvGraphicFramePr>
        <p:xfrm>
          <a:off x="4914900" y="2426824"/>
          <a:ext cx="723900" cy="368300"/>
        </p:xfrm>
        <a:graphic>
          <a:graphicData uri="http://schemas.openxmlformats.org/presentationml/2006/ole">
            <mc:AlternateContent xmlns:mc="http://schemas.openxmlformats.org/markup-compatibility/2006">
              <mc:Choice xmlns:v="urn:schemas-microsoft-com:vml" Requires="v">
                <p:oleObj spid="_x0000_s30750" name="Equation" r:id="rId5" imgW="723600" imgH="368280" progId="Equation.DSMT4">
                  <p:embed/>
                </p:oleObj>
              </mc:Choice>
              <mc:Fallback>
                <p:oleObj name="Equation" r:id="rId5" imgW="723600" imgH="3682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14900" y="2426824"/>
                        <a:ext cx="723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533400" y="1219200"/>
            <a:ext cx="1425390" cy="523220"/>
          </a:xfrm>
          <a:prstGeom prst="rect">
            <a:avLst/>
          </a:prstGeom>
        </p:spPr>
        <p:txBody>
          <a:bodyPr wrap="none">
            <a:spAutoFit/>
          </a:bodyPr>
          <a:lstStyle/>
          <a:p>
            <a:r>
              <a:rPr lang="en-US" sz="2800" b="1" dirty="0"/>
              <a:t>Solution</a:t>
            </a:r>
            <a:endParaRPr lang="en-US" sz="2800" dirty="0"/>
          </a:p>
        </p:txBody>
      </p:sp>
      <p:graphicFrame>
        <p:nvGraphicFramePr>
          <p:cNvPr id="30724" name="Object 4"/>
          <p:cNvGraphicFramePr>
            <a:graphicFrameLocks noChangeAspect="1"/>
          </p:cNvGraphicFramePr>
          <p:nvPr>
            <p:extLst>
              <p:ext uri="{D42A27DB-BD31-4B8C-83A1-F6EECF244321}">
                <p14:modId xmlns:p14="http://schemas.microsoft.com/office/powerpoint/2010/main" val="146408720"/>
              </p:ext>
            </p:extLst>
          </p:nvPr>
        </p:nvGraphicFramePr>
        <p:xfrm>
          <a:off x="1308100" y="5145860"/>
          <a:ext cx="6616700" cy="838200"/>
        </p:xfrm>
        <a:graphic>
          <a:graphicData uri="http://schemas.openxmlformats.org/presentationml/2006/ole">
            <mc:AlternateContent xmlns:mc="http://schemas.openxmlformats.org/markup-compatibility/2006">
              <mc:Choice xmlns:v="urn:schemas-microsoft-com:vml" Requires="v">
                <p:oleObj spid="_x0000_s30751" name="Equation" r:id="rId7" imgW="6616440" imgH="838080" progId="Equation.DSMT4">
                  <p:embed/>
                </p:oleObj>
              </mc:Choice>
              <mc:Fallback>
                <p:oleObj name="Equation" r:id="rId7" imgW="6616440" imgH="838080" progId="Equation.DSMT4">
                  <p:embed/>
                  <p:pic>
                    <p:nvPicPr>
                      <p:cNvPr id="0" name="Picture 4"/>
                      <p:cNvPicPr>
                        <a:picLocks noChangeAspect="1" noChangeArrowheads="1"/>
                      </p:cNvPicPr>
                      <p:nvPr/>
                    </p:nvPicPr>
                    <p:blipFill>
                      <a:blip r:embed="rId8"/>
                      <a:srcRect/>
                      <a:stretch>
                        <a:fillRect/>
                      </a:stretch>
                    </p:blipFill>
                    <p:spPr bwMode="auto">
                      <a:xfrm>
                        <a:off x="1308100" y="5145860"/>
                        <a:ext cx="661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4.2.2 (cont.)</a:t>
            </a:r>
          </a:p>
        </p:txBody>
      </p:sp>
      <p:sp>
        <p:nvSpPr>
          <p:cNvPr id="3" name="Content Placeholder 2"/>
          <p:cNvSpPr>
            <a:spLocks noGrp="1"/>
          </p:cNvSpPr>
          <p:nvPr>
            <p:ph idx="1"/>
          </p:nvPr>
        </p:nvSpPr>
        <p:spPr/>
        <p:txBody>
          <a:bodyPr>
            <a:normAutofit lnSpcReduction="10000"/>
          </a:bodyPr>
          <a:lstStyle/>
          <a:p>
            <a:r>
              <a:rPr lang="en-US" dirty="0"/>
              <a:t>Thus, on average, the points are </a:t>
            </a:r>
            <a:r>
              <a:rPr lang="en-US" dirty="0">
                <a:solidFill>
                  <a:srgbClr val="FF0000"/>
                </a:solidFill>
              </a:rPr>
              <a:t>1.7</a:t>
            </a:r>
            <a:r>
              <a:rPr lang="en-US" dirty="0"/>
              <a:t> units from the mean. Note that the contribution to the sum of the deviations is proportional to the size of the deviation. That is, if one absolute deviation is twice as large as another, it contributes twice as much to the value of the statistic. For example, compare the data point 7, which is 1.5 units from the mean, to the data point 11, which is 2.5 units from the mean. The percentage contribution to the total deviation is 15% for 7 and 25% for 11, which is in proportion to their respective distances from the mean.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4.2.2 (cont.)</a:t>
            </a:r>
          </a:p>
        </p:txBody>
      </p:sp>
      <p:sp>
        <p:nvSpPr>
          <p:cNvPr id="3" name="Content Placeholder 2"/>
          <p:cNvSpPr>
            <a:spLocks noGrp="1"/>
          </p:cNvSpPr>
          <p:nvPr>
            <p:ph idx="1"/>
          </p:nvPr>
        </p:nvSpPr>
        <p:spPr/>
        <p:txBody>
          <a:bodyPr/>
          <a:lstStyle/>
          <a:p>
            <a:r>
              <a:rPr lang="en-US" dirty="0"/>
              <a:t>A variability measure in which each data value contributes proportionally to its distance from the mean seems reasonable.</a:t>
            </a:r>
          </a:p>
          <a:p>
            <a:r>
              <a:rPr lang="en-US" dirty="0"/>
              <a:t>The mean absolute deviation is sensitive to outliers and is not a resistant measure, as demonstrated in the next example.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4.2.3</a:t>
            </a:r>
          </a:p>
        </p:txBody>
      </p:sp>
      <p:sp>
        <p:nvSpPr>
          <p:cNvPr id="3" name="Content Placeholder 2"/>
          <p:cNvSpPr>
            <a:spLocks noGrp="1"/>
          </p:cNvSpPr>
          <p:nvPr>
            <p:ph idx="1"/>
          </p:nvPr>
        </p:nvSpPr>
        <p:spPr/>
        <p:txBody>
          <a:bodyPr/>
          <a:lstStyle/>
          <a:p>
            <a:r>
              <a:rPr lang="en-US" dirty="0"/>
              <a:t>Suppose the value 200 is added to the data set given in Example 4.2.2. </a:t>
            </a:r>
          </a:p>
          <a:p>
            <a:r>
              <a:rPr lang="en-US" dirty="0"/>
              <a:t>The mean is drastically affected, increasing from 8.5 to 35.86. In the table on the next slide we redo the basic calculations for the mean absolute deviation. What effect, if any, does the value of 200 have on the MAD?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944</TotalTime>
  <Words>1385</Words>
  <Application>Microsoft Office PowerPoint</Application>
  <PresentationFormat>On-screen Show (4:3)</PresentationFormat>
  <Paragraphs>222</Paragraphs>
  <Slides>28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28</vt:i4>
      </vt:variant>
    </vt:vector>
  </HeadingPairs>
  <TitlesOfParts>
    <vt:vector size="35" baseType="lpstr">
      <vt:lpstr>Arial</vt:lpstr>
      <vt:lpstr>Calibri</vt:lpstr>
      <vt:lpstr>STIX</vt:lpstr>
      <vt:lpstr>Roboto Condensed</vt:lpstr>
      <vt:lpstr>Office Theme</vt:lpstr>
      <vt:lpstr>MathType 6.0 Equation</vt:lpstr>
      <vt:lpstr>Equation</vt:lpstr>
      <vt:lpstr>Section 4.2</vt:lpstr>
      <vt:lpstr>Range</vt:lpstr>
      <vt:lpstr>Example 4.2.1</vt:lpstr>
      <vt:lpstr>Mean Absolute Deviation </vt:lpstr>
      <vt:lpstr>Example 4.2.2</vt:lpstr>
      <vt:lpstr>Example 4.2.2 (cont.)</vt:lpstr>
      <vt:lpstr>Example 4.2.2 (cont.)</vt:lpstr>
      <vt:lpstr>Example 4.2.2 (cont.)</vt:lpstr>
      <vt:lpstr>Example 4.2.3</vt:lpstr>
      <vt:lpstr>Example 4.2.3 (cont.)</vt:lpstr>
      <vt:lpstr>Example 4.2.3 (cont.)</vt:lpstr>
      <vt:lpstr>Variance</vt:lpstr>
      <vt:lpstr>Variance</vt:lpstr>
      <vt:lpstr>Example 4.2.4</vt:lpstr>
      <vt:lpstr>Example 4.2.4 (cont.)</vt:lpstr>
      <vt:lpstr>Example 4.2.4 (cont.)</vt:lpstr>
      <vt:lpstr>Standard Deviation</vt:lpstr>
      <vt:lpstr>Properties of the Standard Deviation</vt:lpstr>
      <vt:lpstr>Empirical Rule </vt:lpstr>
      <vt:lpstr>Example 4.2.5</vt:lpstr>
      <vt:lpstr>Example 4.2.5 (cont.)</vt:lpstr>
      <vt:lpstr>Example 4.2.5 (cont.)</vt:lpstr>
      <vt:lpstr>Chebyshev’s Theorem</vt:lpstr>
      <vt:lpstr>Chebyshev’s Theorem</vt:lpstr>
      <vt:lpstr>Example 4.2.6</vt:lpstr>
      <vt:lpstr>Example 4.2.6 (cont.)</vt:lpstr>
      <vt:lpstr>Example 4.2.6 (cont.)</vt:lpstr>
      <vt:lpstr>Coefficient of Variation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jeevan</cp:lastModifiedBy>
  <cp:revision>150</cp:revision>
  <dcterms:created xsi:type="dcterms:W3CDTF">2013-04-26T14:43:13Z</dcterms:created>
  <dcterms:modified xsi:type="dcterms:W3CDTF">2018-09-12T05:06:23Z</dcterms:modified>
</cp:coreProperties>
</file>