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351" r:id="rId3"/>
    <p:sldId id="352" r:id="rId4"/>
    <p:sldId id="353" r:id="rId5"/>
    <p:sldId id="286" r:id="rId6"/>
    <p:sldId id="354" r:id="rId7"/>
    <p:sldId id="355" r:id="rId8"/>
    <p:sldId id="356" r:id="rId9"/>
    <p:sldId id="357" r:id="rId10"/>
    <p:sldId id="358" r:id="rId11"/>
    <p:sldId id="359" r:id="rId12"/>
    <p:sldId id="360" r:id="rId13"/>
    <p:sldId id="361" r:id="rId14"/>
    <p:sldId id="362" r:id="rId15"/>
    <p:sldId id="363" r:id="rId16"/>
    <p:sldId id="364" r:id="rId17"/>
    <p:sldId id="377" r:id="rId18"/>
    <p:sldId id="378" r:id="rId19"/>
    <p:sldId id="365" r:id="rId20"/>
    <p:sldId id="367" r:id="rId21"/>
    <p:sldId id="366" r:id="rId22"/>
    <p:sldId id="368" r:id="rId23"/>
    <p:sldId id="369" r:id="rId24"/>
    <p:sldId id="370" r:id="rId25"/>
    <p:sldId id="371" r:id="rId26"/>
    <p:sldId id="372" r:id="rId27"/>
    <p:sldId id="373" r:id="rId28"/>
    <p:sldId id="374" r:id="rId29"/>
    <p:sldId id="375" r:id="rId30"/>
    <p:sldId id="376" r:id="rId31"/>
  </p:sldIdLst>
  <p:sldSz cx="9144000" cy="6858000" type="screen4x3"/>
  <p:notesSz cx="6858000" cy="9144000"/>
  <p:embeddedFontLst>
    <p:embeddedFont>
      <p:font typeface="Calibri" panose="020F0502020204030204" pitchFamily="34" charset="0"/>
      <p:regular r:id="rId34"/>
      <p:bold r:id="rId35"/>
      <p:italic r:id="rId36"/>
      <p:boldItalic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6092"/>
    <a:srgbClr val="1F497D"/>
    <a:srgbClr val="0000FF"/>
    <a:srgbClr val="000000"/>
    <a:srgbClr val="2D7D9F"/>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20" autoAdjust="0"/>
    <p:restoredTop sz="94660"/>
  </p:normalViewPr>
  <p:slideViewPr>
    <p:cSldViewPr>
      <p:cViewPr varScale="1">
        <p:scale>
          <a:sx n="112" d="100"/>
          <a:sy n="112" d="100"/>
        </p:scale>
        <p:origin x="1776"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font" Target="fonts/font1.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font" Target="fonts/font4.fntdata"/><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2.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5" Type="http://schemas.openxmlformats.org/officeDocument/2006/relationships/image" Target="../media/image21.wmf"/><Relationship Id="rId4"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6.wmf"/></Relationships>
</file>

<file path=ppt/slides/_rels/slide11.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8.wmf"/><Relationship Id="rId11" Type="http://schemas.openxmlformats.org/officeDocument/2006/relationships/oleObject" Target="../embeddings/oleObject23.bin"/><Relationship Id="rId5" Type="http://schemas.openxmlformats.org/officeDocument/2006/relationships/oleObject" Target="../embeddings/oleObject20.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22.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2.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5.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7.wmf"/><Relationship Id="rId5" Type="http://schemas.openxmlformats.org/officeDocument/2006/relationships/oleObject" Target="../embeddings/oleObject27.bin"/><Relationship Id="rId4" Type="http://schemas.openxmlformats.org/officeDocument/2006/relationships/image" Target="../media/image26.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oleObject" Target="../embeddings/oleObject13.bin"/><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1.wmf"/><Relationship Id="rId17" Type="http://schemas.openxmlformats.org/officeDocument/2006/relationships/image" Target="../media/image13.wmf"/><Relationship Id="rId2" Type="http://schemas.openxmlformats.org/officeDocument/2006/relationships/slideLayout" Target="../slideLayouts/slideLayout2.xml"/><Relationship Id="rId16" Type="http://schemas.openxmlformats.org/officeDocument/2006/relationships/oleObject" Target="../embeddings/oleObject15.bin"/><Relationship Id="rId1" Type="http://schemas.openxmlformats.org/officeDocument/2006/relationships/vmlDrawing" Target="../drawings/vmlDrawing3.vml"/><Relationship Id="rId6" Type="http://schemas.openxmlformats.org/officeDocument/2006/relationships/image" Target="../media/image9.wmf"/><Relationship Id="rId11" Type="http://schemas.openxmlformats.org/officeDocument/2006/relationships/oleObject" Target="../embeddings/oleObject12.bin"/><Relationship Id="rId5" Type="http://schemas.openxmlformats.org/officeDocument/2006/relationships/oleObject" Target="../embeddings/oleObject8.bin"/><Relationship Id="rId15" Type="http://schemas.openxmlformats.org/officeDocument/2006/relationships/image" Target="../media/image12.wmf"/><Relationship Id="rId10" Type="http://schemas.openxmlformats.org/officeDocument/2006/relationships/oleObject" Target="../embeddings/oleObject11.bin"/><Relationship Id="rId4" Type="http://schemas.openxmlformats.org/officeDocument/2006/relationships/image" Target="../media/image8.wmf"/><Relationship Id="rId9" Type="http://schemas.openxmlformats.org/officeDocument/2006/relationships/oleObject" Target="../embeddings/oleObject10.bin"/><Relationship Id="rId14" Type="http://schemas.openxmlformats.org/officeDocument/2006/relationships/oleObject" Target="../embeddings/oleObject14.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4.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Measures of Relative Position, Box Plots, and Outliers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4.3.2 (cont.)</a:t>
            </a:r>
          </a:p>
        </p:txBody>
      </p:sp>
      <p:sp>
        <p:nvSpPr>
          <p:cNvPr id="3" name="Content Placeholder 2"/>
          <p:cNvSpPr>
            <a:spLocks noGrp="1"/>
          </p:cNvSpPr>
          <p:nvPr>
            <p:ph idx="1"/>
          </p:nvPr>
        </p:nvSpPr>
        <p:spPr/>
        <p:txBody>
          <a:bodyPr/>
          <a:lstStyle/>
          <a:p>
            <a:r>
              <a:rPr lang="en-US" b="1" dirty="0"/>
              <a:t>Solution</a:t>
            </a:r>
          </a:p>
          <a:p>
            <a:r>
              <a:rPr lang="en-US" dirty="0"/>
              <a:t>In order to calculate the percentiles, the data must be placed in an ordered array (Ordered Test Scores). To compute the 10</a:t>
            </a:r>
            <a:r>
              <a:rPr lang="en-US" baseline="30000" dirty="0"/>
              <a:t>th</a:t>
            </a:r>
            <a:r>
              <a:rPr lang="en-US" dirty="0"/>
              <a:t> percentile, its position in the ordered array must be determined. The number of observations is </a:t>
            </a:r>
            <a:r>
              <a:rPr lang="en-US" i="1" dirty="0"/>
              <a:t>n</a:t>
            </a:r>
            <a:r>
              <a:rPr lang="en-US" dirty="0"/>
              <a:t> = 40. The percentile is </a:t>
            </a:r>
            <a:r>
              <a:rPr lang="en-US" i="1" dirty="0"/>
              <a:t>P</a:t>
            </a:r>
            <a:r>
              <a:rPr lang="en-US" dirty="0"/>
              <a:t> = 10. The location of the percentile is found by</a:t>
            </a:r>
            <a:endParaRPr lang="en-US" b="1" dirty="0"/>
          </a:p>
        </p:txBody>
      </p:sp>
      <p:graphicFrame>
        <p:nvGraphicFramePr>
          <p:cNvPr id="59394" name="Object 2"/>
          <p:cNvGraphicFramePr>
            <a:graphicFrameLocks noChangeAspect="1"/>
          </p:cNvGraphicFramePr>
          <p:nvPr/>
        </p:nvGraphicFramePr>
        <p:xfrm>
          <a:off x="2927350" y="4648200"/>
          <a:ext cx="2578100" cy="927100"/>
        </p:xfrm>
        <a:graphic>
          <a:graphicData uri="http://schemas.openxmlformats.org/presentationml/2006/ole">
            <mc:AlternateContent xmlns:mc="http://schemas.openxmlformats.org/markup-compatibility/2006">
              <mc:Choice xmlns:v="urn:schemas-microsoft-com:vml" Requires="v">
                <p:oleObj spid="_x0000_s59400" name="Equation" r:id="rId3" imgW="2577960" imgH="927000" progId="Equation.DSMT4">
                  <p:embed/>
                </p:oleObj>
              </mc:Choice>
              <mc:Fallback>
                <p:oleObj name="Equation" r:id="rId3" imgW="2577960" imgH="927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7350" y="4648200"/>
                        <a:ext cx="2578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93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4.3.2 (cont.)</a:t>
            </a:r>
          </a:p>
        </p:txBody>
      </p:sp>
      <p:sp>
        <p:nvSpPr>
          <p:cNvPr id="3" name="Content Placeholder 2"/>
          <p:cNvSpPr>
            <a:spLocks noGrp="1"/>
          </p:cNvSpPr>
          <p:nvPr>
            <p:ph idx="1"/>
          </p:nvPr>
        </p:nvSpPr>
        <p:spPr/>
        <p:txBody>
          <a:bodyPr/>
          <a:lstStyle/>
          <a:p>
            <a:r>
              <a:rPr lang="en-US" dirty="0"/>
              <a:t>Since    is an integer, the 4</a:t>
            </a:r>
            <a:r>
              <a:rPr lang="en-US" baseline="30000" dirty="0"/>
              <a:t>th</a:t>
            </a:r>
            <a:r>
              <a:rPr lang="en-US" dirty="0"/>
              <a:t> and 5</a:t>
            </a:r>
            <a:r>
              <a:rPr lang="en-US" baseline="30000" dirty="0"/>
              <a:t>th</a:t>
            </a:r>
            <a:r>
              <a:rPr lang="en-US" dirty="0"/>
              <a:t> observations in the array must be averaged. Since the fourth data value is 27 and the fifth data value is 29, then the 10</a:t>
            </a:r>
            <a:r>
              <a:rPr lang="en-US" baseline="30000" dirty="0"/>
              <a:t>th</a:t>
            </a:r>
            <a:r>
              <a:rPr lang="en-US" dirty="0"/>
              <a:t> percentile is calculated as follows.</a:t>
            </a:r>
          </a:p>
          <a:p>
            <a:endParaRPr lang="en-US" dirty="0"/>
          </a:p>
          <a:p>
            <a:endParaRPr lang="en-US" dirty="0"/>
          </a:p>
          <a:p>
            <a:r>
              <a:rPr lang="en-US" dirty="0"/>
              <a:t>To determine the 88</a:t>
            </a:r>
            <a:r>
              <a:rPr lang="en-US" baseline="30000" dirty="0"/>
              <a:t>th</a:t>
            </a:r>
            <a:r>
              <a:rPr lang="en-US" dirty="0"/>
              <a:t> percentile, first calculate its location in the ordered array.</a:t>
            </a:r>
          </a:p>
        </p:txBody>
      </p:sp>
      <p:graphicFrame>
        <p:nvGraphicFramePr>
          <p:cNvPr id="60418" name="Object 2"/>
          <p:cNvGraphicFramePr>
            <a:graphicFrameLocks noChangeAspect="1"/>
          </p:cNvGraphicFramePr>
          <p:nvPr/>
        </p:nvGraphicFramePr>
        <p:xfrm>
          <a:off x="1346433" y="1414244"/>
          <a:ext cx="190500" cy="304800"/>
        </p:xfrm>
        <a:graphic>
          <a:graphicData uri="http://schemas.openxmlformats.org/presentationml/2006/ole">
            <mc:AlternateContent xmlns:mc="http://schemas.openxmlformats.org/markup-compatibility/2006">
              <mc:Choice xmlns:v="urn:schemas-microsoft-com:vml" Requires="v">
                <p:oleObj spid="_x0000_s60450" name="Equation" r:id="rId3" imgW="190440" imgH="304560" progId="Equation.DSMT4">
                  <p:embed/>
                </p:oleObj>
              </mc:Choice>
              <mc:Fallback>
                <p:oleObj name="Equation" r:id="rId3" imgW="190440" imgH="304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46433" y="1414244"/>
                        <a:ext cx="190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0421" name="Object 5"/>
          <p:cNvGraphicFramePr>
            <a:graphicFrameLocks noChangeAspect="1"/>
          </p:cNvGraphicFramePr>
          <p:nvPr/>
        </p:nvGraphicFramePr>
        <p:xfrm>
          <a:off x="3200400" y="5062756"/>
          <a:ext cx="2933700" cy="927100"/>
        </p:xfrm>
        <a:graphic>
          <a:graphicData uri="http://schemas.openxmlformats.org/presentationml/2006/ole">
            <mc:AlternateContent xmlns:mc="http://schemas.openxmlformats.org/markup-compatibility/2006">
              <mc:Choice xmlns:v="urn:schemas-microsoft-com:vml" Requires="v">
                <p:oleObj spid="_x0000_s60451" name="Equation" r:id="rId5" imgW="2933640" imgH="927000" progId="Equation.DSMT4">
                  <p:embed/>
                </p:oleObj>
              </mc:Choice>
              <mc:Fallback>
                <p:oleObj name="Equation" r:id="rId5" imgW="2933640" imgH="9270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0400" y="5062756"/>
                        <a:ext cx="2933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0422" name="Object 6"/>
          <p:cNvGraphicFramePr>
            <a:graphicFrameLocks noChangeAspect="1"/>
          </p:cNvGraphicFramePr>
          <p:nvPr/>
        </p:nvGraphicFramePr>
        <p:xfrm>
          <a:off x="2430477" y="3386356"/>
          <a:ext cx="2044700" cy="444500"/>
        </p:xfrm>
        <a:graphic>
          <a:graphicData uri="http://schemas.openxmlformats.org/presentationml/2006/ole">
            <mc:AlternateContent xmlns:mc="http://schemas.openxmlformats.org/markup-compatibility/2006">
              <mc:Choice xmlns:v="urn:schemas-microsoft-com:vml" Requires="v">
                <p:oleObj spid="_x0000_s60452" name="Equation" r:id="rId7" imgW="2044440" imgH="444240" progId="Equation.DSMT4">
                  <p:embed/>
                </p:oleObj>
              </mc:Choice>
              <mc:Fallback>
                <p:oleObj name="Equation" r:id="rId7" imgW="2044440" imgH="4442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30477" y="3386356"/>
                        <a:ext cx="2044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0423" name="Object 7"/>
          <p:cNvGraphicFramePr>
            <a:graphicFrameLocks noChangeAspect="1"/>
          </p:cNvGraphicFramePr>
          <p:nvPr/>
        </p:nvGraphicFramePr>
        <p:xfrm>
          <a:off x="4499645" y="3200400"/>
          <a:ext cx="1371600" cy="838200"/>
        </p:xfrm>
        <a:graphic>
          <a:graphicData uri="http://schemas.openxmlformats.org/presentationml/2006/ole">
            <mc:AlternateContent xmlns:mc="http://schemas.openxmlformats.org/markup-compatibility/2006">
              <mc:Choice xmlns:v="urn:schemas-microsoft-com:vml" Requires="v">
                <p:oleObj spid="_x0000_s60453" name="Equation" r:id="rId9" imgW="1371600" imgH="838080" progId="Equation.DSMT4">
                  <p:embed/>
                </p:oleObj>
              </mc:Choice>
              <mc:Fallback>
                <p:oleObj name="Equation" r:id="rId9" imgW="13716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99645" y="3200400"/>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0424" name="Object 8"/>
          <p:cNvGraphicFramePr>
            <a:graphicFrameLocks noChangeAspect="1"/>
          </p:cNvGraphicFramePr>
          <p:nvPr/>
        </p:nvGraphicFramePr>
        <p:xfrm>
          <a:off x="5905500" y="3480033"/>
          <a:ext cx="647700" cy="292100"/>
        </p:xfrm>
        <a:graphic>
          <a:graphicData uri="http://schemas.openxmlformats.org/presentationml/2006/ole">
            <mc:AlternateContent xmlns:mc="http://schemas.openxmlformats.org/markup-compatibility/2006">
              <mc:Choice xmlns:v="urn:schemas-microsoft-com:vml" Requires="v">
                <p:oleObj spid="_x0000_s60454" name="Equation" r:id="rId11" imgW="647640" imgH="291960" progId="Equation.DSMT4">
                  <p:embed/>
                </p:oleObj>
              </mc:Choice>
              <mc:Fallback>
                <p:oleObj name="Equation" r:id="rId11" imgW="64764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05500" y="3480033"/>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4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04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04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04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4.3.2 (cont.)</a:t>
            </a:r>
          </a:p>
        </p:txBody>
      </p:sp>
      <p:sp>
        <p:nvSpPr>
          <p:cNvPr id="3" name="Content Placeholder 2"/>
          <p:cNvSpPr>
            <a:spLocks noGrp="1"/>
          </p:cNvSpPr>
          <p:nvPr>
            <p:ph idx="1"/>
          </p:nvPr>
        </p:nvSpPr>
        <p:spPr/>
        <p:txBody>
          <a:bodyPr/>
          <a:lstStyle/>
          <a:p>
            <a:r>
              <a:rPr lang="en-US" dirty="0"/>
              <a:t>Since the location is not an integer, its value is rounded up to 36. The 36</a:t>
            </a:r>
            <a:r>
              <a:rPr lang="en-US" baseline="30000" dirty="0"/>
              <a:t>th</a:t>
            </a:r>
            <a:r>
              <a:rPr lang="en-US" dirty="0"/>
              <a:t> observation in the ordered array will correspond to the 88</a:t>
            </a:r>
            <a:r>
              <a:rPr lang="en-US" baseline="30000" dirty="0"/>
              <a:t>th</a:t>
            </a:r>
            <a:r>
              <a:rPr lang="en-US" dirty="0"/>
              <a:t> percentile. The 36</a:t>
            </a:r>
            <a:r>
              <a:rPr lang="en-US" baseline="30000" dirty="0"/>
              <a:t>th</a:t>
            </a:r>
            <a:r>
              <a:rPr lang="en-US" dirty="0"/>
              <a:t> value in the table of ordered scores is 73, so 73 is the 88</a:t>
            </a:r>
            <a:r>
              <a:rPr lang="en-US" baseline="30000" dirty="0"/>
              <a:t>th</a:t>
            </a:r>
            <a:r>
              <a:rPr lang="en-US" dirty="0"/>
              <a:t> percentile.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Percentile</a:t>
            </a:r>
          </a:p>
        </p:txBody>
      </p:sp>
      <p:sp>
        <p:nvSpPr>
          <p:cNvPr id="4" name="Content Placeholder 2"/>
          <p:cNvSpPr>
            <a:spLocks noGrp="1"/>
          </p:cNvSpPr>
          <p:nvPr>
            <p:ph idx="1"/>
          </p:nvPr>
        </p:nvSpPr>
        <p:spPr>
          <a:xfrm>
            <a:off x="457200" y="1280160"/>
            <a:ext cx="8229600" cy="2591479"/>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The </a:t>
            </a:r>
            <a:r>
              <a:rPr lang="en-US" b="1" dirty="0">
                <a:solidFill>
                  <a:srgbClr val="C00000"/>
                </a:solidFill>
              </a:rPr>
              <a:t>percentile</a:t>
            </a:r>
            <a:r>
              <a:rPr lang="en-US" dirty="0">
                <a:solidFill>
                  <a:srgbClr val="000000"/>
                </a:solidFill>
              </a:rPr>
              <a:t> of some data value </a:t>
            </a:r>
            <a:r>
              <a:rPr lang="en-US" i="1" dirty="0">
                <a:solidFill>
                  <a:srgbClr val="000000"/>
                </a:solidFill>
              </a:rPr>
              <a:t>x</a:t>
            </a:r>
            <a:r>
              <a:rPr lang="en-US" dirty="0">
                <a:solidFill>
                  <a:srgbClr val="000000"/>
                </a:solidFill>
              </a:rPr>
              <a:t> is given by</a:t>
            </a:r>
          </a:p>
          <a:p>
            <a:endParaRPr lang="en-US" dirty="0">
              <a:solidFill>
                <a:srgbClr val="000000"/>
              </a:solidFill>
            </a:endParaRPr>
          </a:p>
          <a:p>
            <a:endParaRPr lang="en-US" dirty="0">
              <a:solidFill>
                <a:srgbClr val="000000"/>
              </a:solidFill>
            </a:endParaRPr>
          </a:p>
          <a:p>
            <a:endParaRPr lang="en-US" dirty="0">
              <a:solidFill>
                <a:srgbClr val="000000"/>
              </a:solidFill>
            </a:endParaRPr>
          </a:p>
        </p:txBody>
      </p:sp>
      <p:graphicFrame>
        <p:nvGraphicFramePr>
          <p:cNvPr id="61442" name="Object 2"/>
          <p:cNvGraphicFramePr>
            <a:graphicFrameLocks noChangeAspect="1"/>
          </p:cNvGraphicFramePr>
          <p:nvPr>
            <p:extLst>
              <p:ext uri="{D42A27DB-BD31-4B8C-83A1-F6EECF244321}">
                <p14:modId xmlns:p14="http://schemas.microsoft.com/office/powerpoint/2010/main" val="2557057380"/>
              </p:ext>
            </p:extLst>
          </p:nvPr>
        </p:nvGraphicFramePr>
        <p:xfrm>
          <a:off x="685800" y="2387367"/>
          <a:ext cx="7124700" cy="1193800"/>
        </p:xfrm>
        <a:graphic>
          <a:graphicData uri="http://schemas.openxmlformats.org/presentationml/2006/ole">
            <mc:AlternateContent xmlns:mc="http://schemas.openxmlformats.org/markup-compatibility/2006">
              <mc:Choice xmlns:v="urn:schemas-microsoft-com:vml" Requires="v">
                <p:oleObj spid="_x0000_s61448" name="Equation" r:id="rId3" imgW="7124400" imgH="1193760" progId="Equation.DSMT4">
                  <p:embed/>
                </p:oleObj>
              </mc:Choice>
              <mc:Fallback>
                <p:oleObj name="Equation" r:id="rId3" imgW="7124400" imgH="11937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2387367"/>
                        <a:ext cx="7124700" cy="119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Quartiles</a:t>
            </a:r>
          </a:p>
        </p:txBody>
      </p:sp>
      <p:sp>
        <p:nvSpPr>
          <p:cNvPr id="4"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The </a:t>
            </a:r>
            <a:r>
              <a:rPr lang="en-US" dirty="0">
                <a:solidFill>
                  <a:srgbClr val="0000FF"/>
                </a:solidFill>
              </a:rPr>
              <a:t>25</a:t>
            </a:r>
            <a:r>
              <a:rPr lang="en-US" baseline="30000" dirty="0">
                <a:solidFill>
                  <a:srgbClr val="0000FF"/>
                </a:solidFill>
              </a:rPr>
              <a:t>th</a:t>
            </a:r>
            <a:r>
              <a:rPr lang="en-US" dirty="0">
                <a:solidFill>
                  <a:srgbClr val="000000"/>
                </a:solidFill>
              </a:rPr>
              <a:t>, </a:t>
            </a:r>
            <a:r>
              <a:rPr lang="en-US" dirty="0">
                <a:solidFill>
                  <a:srgbClr val="0000FF"/>
                </a:solidFill>
              </a:rPr>
              <a:t>50</a:t>
            </a:r>
            <a:r>
              <a:rPr lang="en-US" baseline="30000" dirty="0">
                <a:solidFill>
                  <a:srgbClr val="0000FF"/>
                </a:solidFill>
              </a:rPr>
              <a:t>th</a:t>
            </a:r>
            <a:r>
              <a:rPr lang="en-US" dirty="0">
                <a:solidFill>
                  <a:srgbClr val="000000"/>
                </a:solidFill>
              </a:rPr>
              <a:t>, and </a:t>
            </a:r>
            <a:r>
              <a:rPr lang="en-US" dirty="0">
                <a:solidFill>
                  <a:srgbClr val="0000FF"/>
                </a:solidFill>
              </a:rPr>
              <a:t>75</a:t>
            </a:r>
            <a:r>
              <a:rPr lang="en-US" baseline="30000" dirty="0">
                <a:solidFill>
                  <a:srgbClr val="0000FF"/>
                </a:solidFill>
              </a:rPr>
              <a:t>th</a:t>
            </a:r>
            <a:r>
              <a:rPr lang="en-US" dirty="0">
                <a:solidFill>
                  <a:srgbClr val="000000"/>
                </a:solidFill>
              </a:rPr>
              <a:t> percentiles are known as </a:t>
            </a:r>
            <a:r>
              <a:rPr lang="en-US" b="1" dirty="0">
                <a:solidFill>
                  <a:srgbClr val="C00000"/>
                </a:solidFill>
              </a:rPr>
              <a:t>quartiles</a:t>
            </a:r>
            <a:r>
              <a:rPr lang="en-US" dirty="0">
                <a:solidFill>
                  <a:srgbClr val="000000"/>
                </a:solidFill>
              </a:rPr>
              <a:t> and are denoted as </a:t>
            </a:r>
            <a:r>
              <a:rPr lang="en-US" i="1" dirty="0">
                <a:solidFill>
                  <a:srgbClr val="0000FF"/>
                </a:solidFill>
              </a:rPr>
              <a:t>Q</a:t>
            </a:r>
            <a:r>
              <a:rPr lang="en-US" baseline="-25000" dirty="0">
                <a:solidFill>
                  <a:srgbClr val="0000FF"/>
                </a:solidFill>
              </a:rPr>
              <a:t>1</a:t>
            </a:r>
            <a:r>
              <a:rPr lang="en-US" dirty="0">
                <a:solidFill>
                  <a:srgbClr val="000000"/>
                </a:solidFill>
              </a:rPr>
              <a:t>, </a:t>
            </a:r>
            <a:r>
              <a:rPr lang="en-US" i="1" dirty="0">
                <a:solidFill>
                  <a:srgbClr val="0000FF"/>
                </a:solidFill>
              </a:rPr>
              <a:t>Q</a:t>
            </a:r>
            <a:r>
              <a:rPr lang="en-US" baseline="-25000" dirty="0">
                <a:solidFill>
                  <a:srgbClr val="0000FF"/>
                </a:solidFill>
              </a:rPr>
              <a:t>2</a:t>
            </a:r>
            <a:r>
              <a:rPr lang="en-US" dirty="0">
                <a:solidFill>
                  <a:srgbClr val="000000"/>
                </a:solidFill>
              </a:rPr>
              <a:t> , and </a:t>
            </a:r>
            <a:r>
              <a:rPr lang="en-US" i="1" dirty="0">
                <a:solidFill>
                  <a:srgbClr val="0000FF"/>
                </a:solidFill>
              </a:rPr>
              <a:t>Q</a:t>
            </a:r>
            <a:r>
              <a:rPr lang="en-US" baseline="-25000" dirty="0">
                <a:solidFill>
                  <a:srgbClr val="0000FF"/>
                </a:solidFill>
              </a:rPr>
              <a:t>3</a:t>
            </a:r>
            <a:r>
              <a:rPr lang="en-US" dirty="0">
                <a:solidFill>
                  <a:srgbClr val="000000"/>
                </a:solidFill>
              </a:rPr>
              <a:t> respectively.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Interquartile Range </a:t>
            </a:r>
          </a:p>
        </p:txBody>
      </p:sp>
      <p:sp>
        <p:nvSpPr>
          <p:cNvPr id="4"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The </a:t>
            </a:r>
            <a:r>
              <a:rPr lang="en-US" b="1" dirty="0">
                <a:solidFill>
                  <a:srgbClr val="C00000"/>
                </a:solidFill>
              </a:rPr>
              <a:t>interquartile range </a:t>
            </a:r>
            <a:r>
              <a:rPr lang="en-US" dirty="0">
                <a:solidFill>
                  <a:srgbClr val="000000"/>
                </a:solidFill>
              </a:rPr>
              <a:t>is a measure of dispersion which describes the range of the middle fifty percent of the data. It is calculated as follows.</a:t>
            </a:r>
          </a:p>
          <a:p>
            <a:pPr algn="ctr"/>
            <a:r>
              <a:rPr lang="en-US" dirty="0">
                <a:solidFill>
                  <a:srgbClr val="0000FF"/>
                </a:solidFill>
              </a:rPr>
              <a:t>IQR = </a:t>
            </a:r>
            <a:r>
              <a:rPr lang="en-US" i="1" dirty="0">
                <a:solidFill>
                  <a:srgbClr val="0000FF"/>
                </a:solidFill>
              </a:rPr>
              <a:t>Q</a:t>
            </a:r>
            <a:r>
              <a:rPr lang="en-US" baseline="-25000" dirty="0">
                <a:solidFill>
                  <a:srgbClr val="0000FF"/>
                </a:solidFill>
              </a:rPr>
              <a:t>3</a:t>
            </a:r>
            <a:r>
              <a:rPr lang="en-US" dirty="0">
                <a:solidFill>
                  <a:srgbClr val="0000FF"/>
                </a:solidFill>
                <a:latin typeface="Symbol" pitchFamily="98" charset="2"/>
              </a:rPr>
              <a:t>-</a:t>
            </a:r>
            <a:r>
              <a:rPr lang="en-US" dirty="0">
                <a:solidFill>
                  <a:srgbClr val="0000FF"/>
                </a:solidFill>
              </a:rPr>
              <a:t> </a:t>
            </a:r>
            <a:r>
              <a:rPr lang="en-US" i="1" dirty="0">
                <a:solidFill>
                  <a:srgbClr val="0000FF"/>
                </a:solidFill>
              </a:rPr>
              <a:t>Q</a:t>
            </a:r>
            <a:r>
              <a:rPr lang="en-US" baseline="-25000" dirty="0">
                <a:solidFill>
                  <a:srgbClr val="0000FF"/>
                </a:solidFill>
              </a:rPr>
              <a:t>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5-Number Summary </a:t>
            </a:r>
          </a:p>
        </p:txBody>
      </p:sp>
      <p:sp>
        <p:nvSpPr>
          <p:cNvPr id="4" name="Content Placeholder 2"/>
          <p:cNvSpPr>
            <a:spLocks noGrp="1"/>
          </p:cNvSpPr>
          <p:nvPr>
            <p:ph idx="1"/>
          </p:nvPr>
        </p:nvSpPr>
        <p:spPr>
          <a:xfrm>
            <a:off x="457200" y="1280160"/>
            <a:ext cx="8229600" cy="4056495"/>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For a set of data, the 5-number summary consists of the following five values:</a:t>
            </a:r>
          </a:p>
          <a:p>
            <a:pPr marL="514350" indent="-514350">
              <a:buFont typeface="+mj-lt"/>
              <a:buAutoNum type="arabicPeriod"/>
            </a:pPr>
            <a:r>
              <a:rPr lang="en-US" dirty="0">
                <a:solidFill>
                  <a:srgbClr val="000000"/>
                </a:solidFill>
              </a:rPr>
              <a:t>Minimum </a:t>
            </a:r>
          </a:p>
          <a:p>
            <a:pPr marL="514350" indent="-514350">
              <a:buFont typeface="+mj-lt"/>
              <a:buAutoNum type="arabicPeriod"/>
            </a:pPr>
            <a:r>
              <a:rPr lang="en-US" dirty="0">
                <a:solidFill>
                  <a:srgbClr val="000000"/>
                </a:solidFill>
              </a:rPr>
              <a:t>First quartile, </a:t>
            </a:r>
            <a:r>
              <a:rPr lang="en-US" i="1" dirty="0">
                <a:solidFill>
                  <a:srgbClr val="0000FF"/>
                </a:solidFill>
              </a:rPr>
              <a:t>Q</a:t>
            </a:r>
            <a:r>
              <a:rPr lang="en-US" baseline="-25000" dirty="0">
                <a:solidFill>
                  <a:srgbClr val="0000FF"/>
                </a:solidFill>
              </a:rPr>
              <a:t>1</a:t>
            </a:r>
            <a:r>
              <a:rPr lang="en-US" i="1" dirty="0">
                <a:solidFill>
                  <a:srgbClr val="0000FF"/>
                </a:solidFill>
              </a:rPr>
              <a:t> </a:t>
            </a:r>
          </a:p>
          <a:p>
            <a:pPr marL="514350" indent="-514350">
              <a:buFont typeface="+mj-lt"/>
              <a:buAutoNum type="arabicPeriod"/>
            </a:pPr>
            <a:r>
              <a:rPr lang="en-US" dirty="0">
                <a:solidFill>
                  <a:srgbClr val="000000"/>
                </a:solidFill>
              </a:rPr>
              <a:t>Second quartile, </a:t>
            </a:r>
            <a:r>
              <a:rPr lang="en-US" i="1" dirty="0">
                <a:solidFill>
                  <a:srgbClr val="0000FF"/>
                </a:solidFill>
              </a:rPr>
              <a:t>Q</a:t>
            </a:r>
            <a:r>
              <a:rPr lang="en-US" baseline="-25000" dirty="0">
                <a:solidFill>
                  <a:srgbClr val="0000FF"/>
                </a:solidFill>
              </a:rPr>
              <a:t>2</a:t>
            </a:r>
            <a:r>
              <a:rPr lang="en-US" i="1" dirty="0">
                <a:solidFill>
                  <a:srgbClr val="000000"/>
                </a:solidFill>
              </a:rPr>
              <a:t>, </a:t>
            </a:r>
            <a:r>
              <a:rPr lang="en-US" dirty="0">
                <a:solidFill>
                  <a:srgbClr val="000000"/>
                </a:solidFill>
              </a:rPr>
              <a:t>or the median </a:t>
            </a:r>
          </a:p>
          <a:p>
            <a:pPr marL="514350" indent="-514350">
              <a:buFont typeface="+mj-lt"/>
              <a:buAutoNum type="arabicPeriod"/>
            </a:pPr>
            <a:r>
              <a:rPr lang="en-US" dirty="0">
                <a:solidFill>
                  <a:srgbClr val="000000"/>
                </a:solidFill>
              </a:rPr>
              <a:t>Third quartile, </a:t>
            </a:r>
            <a:r>
              <a:rPr lang="en-US" i="1" dirty="0">
                <a:solidFill>
                  <a:srgbClr val="0000FF"/>
                </a:solidFill>
              </a:rPr>
              <a:t>Q</a:t>
            </a:r>
            <a:r>
              <a:rPr lang="en-US" baseline="-25000" dirty="0">
                <a:solidFill>
                  <a:srgbClr val="0000FF"/>
                </a:solidFill>
              </a:rPr>
              <a:t>3</a:t>
            </a:r>
            <a:endParaRPr lang="en-US" i="1" dirty="0">
              <a:solidFill>
                <a:srgbClr val="0000FF"/>
              </a:solidFill>
            </a:endParaRPr>
          </a:p>
          <a:p>
            <a:pPr marL="514350" indent="-514350">
              <a:buFont typeface="+mj-lt"/>
              <a:buAutoNum type="arabicPeriod"/>
            </a:pPr>
            <a:r>
              <a:rPr lang="en-US" dirty="0">
                <a:solidFill>
                  <a:srgbClr val="000000"/>
                </a:solidFill>
              </a:rPr>
              <a:t>Maximum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C8CF0-29B4-4633-A14D-94643DE9D91A}"/>
              </a:ext>
            </a:extLst>
          </p:cNvPr>
          <p:cNvSpPr>
            <a:spLocks noGrp="1"/>
          </p:cNvSpPr>
          <p:nvPr>
            <p:ph type="title"/>
          </p:nvPr>
        </p:nvSpPr>
        <p:spPr/>
        <p:txBody>
          <a:bodyPr/>
          <a:lstStyle/>
          <a:p>
            <a:r>
              <a:rPr lang="en-US" dirty="0"/>
              <a:t>Box Plots</a:t>
            </a:r>
          </a:p>
        </p:txBody>
      </p:sp>
      <p:sp>
        <p:nvSpPr>
          <p:cNvPr id="3" name="Content Placeholder 2">
            <a:extLst>
              <a:ext uri="{FF2B5EF4-FFF2-40B4-BE49-F238E27FC236}">
                <a16:creationId xmlns:a16="http://schemas.microsoft.com/office/drawing/2014/main" id="{F0B7751D-3285-44FE-ACE3-36AD18F487F8}"/>
              </a:ext>
            </a:extLst>
          </p:cNvPr>
          <p:cNvSpPr>
            <a:spLocks noGrp="1"/>
          </p:cNvSpPr>
          <p:nvPr>
            <p:ph idx="1"/>
          </p:nvPr>
        </p:nvSpPr>
        <p:spPr/>
        <p:txBody>
          <a:bodyPr/>
          <a:lstStyle/>
          <a:p>
            <a:r>
              <a:rPr lang="en-US" b="1" dirty="0">
                <a:solidFill>
                  <a:srgbClr val="C00000"/>
                </a:solidFill>
              </a:rPr>
              <a:t>Box plots </a:t>
            </a:r>
            <a:r>
              <a:rPr lang="en-US" dirty="0"/>
              <a:t>are a graphical summary of the central tendency, the spread, the skewness, and the potential existence of outliers in the data. The figure below displays a box plot of the screening test data from Example 4.3.2.</a:t>
            </a:r>
          </a:p>
        </p:txBody>
      </p:sp>
      <p:pic>
        <p:nvPicPr>
          <p:cNvPr id="5" name="Picture 4">
            <a:extLst>
              <a:ext uri="{FF2B5EF4-FFF2-40B4-BE49-F238E27FC236}">
                <a16:creationId xmlns:a16="http://schemas.microsoft.com/office/drawing/2014/main" id="{93210279-30C0-4626-B541-9A7F8437B2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3566160"/>
            <a:ext cx="4772691" cy="1905266"/>
          </a:xfrm>
          <a:prstGeom prst="rect">
            <a:avLst/>
          </a:prstGeom>
        </p:spPr>
      </p:pic>
    </p:spTree>
    <p:extLst>
      <p:ext uri="{BB962C8B-B14F-4D97-AF65-F5344CB8AC3E}">
        <p14:creationId xmlns:p14="http://schemas.microsoft.com/office/powerpoint/2010/main" val="3429419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6F364-2CF8-4E7A-B9F1-D67354B653AE}"/>
              </a:ext>
            </a:extLst>
          </p:cNvPr>
          <p:cNvSpPr>
            <a:spLocks noGrp="1"/>
          </p:cNvSpPr>
          <p:nvPr>
            <p:ph type="title"/>
          </p:nvPr>
        </p:nvSpPr>
        <p:spPr/>
        <p:txBody>
          <a:bodyPr/>
          <a:lstStyle/>
          <a:p>
            <a:r>
              <a:rPr lang="en-US" dirty="0"/>
              <a:t>Box and Whisker Plot</a:t>
            </a:r>
          </a:p>
        </p:txBody>
      </p:sp>
      <p:sp>
        <p:nvSpPr>
          <p:cNvPr id="3" name="Content Placeholder 2">
            <a:extLst>
              <a:ext uri="{FF2B5EF4-FFF2-40B4-BE49-F238E27FC236}">
                <a16:creationId xmlns:a16="http://schemas.microsoft.com/office/drawing/2014/main" id="{9FDAB4D1-531F-4546-89F5-1F6BC7FE7A5F}"/>
              </a:ext>
            </a:extLst>
          </p:cNvPr>
          <p:cNvSpPr>
            <a:spLocks noGrp="1"/>
          </p:cNvSpPr>
          <p:nvPr>
            <p:ph idx="1"/>
          </p:nvPr>
        </p:nvSpPr>
        <p:spPr/>
        <p:txBody>
          <a:bodyPr/>
          <a:lstStyle/>
          <a:p>
            <a:r>
              <a:rPr lang="en-US" dirty="0"/>
              <a:t>In the previous figure, a line is drawn from the 25</a:t>
            </a:r>
            <a:r>
              <a:rPr lang="en-US" baseline="30000" dirty="0"/>
              <a:t>th</a:t>
            </a:r>
            <a:r>
              <a:rPr lang="en-US" dirty="0"/>
              <a:t> percentile to the smallest test score of 18, and another line is drawn from the 75</a:t>
            </a:r>
            <a:r>
              <a:rPr lang="en-US" baseline="30000" dirty="0"/>
              <a:t>th</a:t>
            </a:r>
            <a:r>
              <a:rPr lang="en-US" dirty="0"/>
              <a:t> percentile to the largest score of 82. These lines are often referred to as “whiskers”. Adding “whiskers” to the box plot creates a </a:t>
            </a:r>
            <a:r>
              <a:rPr lang="en-US" b="1" dirty="0">
                <a:solidFill>
                  <a:srgbClr val="C00000"/>
                </a:solidFill>
              </a:rPr>
              <a:t>box and whisker plot</a:t>
            </a:r>
            <a:r>
              <a:rPr lang="en-US" dirty="0"/>
              <a:t>. The box plot for the screening test scores shows that the test score data is slightly skewed to the left. Why? Because the whisker extending from </a:t>
            </a:r>
            <a:r>
              <a:rPr lang="en-US" i="1" dirty="0"/>
              <a:t>Q</a:t>
            </a:r>
            <a:r>
              <a:rPr lang="en-US" baseline="-25000" dirty="0"/>
              <a:t>1</a:t>
            </a:r>
            <a:r>
              <a:rPr lang="en-US" i="1" dirty="0"/>
              <a:t> </a:t>
            </a:r>
            <a:r>
              <a:rPr lang="en-US" dirty="0"/>
              <a:t>appears to be longer that the whisker that extends from </a:t>
            </a:r>
            <a:r>
              <a:rPr lang="en-US" i="1" dirty="0"/>
              <a:t>Q</a:t>
            </a:r>
            <a:r>
              <a:rPr lang="en-US" i="1" baseline="-25000" dirty="0"/>
              <a:t>3</a:t>
            </a:r>
            <a:r>
              <a:rPr lang="en-US" dirty="0"/>
              <a:t>.</a:t>
            </a:r>
            <a:endParaRPr lang="en-US" i="1" dirty="0"/>
          </a:p>
          <a:p>
            <a:endParaRPr lang="en-US" i="1" dirty="0">
              <a:solidFill>
                <a:srgbClr val="1F497D"/>
              </a:solidFill>
            </a:endParaRPr>
          </a:p>
          <a:p>
            <a:endParaRPr lang="en-US" dirty="0"/>
          </a:p>
        </p:txBody>
      </p:sp>
    </p:spTree>
    <p:extLst>
      <p:ext uri="{BB962C8B-B14F-4D97-AF65-F5344CB8AC3E}">
        <p14:creationId xmlns:p14="http://schemas.microsoft.com/office/powerpoint/2010/main" val="37257487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for Constructing a Box Plot</a:t>
            </a:r>
          </a:p>
        </p:txBody>
      </p:sp>
      <p:sp>
        <p:nvSpPr>
          <p:cNvPr id="4" name="Content Placeholder 2"/>
          <p:cNvSpPr>
            <a:spLocks noGrp="1"/>
          </p:cNvSpPr>
          <p:nvPr>
            <p:ph idx="1"/>
          </p:nvPr>
        </p:nvSpPr>
        <p:spPr>
          <a:xfrm>
            <a:off x="457200" y="1280160"/>
            <a:ext cx="8229600" cy="4401205"/>
          </a:xfrm>
          <a:solidFill>
            <a:srgbClr val="FFFFCC"/>
          </a:solidFill>
          <a:ln w="28575">
            <a:solidFill>
              <a:srgbClr val="000000"/>
            </a:solidFill>
          </a:ln>
        </p:spPr>
        <p:txBody>
          <a:bodyPr>
            <a:spAutoFit/>
          </a:bodyPr>
          <a:lstStyle/>
          <a:p>
            <a:pPr algn="ctr"/>
            <a:r>
              <a:rPr lang="en-US" b="1" dirty="0">
                <a:solidFill>
                  <a:srgbClr val="000000"/>
                </a:solidFill>
              </a:rPr>
              <a:t>Procedure</a:t>
            </a:r>
            <a:endParaRPr lang="en-US" dirty="0">
              <a:solidFill>
                <a:srgbClr val="000000"/>
              </a:solidFill>
            </a:endParaRPr>
          </a:p>
          <a:p>
            <a:pPr marL="514350" indent="-514350">
              <a:buFont typeface="+mj-lt"/>
              <a:buAutoNum type="arabicPeriod"/>
            </a:pPr>
            <a:r>
              <a:rPr lang="en-US" dirty="0">
                <a:solidFill>
                  <a:srgbClr val="000000"/>
                </a:solidFill>
              </a:rPr>
              <a:t>Determine the 5-number summary for the data set.</a:t>
            </a:r>
          </a:p>
          <a:p>
            <a:pPr marL="514350" indent="-514350">
              <a:buFont typeface="+mj-lt"/>
              <a:buAutoNum type="arabicPeriod"/>
            </a:pPr>
            <a:r>
              <a:rPr lang="en-US" dirty="0">
                <a:solidFill>
                  <a:srgbClr val="000000"/>
                </a:solidFill>
              </a:rPr>
              <a:t>Draw a scale that includes the minimum and maximum data values.</a:t>
            </a:r>
          </a:p>
          <a:p>
            <a:pPr marL="514350" indent="-514350">
              <a:buFont typeface="+mj-lt"/>
              <a:buAutoNum type="arabicPeriod"/>
            </a:pPr>
            <a:r>
              <a:rPr lang="en-US" dirty="0">
                <a:solidFill>
                  <a:srgbClr val="000000"/>
                </a:solidFill>
              </a:rPr>
              <a:t>Construct a box extending from </a:t>
            </a:r>
            <a:r>
              <a:rPr lang="en-US" i="1" dirty="0">
                <a:solidFill>
                  <a:srgbClr val="0000FF"/>
                </a:solidFill>
              </a:rPr>
              <a:t>Q</a:t>
            </a:r>
            <a:r>
              <a:rPr lang="en-US" baseline="-25000" dirty="0">
                <a:solidFill>
                  <a:srgbClr val="0000FF"/>
                </a:solidFill>
              </a:rPr>
              <a:t>1</a:t>
            </a:r>
            <a:r>
              <a:rPr lang="en-US" dirty="0">
                <a:solidFill>
                  <a:srgbClr val="000000"/>
                </a:solidFill>
              </a:rPr>
              <a:t> to </a:t>
            </a:r>
            <a:r>
              <a:rPr lang="en-US" i="1" dirty="0">
                <a:solidFill>
                  <a:srgbClr val="0000FF"/>
                </a:solidFill>
              </a:rPr>
              <a:t>Q</a:t>
            </a:r>
            <a:r>
              <a:rPr lang="en-US" baseline="-25000" dirty="0">
                <a:solidFill>
                  <a:srgbClr val="0000FF"/>
                </a:solidFill>
              </a:rPr>
              <a:t>3</a:t>
            </a:r>
            <a:r>
              <a:rPr lang="en-US" dirty="0">
                <a:solidFill>
                  <a:srgbClr val="000000"/>
                </a:solidFill>
              </a:rPr>
              <a:t>.</a:t>
            </a:r>
          </a:p>
          <a:p>
            <a:pPr marL="514350" indent="-514350">
              <a:buFont typeface="+mj-lt"/>
              <a:buAutoNum type="arabicPeriod"/>
            </a:pPr>
            <a:r>
              <a:rPr lang="en-US" dirty="0">
                <a:solidFill>
                  <a:srgbClr val="000000"/>
                </a:solidFill>
              </a:rPr>
              <a:t>Draw a line through the box at the value of the median.</a:t>
            </a:r>
          </a:p>
          <a:p>
            <a:pPr marL="514350" indent="-514350">
              <a:buFont typeface="+mj-lt"/>
              <a:buAutoNum type="arabicPeriod"/>
            </a:pPr>
            <a:r>
              <a:rPr lang="en-US" dirty="0">
                <a:solidFill>
                  <a:srgbClr val="000000"/>
                </a:solidFill>
              </a:rPr>
              <a:t>Draw lines extending from </a:t>
            </a:r>
            <a:r>
              <a:rPr lang="en-US" i="1" dirty="0">
                <a:solidFill>
                  <a:srgbClr val="0000FF"/>
                </a:solidFill>
              </a:rPr>
              <a:t>Q</a:t>
            </a:r>
            <a:r>
              <a:rPr lang="en-US" baseline="-25000" dirty="0">
                <a:solidFill>
                  <a:srgbClr val="0000FF"/>
                </a:solidFill>
              </a:rPr>
              <a:t>1</a:t>
            </a:r>
            <a:r>
              <a:rPr lang="en-US" dirty="0">
                <a:solidFill>
                  <a:srgbClr val="000000"/>
                </a:solidFill>
              </a:rPr>
              <a:t> to the minimum and from </a:t>
            </a:r>
            <a:r>
              <a:rPr lang="en-US" i="1" dirty="0">
                <a:solidFill>
                  <a:srgbClr val="0000FF"/>
                </a:solidFill>
              </a:rPr>
              <a:t>Q</a:t>
            </a:r>
            <a:r>
              <a:rPr lang="en-US" baseline="-25000" dirty="0">
                <a:solidFill>
                  <a:srgbClr val="0000FF"/>
                </a:solidFill>
              </a:rPr>
              <a:t>3</a:t>
            </a:r>
            <a:r>
              <a:rPr lang="en-US" dirty="0">
                <a:solidFill>
                  <a:srgbClr val="000000"/>
                </a:solidFill>
              </a:rPr>
              <a:t> to the maximum.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Percentile </a:t>
            </a:r>
          </a:p>
        </p:txBody>
      </p:sp>
      <p:sp>
        <p:nvSpPr>
          <p:cNvPr id="4"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Given a set of data </a:t>
            </a:r>
            <a:r>
              <a:rPr lang="en-US" i="1" dirty="0">
                <a:solidFill>
                  <a:srgbClr val="0000FF"/>
                </a:solidFill>
              </a:rPr>
              <a:t>x</a:t>
            </a:r>
            <a:r>
              <a:rPr lang="en-US" baseline="-25000" dirty="0">
                <a:solidFill>
                  <a:srgbClr val="0000FF"/>
                </a:solidFill>
              </a:rPr>
              <a:t>1</a:t>
            </a:r>
            <a:r>
              <a:rPr lang="en-US" dirty="0">
                <a:solidFill>
                  <a:srgbClr val="000000"/>
                </a:solidFill>
              </a:rPr>
              <a:t>, </a:t>
            </a:r>
            <a:r>
              <a:rPr lang="en-US" i="1" dirty="0">
                <a:solidFill>
                  <a:srgbClr val="0000FF"/>
                </a:solidFill>
              </a:rPr>
              <a:t>x</a:t>
            </a:r>
            <a:r>
              <a:rPr lang="en-US" baseline="-25000" dirty="0">
                <a:solidFill>
                  <a:srgbClr val="0000FF"/>
                </a:solidFill>
              </a:rPr>
              <a:t>2</a:t>
            </a:r>
            <a:r>
              <a:rPr lang="en-US" dirty="0">
                <a:solidFill>
                  <a:srgbClr val="000000"/>
                </a:solidFill>
              </a:rPr>
              <a:t>,…</a:t>
            </a:r>
            <a:r>
              <a:rPr lang="en-US" i="1" dirty="0">
                <a:solidFill>
                  <a:srgbClr val="000000"/>
                </a:solidFill>
              </a:rPr>
              <a:t> </a:t>
            </a:r>
            <a:r>
              <a:rPr lang="en-US" i="1" dirty="0" err="1">
                <a:solidFill>
                  <a:srgbClr val="0000FF"/>
                </a:solidFill>
              </a:rPr>
              <a:t>x</a:t>
            </a:r>
            <a:r>
              <a:rPr lang="en-US" i="1" baseline="-25000" dirty="0" err="1">
                <a:solidFill>
                  <a:srgbClr val="0000FF"/>
                </a:solidFill>
              </a:rPr>
              <a:t>n</a:t>
            </a:r>
            <a:r>
              <a:rPr lang="en-US" dirty="0">
                <a:solidFill>
                  <a:srgbClr val="000000"/>
                </a:solidFill>
              </a:rPr>
              <a:t>, the      </a:t>
            </a:r>
            <a:r>
              <a:rPr lang="en-US" b="1" dirty="0">
                <a:solidFill>
                  <a:srgbClr val="C00000"/>
                </a:solidFill>
              </a:rPr>
              <a:t>percentile</a:t>
            </a:r>
            <a:r>
              <a:rPr lang="en-US" dirty="0">
                <a:solidFill>
                  <a:srgbClr val="000000"/>
                </a:solidFill>
              </a:rPr>
              <a:t> is a value, say </a:t>
            </a:r>
            <a:r>
              <a:rPr lang="en-US" i="1" dirty="0">
                <a:solidFill>
                  <a:srgbClr val="000000"/>
                </a:solidFill>
              </a:rPr>
              <a:t>x</a:t>
            </a:r>
            <a:r>
              <a:rPr lang="en-US" dirty="0">
                <a:solidFill>
                  <a:srgbClr val="000000"/>
                </a:solidFill>
              </a:rPr>
              <a:t>, such that approximately </a:t>
            </a:r>
            <a:r>
              <a:rPr lang="en-US" i="1" dirty="0">
                <a:solidFill>
                  <a:srgbClr val="000000"/>
                </a:solidFill>
              </a:rPr>
              <a:t>P</a:t>
            </a:r>
            <a:r>
              <a:rPr lang="en-US" dirty="0">
                <a:solidFill>
                  <a:srgbClr val="000000"/>
                </a:solidFill>
              </a:rPr>
              <a:t> percent of the data is less than or equal to </a:t>
            </a:r>
            <a:r>
              <a:rPr lang="en-US" i="1" dirty="0">
                <a:solidFill>
                  <a:srgbClr val="000000"/>
                </a:solidFill>
              </a:rPr>
              <a:t>x</a:t>
            </a:r>
            <a:r>
              <a:rPr lang="en-US" dirty="0">
                <a:solidFill>
                  <a:srgbClr val="000000"/>
                </a:solidFill>
              </a:rPr>
              <a:t> and approximately      (100 − </a:t>
            </a:r>
            <a:r>
              <a:rPr lang="en-US" i="1" dirty="0">
                <a:solidFill>
                  <a:srgbClr val="000000"/>
                </a:solidFill>
              </a:rPr>
              <a:t>P</a:t>
            </a:r>
            <a:r>
              <a:rPr lang="en-US" dirty="0">
                <a:solidFill>
                  <a:srgbClr val="000000"/>
                </a:solidFill>
              </a:rPr>
              <a:t>) percent of the data is greater than or equal to </a:t>
            </a:r>
            <a:r>
              <a:rPr lang="en-US" i="1" dirty="0">
                <a:solidFill>
                  <a:srgbClr val="000000"/>
                </a:solidFill>
              </a:rPr>
              <a:t>x</a:t>
            </a:r>
            <a:r>
              <a:rPr lang="en-US" dirty="0">
                <a:solidFill>
                  <a:srgbClr val="000000"/>
                </a:solidFill>
              </a:rPr>
              <a:t>.</a:t>
            </a:r>
          </a:p>
        </p:txBody>
      </p:sp>
      <p:graphicFrame>
        <p:nvGraphicFramePr>
          <p:cNvPr id="55298" name="Object 2"/>
          <p:cNvGraphicFramePr>
            <a:graphicFrameLocks noChangeAspect="1"/>
          </p:cNvGraphicFramePr>
          <p:nvPr/>
        </p:nvGraphicFramePr>
        <p:xfrm>
          <a:off x="3284989" y="296411"/>
          <a:ext cx="457200" cy="495300"/>
        </p:xfrm>
        <a:graphic>
          <a:graphicData uri="http://schemas.openxmlformats.org/presentationml/2006/ole">
            <mc:AlternateContent xmlns:mc="http://schemas.openxmlformats.org/markup-compatibility/2006">
              <mc:Choice xmlns:v="urn:schemas-microsoft-com:vml" Requires="v">
                <p:oleObj spid="_x0000_s55310" name="Equation" r:id="rId3" imgW="457200" imgH="495000" progId="Equation.DSMT4">
                  <p:embed/>
                </p:oleObj>
              </mc:Choice>
              <mc:Fallback>
                <p:oleObj name="Equation" r:id="rId3" imgW="457200" imgH="495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4989" y="296411"/>
                        <a:ext cx="457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299" name="Object 3"/>
          <p:cNvGraphicFramePr>
            <a:graphicFrameLocks noChangeAspect="1"/>
          </p:cNvGraphicFramePr>
          <p:nvPr/>
        </p:nvGraphicFramePr>
        <p:xfrm>
          <a:off x="5397500" y="1811338"/>
          <a:ext cx="431800" cy="444500"/>
        </p:xfrm>
        <a:graphic>
          <a:graphicData uri="http://schemas.openxmlformats.org/presentationml/2006/ole">
            <mc:AlternateContent xmlns:mc="http://schemas.openxmlformats.org/markup-compatibility/2006">
              <mc:Choice xmlns:v="urn:schemas-microsoft-com:vml" Requires="v">
                <p:oleObj spid="_x0000_s55311" name="Equation" r:id="rId5" imgW="431640" imgH="444240" progId="Equation.DSMT4">
                  <p:embed/>
                </p:oleObj>
              </mc:Choice>
              <mc:Fallback>
                <p:oleObj name="Equation" r:id="rId5" imgW="431640" imgH="444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97500" y="1811338"/>
                        <a:ext cx="431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Detecting Outliers</a:t>
            </a:r>
          </a:p>
        </p:txBody>
      </p:sp>
      <p:sp>
        <p:nvSpPr>
          <p:cNvPr id="4" name="Content Placeholder 3"/>
          <p:cNvSpPr>
            <a:spLocks noGrp="1"/>
          </p:cNvSpPr>
          <p:nvPr>
            <p:ph idx="1"/>
          </p:nvPr>
        </p:nvSpPr>
        <p:spPr>
          <a:xfrm>
            <a:off x="457200" y="1280160"/>
            <a:ext cx="8229600" cy="1902059"/>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Caution</a:t>
            </a:r>
          </a:p>
          <a:p>
            <a:r>
              <a:rPr lang="en-US" dirty="0">
                <a:solidFill>
                  <a:srgbClr val="000000"/>
                </a:solidFill>
              </a:rPr>
              <a:t>Different technologies may yield different box plots due to differences in the procedures used for determining quartiles. </a:t>
            </a:r>
            <a:endParaRPr lang="en-US" dirty="0">
              <a:solidFill>
                <a:srgbClr val="000000"/>
              </a:solidFill>
              <a:latin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Outlier</a:t>
            </a:r>
          </a:p>
        </p:txBody>
      </p:sp>
      <p:sp>
        <p:nvSpPr>
          <p:cNvPr id="5"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pPr marL="3175" indent="-3175"/>
            <a:r>
              <a:rPr lang="en-US" dirty="0">
                <a:solidFill>
                  <a:srgbClr val="000000"/>
                </a:solidFill>
              </a:rPr>
              <a:t>A data point is considered an </a:t>
            </a:r>
            <a:r>
              <a:rPr lang="en-US" b="1" dirty="0">
                <a:solidFill>
                  <a:srgbClr val="C00000"/>
                </a:solidFill>
              </a:rPr>
              <a:t>outlier</a:t>
            </a:r>
            <a:r>
              <a:rPr lang="en-US" dirty="0">
                <a:solidFill>
                  <a:srgbClr val="000000"/>
                </a:solidFill>
              </a:rPr>
              <a:t> if it is 1.5 times the interquartile range above the </a:t>
            </a:r>
            <a:r>
              <a:rPr lang="en-US" dirty="0">
                <a:solidFill>
                  <a:srgbClr val="0000FF"/>
                </a:solidFill>
              </a:rPr>
              <a:t>75</a:t>
            </a:r>
            <a:r>
              <a:rPr lang="en-US" baseline="30000" dirty="0">
                <a:solidFill>
                  <a:srgbClr val="0000FF"/>
                </a:solidFill>
              </a:rPr>
              <a:t>th</a:t>
            </a:r>
            <a:r>
              <a:rPr lang="en-US" dirty="0">
                <a:solidFill>
                  <a:srgbClr val="000000"/>
                </a:solidFill>
              </a:rPr>
              <a:t> percentile or 1.5 times the interquartile range below the </a:t>
            </a:r>
            <a:r>
              <a:rPr lang="en-US" dirty="0">
                <a:solidFill>
                  <a:srgbClr val="0000FF"/>
                </a:solidFill>
              </a:rPr>
              <a:t>25</a:t>
            </a:r>
            <a:r>
              <a:rPr lang="en-US" baseline="30000" dirty="0">
                <a:solidFill>
                  <a:srgbClr val="0000FF"/>
                </a:solidFill>
              </a:rPr>
              <a:t>th</a:t>
            </a:r>
            <a:r>
              <a:rPr lang="en-US" dirty="0">
                <a:solidFill>
                  <a:srgbClr val="000000"/>
                </a:solidFill>
              </a:rPr>
              <a:t> percentile.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4.3.3</a:t>
            </a:r>
          </a:p>
        </p:txBody>
      </p:sp>
      <p:sp>
        <p:nvSpPr>
          <p:cNvPr id="3" name="Content Placeholder 2"/>
          <p:cNvSpPr>
            <a:spLocks noGrp="1"/>
          </p:cNvSpPr>
          <p:nvPr>
            <p:ph idx="1"/>
          </p:nvPr>
        </p:nvSpPr>
        <p:spPr/>
        <p:txBody>
          <a:bodyPr>
            <a:normAutofit/>
          </a:bodyPr>
          <a:lstStyle/>
          <a:p>
            <a:r>
              <a:rPr lang="en-US" dirty="0"/>
              <a:t>Education attainment seems to have a positive association with a person’s income. The amount of education a person has can be divided into five categories. </a:t>
            </a:r>
          </a:p>
          <a:p>
            <a:pPr marL="514350" indent="-514350">
              <a:buFont typeface="+mj-lt"/>
              <a:buAutoNum type="arabicPeriod"/>
            </a:pPr>
            <a:r>
              <a:rPr lang="en-US" dirty="0"/>
              <a:t>Less than a high school diploma</a:t>
            </a:r>
          </a:p>
          <a:p>
            <a:pPr marL="514350" indent="-514350">
              <a:buFont typeface="+mj-lt"/>
              <a:buAutoNum type="arabicPeriod"/>
            </a:pPr>
            <a:r>
              <a:rPr lang="en-US" dirty="0"/>
              <a:t>High school graduate, no college</a:t>
            </a:r>
          </a:p>
          <a:p>
            <a:pPr marL="514350" indent="-514350">
              <a:buFont typeface="+mj-lt"/>
              <a:buAutoNum type="arabicPeriod"/>
            </a:pPr>
            <a:r>
              <a:rPr lang="en-US" dirty="0"/>
              <a:t>Some college or associate degree</a:t>
            </a:r>
          </a:p>
          <a:p>
            <a:pPr marL="514350" indent="-514350">
              <a:buFont typeface="+mj-lt"/>
              <a:buAutoNum type="arabicPeriod"/>
            </a:pPr>
            <a:r>
              <a:rPr lang="en-US" dirty="0"/>
              <a:t>Bachelor’s degree only</a:t>
            </a:r>
          </a:p>
          <a:p>
            <a:pPr marL="514350" indent="-514350">
              <a:buFont typeface="+mj-lt"/>
              <a:buAutoNum type="arabicPeriod"/>
            </a:pPr>
            <a:r>
              <a:rPr lang="en-US" dirty="0"/>
              <a:t>Advanced degree</a:t>
            </a:r>
          </a:p>
          <a:p>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4.3.3 (cont.)</a:t>
            </a:r>
          </a:p>
        </p:txBody>
      </p:sp>
      <p:sp>
        <p:nvSpPr>
          <p:cNvPr id="3" name="Content Placeholder 2"/>
          <p:cNvSpPr>
            <a:spLocks noGrp="1"/>
          </p:cNvSpPr>
          <p:nvPr>
            <p:ph idx="1"/>
          </p:nvPr>
        </p:nvSpPr>
        <p:spPr/>
        <p:txBody>
          <a:bodyPr/>
          <a:lstStyle/>
          <a:p>
            <a:r>
              <a:rPr lang="en-US" dirty="0"/>
              <a:t>The categories are ordered according to educational attainment. The vertical box plots in the figure on the next slide show the distributions of personal income per each level of education, for individuals age 25 and older. Rather than extending the whiskers to the smallest and largest income values in each category, the whisker endpoints represent the 10</a:t>
            </a:r>
            <a:r>
              <a:rPr lang="en-US" baseline="30000" dirty="0"/>
              <a:t>th</a:t>
            </a:r>
            <a:r>
              <a:rPr lang="en-US" dirty="0"/>
              <a:t> and 90</a:t>
            </a:r>
            <a:r>
              <a:rPr lang="en-US" baseline="30000" dirty="0"/>
              <a:t>th</a:t>
            </a:r>
            <a:r>
              <a:rPr lang="en-US" dirty="0"/>
              <a:t> percentiles. What conclusions can be drawn from this figure?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4.3.3 (cont.)</a:t>
            </a:r>
          </a:p>
        </p:txBody>
      </p:sp>
      <p:pic>
        <p:nvPicPr>
          <p:cNvPr id="62466" name="Picture 2"/>
          <p:cNvPicPr>
            <a:picLocks noChangeAspect="1" noChangeArrowheads="1"/>
          </p:cNvPicPr>
          <p:nvPr/>
        </p:nvPicPr>
        <p:blipFill>
          <a:blip r:embed="rId2" cstate="print"/>
          <a:srcRect/>
          <a:stretch>
            <a:fillRect/>
          </a:stretch>
        </p:blipFill>
        <p:spPr bwMode="auto">
          <a:xfrm>
            <a:off x="1269368" y="1295400"/>
            <a:ext cx="6605264" cy="4005072"/>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4.3.3 (cont.)</a:t>
            </a:r>
          </a:p>
        </p:txBody>
      </p:sp>
      <p:sp>
        <p:nvSpPr>
          <p:cNvPr id="3" name="Content Placeholder 2"/>
          <p:cNvSpPr>
            <a:spLocks noGrp="1"/>
          </p:cNvSpPr>
          <p:nvPr>
            <p:ph idx="1"/>
          </p:nvPr>
        </p:nvSpPr>
        <p:spPr/>
        <p:txBody>
          <a:bodyPr/>
          <a:lstStyle/>
          <a:p>
            <a:r>
              <a:rPr lang="en-US" b="1" dirty="0"/>
              <a:t>Solution</a:t>
            </a:r>
          </a:p>
          <a:p>
            <a:r>
              <a:rPr lang="en-US" dirty="0"/>
              <a:t>It is rather obvious from this figure that more education equates to higher earnings. Also, there is a lot of spread in the last two box plots as shown by the longer lengths of the boxes. This is probably due in part to the market demands for degrees in scientific disciplines, especially computer science.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z</a:t>
            </a:r>
            <a:r>
              <a:rPr lang="en-US" dirty="0"/>
              <a:t>-Score</a:t>
            </a:r>
          </a:p>
        </p:txBody>
      </p:sp>
      <p:sp>
        <p:nvSpPr>
          <p:cNvPr id="4" name="Content Placeholder 2"/>
          <p:cNvSpPr>
            <a:spLocks noGrp="1"/>
          </p:cNvSpPr>
          <p:nvPr>
            <p:ph idx="1"/>
          </p:nvPr>
        </p:nvSpPr>
        <p:spPr>
          <a:xfrm>
            <a:off x="457200" y="1280160"/>
            <a:ext cx="8229600" cy="2505301"/>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pPr marL="3175" indent="-3175"/>
            <a:r>
              <a:rPr lang="en-US" dirty="0">
                <a:solidFill>
                  <a:srgbClr val="000000"/>
                </a:solidFill>
              </a:rPr>
              <a:t>The </a:t>
            </a:r>
            <a:r>
              <a:rPr lang="en-US" b="1" i="1" dirty="0">
                <a:solidFill>
                  <a:srgbClr val="C00000"/>
                </a:solidFill>
              </a:rPr>
              <a:t>z</a:t>
            </a:r>
            <a:r>
              <a:rPr lang="en-US" b="1" dirty="0">
                <a:solidFill>
                  <a:srgbClr val="C00000"/>
                </a:solidFill>
              </a:rPr>
              <a:t>-score</a:t>
            </a:r>
            <a:r>
              <a:rPr lang="en-US" dirty="0">
                <a:solidFill>
                  <a:srgbClr val="000000"/>
                </a:solidFill>
              </a:rPr>
              <a:t> transforms a data value into the number of standard deviations that value is from the mean. </a:t>
            </a:r>
          </a:p>
          <a:p>
            <a:pPr marL="3175" indent="-3175"/>
            <a:endParaRPr lang="en-US" dirty="0">
              <a:solidFill>
                <a:srgbClr val="000000"/>
              </a:solidFill>
            </a:endParaRPr>
          </a:p>
          <a:p>
            <a:pPr marL="3175" indent="-3175"/>
            <a:endParaRPr lang="en-US" dirty="0">
              <a:solidFill>
                <a:srgbClr val="000000"/>
              </a:solidFill>
            </a:endParaRPr>
          </a:p>
        </p:txBody>
      </p:sp>
      <p:graphicFrame>
        <p:nvGraphicFramePr>
          <p:cNvPr id="63490" name="Object 2"/>
          <p:cNvGraphicFramePr>
            <a:graphicFrameLocks noChangeAspect="1"/>
          </p:cNvGraphicFramePr>
          <p:nvPr>
            <p:extLst>
              <p:ext uri="{D42A27DB-BD31-4B8C-83A1-F6EECF244321}">
                <p14:modId xmlns:p14="http://schemas.microsoft.com/office/powerpoint/2010/main" val="2983985671"/>
              </p:ext>
            </p:extLst>
          </p:nvPr>
        </p:nvGraphicFramePr>
        <p:xfrm>
          <a:off x="3886200" y="2825750"/>
          <a:ext cx="1320800" cy="838200"/>
        </p:xfrm>
        <a:graphic>
          <a:graphicData uri="http://schemas.openxmlformats.org/presentationml/2006/ole">
            <mc:AlternateContent xmlns:mc="http://schemas.openxmlformats.org/markup-compatibility/2006">
              <mc:Choice xmlns:v="urn:schemas-microsoft-com:vml" Requires="v">
                <p:oleObj spid="_x0000_s63496" name="Equation" r:id="rId3" imgW="1320480" imgH="838080" progId="Equation.DSMT4">
                  <p:embed/>
                </p:oleObj>
              </mc:Choice>
              <mc:Fallback>
                <p:oleObj name="Equation" r:id="rId3" imgW="1320480" imgH="838080" progId="Equation.DSMT4">
                  <p:embed/>
                  <p:pic>
                    <p:nvPicPr>
                      <p:cNvPr id="0" name="Picture 2"/>
                      <p:cNvPicPr>
                        <a:picLocks noChangeAspect="1" noChangeArrowheads="1"/>
                      </p:cNvPicPr>
                      <p:nvPr/>
                    </p:nvPicPr>
                    <p:blipFill>
                      <a:blip r:embed="rId4"/>
                      <a:srcRect/>
                      <a:stretch>
                        <a:fillRect/>
                      </a:stretch>
                    </p:blipFill>
                    <p:spPr bwMode="auto">
                      <a:xfrm>
                        <a:off x="3886200" y="282575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4.3.4</a:t>
            </a:r>
          </a:p>
        </p:txBody>
      </p:sp>
      <p:sp>
        <p:nvSpPr>
          <p:cNvPr id="3" name="Content Placeholder 2"/>
          <p:cNvSpPr>
            <a:spLocks noGrp="1"/>
          </p:cNvSpPr>
          <p:nvPr>
            <p:ph idx="1"/>
          </p:nvPr>
        </p:nvSpPr>
        <p:spPr/>
        <p:txBody>
          <a:bodyPr/>
          <a:lstStyle/>
          <a:p>
            <a:r>
              <a:rPr lang="en-US" dirty="0"/>
              <a:t>Suppose you scored an 86 on your biology test and a 94 on your psychology test. The mean and standard deviations of the two tests are given in the following table. </a:t>
            </a:r>
          </a:p>
          <a:p>
            <a:endParaRPr lang="en-US" dirty="0"/>
          </a:p>
          <a:p>
            <a:endParaRPr lang="en-US" dirty="0"/>
          </a:p>
          <a:p>
            <a:endParaRPr lang="en-US" dirty="0"/>
          </a:p>
          <a:p>
            <a:r>
              <a:rPr lang="en-US" dirty="0"/>
              <a:t>What are the </a:t>
            </a:r>
            <a:r>
              <a:rPr lang="en-US" i="1" dirty="0"/>
              <a:t>z</a:t>
            </a:r>
            <a:r>
              <a:rPr lang="en-US" dirty="0"/>
              <a:t>-scores for your two tests? On which of the tests did you perform relatively better? </a:t>
            </a:r>
          </a:p>
        </p:txBody>
      </p:sp>
      <p:graphicFrame>
        <p:nvGraphicFramePr>
          <p:cNvPr id="4" name="Table 3"/>
          <p:cNvGraphicFramePr>
            <a:graphicFrameLocks noGrp="1"/>
          </p:cNvGraphicFramePr>
          <p:nvPr/>
        </p:nvGraphicFramePr>
        <p:xfrm>
          <a:off x="1676400" y="3039611"/>
          <a:ext cx="5486400" cy="1584960"/>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370840">
                <a:tc gridSpan="3">
                  <a:txBody>
                    <a:bodyPr/>
                    <a:lstStyle/>
                    <a:p>
                      <a:pPr algn="ctr"/>
                      <a:r>
                        <a:rPr lang="en-US" sz="2000" dirty="0"/>
                        <a:t>Test Scores</a:t>
                      </a:r>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ctr"/>
                      <a:r>
                        <a:rPr lang="en-US" sz="2000" b="1" dirty="0">
                          <a:solidFill>
                            <a:srgbClr val="000000"/>
                          </a:solidFill>
                        </a:rPr>
                        <a:t>Course</a:t>
                      </a:r>
                    </a:p>
                  </a:txBody>
                  <a:tcPr/>
                </a:tc>
                <a:tc>
                  <a:txBody>
                    <a:bodyPr/>
                    <a:lstStyle/>
                    <a:p>
                      <a:pPr algn="ctr"/>
                      <a:r>
                        <a:rPr lang="en-US" sz="2000" b="1" dirty="0">
                          <a:solidFill>
                            <a:srgbClr val="000000"/>
                          </a:solidFill>
                        </a:rPr>
                        <a:t>Mean</a:t>
                      </a:r>
                    </a:p>
                  </a:txBody>
                  <a:tcPr/>
                </a:tc>
                <a:tc>
                  <a:txBody>
                    <a:bodyPr/>
                    <a:lstStyle/>
                    <a:p>
                      <a:pPr algn="ctr"/>
                      <a:r>
                        <a:rPr lang="en-US" sz="2000" b="1" dirty="0">
                          <a:solidFill>
                            <a:srgbClr val="000000"/>
                          </a:solidFill>
                        </a:rPr>
                        <a:t>Standard Deviation</a:t>
                      </a:r>
                    </a:p>
                  </a:txBody>
                  <a:tcPr/>
                </a:tc>
                <a:extLst>
                  <a:ext uri="{0D108BD9-81ED-4DB2-BD59-A6C34878D82A}">
                    <a16:rowId xmlns:a16="http://schemas.microsoft.com/office/drawing/2014/main" val="10001"/>
                  </a:ext>
                </a:extLst>
              </a:tr>
              <a:tr h="370840">
                <a:tc>
                  <a:txBody>
                    <a:bodyPr/>
                    <a:lstStyle/>
                    <a:p>
                      <a:pPr algn="ctr"/>
                      <a:r>
                        <a:rPr lang="en-US" sz="2000" dirty="0">
                          <a:solidFill>
                            <a:srgbClr val="000000"/>
                          </a:solidFill>
                        </a:rPr>
                        <a:t>Biology</a:t>
                      </a:r>
                    </a:p>
                  </a:txBody>
                  <a:tcPr/>
                </a:tc>
                <a:tc>
                  <a:txBody>
                    <a:bodyPr/>
                    <a:lstStyle/>
                    <a:p>
                      <a:pPr algn="ctr"/>
                      <a:r>
                        <a:rPr lang="en-US" sz="2000" dirty="0">
                          <a:solidFill>
                            <a:srgbClr val="000000"/>
                          </a:solidFill>
                        </a:rPr>
                        <a:t>74</a:t>
                      </a:r>
                    </a:p>
                  </a:txBody>
                  <a:tcPr/>
                </a:tc>
                <a:tc>
                  <a:txBody>
                    <a:bodyPr/>
                    <a:lstStyle/>
                    <a:p>
                      <a:pPr algn="ctr"/>
                      <a:r>
                        <a:rPr lang="en-US" sz="2000" dirty="0">
                          <a:solidFill>
                            <a:srgbClr val="000000"/>
                          </a:solidFill>
                        </a:rPr>
                        <a:t>10</a:t>
                      </a:r>
                    </a:p>
                  </a:txBody>
                  <a:tcPr/>
                </a:tc>
                <a:extLst>
                  <a:ext uri="{0D108BD9-81ED-4DB2-BD59-A6C34878D82A}">
                    <a16:rowId xmlns:a16="http://schemas.microsoft.com/office/drawing/2014/main" val="10002"/>
                  </a:ext>
                </a:extLst>
              </a:tr>
              <a:tr h="370840">
                <a:tc>
                  <a:txBody>
                    <a:bodyPr/>
                    <a:lstStyle/>
                    <a:p>
                      <a:pPr algn="ctr"/>
                      <a:r>
                        <a:rPr lang="en-US" sz="2000" dirty="0">
                          <a:solidFill>
                            <a:srgbClr val="000000"/>
                          </a:solidFill>
                        </a:rPr>
                        <a:t>Psychology</a:t>
                      </a:r>
                    </a:p>
                  </a:txBody>
                  <a:tcPr/>
                </a:tc>
                <a:tc>
                  <a:txBody>
                    <a:bodyPr/>
                    <a:lstStyle/>
                    <a:p>
                      <a:pPr algn="ctr"/>
                      <a:r>
                        <a:rPr lang="en-US" sz="2000" dirty="0">
                          <a:solidFill>
                            <a:srgbClr val="000000"/>
                          </a:solidFill>
                        </a:rPr>
                        <a:t>82</a:t>
                      </a:r>
                    </a:p>
                  </a:txBody>
                  <a:tcPr/>
                </a:tc>
                <a:tc>
                  <a:txBody>
                    <a:bodyPr/>
                    <a:lstStyle/>
                    <a:p>
                      <a:pPr algn="ctr"/>
                      <a:r>
                        <a:rPr lang="en-US" sz="2000" dirty="0">
                          <a:solidFill>
                            <a:srgbClr val="000000"/>
                          </a:solidFill>
                        </a:rPr>
                        <a:t>11</a:t>
                      </a:r>
                    </a:p>
                  </a:txBody>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4.3.4 (cont.)</a:t>
            </a:r>
          </a:p>
        </p:txBody>
      </p:sp>
      <p:sp>
        <p:nvSpPr>
          <p:cNvPr id="3" name="Content Placeholder 2"/>
          <p:cNvSpPr>
            <a:spLocks noGrp="1"/>
          </p:cNvSpPr>
          <p:nvPr>
            <p:ph idx="1"/>
          </p:nvPr>
        </p:nvSpPr>
        <p:spPr/>
        <p:txBody>
          <a:bodyPr/>
          <a:lstStyle/>
          <a:p>
            <a:r>
              <a:rPr lang="en-US" b="1" dirty="0"/>
              <a:t>Solution</a:t>
            </a:r>
          </a:p>
          <a:p>
            <a:r>
              <a:rPr lang="en-US" dirty="0"/>
              <a:t>The </a:t>
            </a:r>
            <a:r>
              <a:rPr lang="en-US" i="1" dirty="0"/>
              <a:t>z</a:t>
            </a:r>
            <a:r>
              <a:rPr lang="en-US" dirty="0"/>
              <a:t>-score for the biology test is </a:t>
            </a:r>
          </a:p>
          <a:p>
            <a:endParaRPr lang="en-US" b="1" dirty="0"/>
          </a:p>
          <a:p>
            <a:r>
              <a:rPr lang="en-US" dirty="0"/>
              <a:t>The </a:t>
            </a:r>
            <a:r>
              <a:rPr lang="en-US" i="1" dirty="0"/>
              <a:t>z</a:t>
            </a:r>
            <a:r>
              <a:rPr lang="en-US" dirty="0"/>
              <a:t>-score for the psychology test is </a:t>
            </a:r>
          </a:p>
          <a:p>
            <a:endParaRPr lang="en-US" dirty="0"/>
          </a:p>
          <a:p>
            <a:r>
              <a:rPr lang="en-US" dirty="0"/>
              <a:t>On the biology test you scored 1.2 standard deviations above the mean, compared to only 1.09 standard deviations above the mean for the psychology test.</a:t>
            </a:r>
            <a:endParaRPr lang="en-US" b="1" dirty="0"/>
          </a:p>
        </p:txBody>
      </p:sp>
      <p:graphicFrame>
        <p:nvGraphicFramePr>
          <p:cNvPr id="64514" name="Object 2"/>
          <p:cNvGraphicFramePr>
            <a:graphicFrameLocks noChangeAspect="1"/>
          </p:cNvGraphicFramePr>
          <p:nvPr/>
        </p:nvGraphicFramePr>
        <p:xfrm>
          <a:off x="5426978" y="1626066"/>
          <a:ext cx="2641600" cy="838200"/>
        </p:xfrm>
        <a:graphic>
          <a:graphicData uri="http://schemas.openxmlformats.org/presentationml/2006/ole">
            <mc:AlternateContent xmlns:mc="http://schemas.openxmlformats.org/markup-compatibility/2006">
              <mc:Choice xmlns:v="urn:schemas-microsoft-com:vml" Requires="v">
                <p:oleObj spid="_x0000_s64526" name="Equation" r:id="rId3" imgW="2641320" imgH="838080" progId="Equation.DSMT4">
                  <p:embed/>
                </p:oleObj>
              </mc:Choice>
              <mc:Fallback>
                <p:oleObj name="Equation" r:id="rId3" imgW="26413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26978" y="1626066"/>
                        <a:ext cx="264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4515" name="Object 3"/>
          <p:cNvGraphicFramePr>
            <a:graphicFrameLocks noChangeAspect="1"/>
          </p:cNvGraphicFramePr>
          <p:nvPr/>
        </p:nvGraphicFramePr>
        <p:xfrm>
          <a:off x="5926123" y="2658611"/>
          <a:ext cx="2628900" cy="838200"/>
        </p:xfrm>
        <a:graphic>
          <a:graphicData uri="http://schemas.openxmlformats.org/presentationml/2006/ole">
            <mc:AlternateContent xmlns:mc="http://schemas.openxmlformats.org/markup-compatibility/2006">
              <mc:Choice xmlns:v="urn:schemas-microsoft-com:vml" Requires="v">
                <p:oleObj spid="_x0000_s64527" name="Equation" r:id="rId5" imgW="2628720" imgH="838080" progId="Equation.DSMT4">
                  <p:embed/>
                </p:oleObj>
              </mc:Choice>
              <mc:Fallback>
                <p:oleObj name="Equation" r:id="rId5" imgW="262872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26123" y="2658611"/>
                        <a:ext cx="262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45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45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4.3.4 (cont.)</a:t>
            </a:r>
          </a:p>
        </p:txBody>
      </p:sp>
      <p:sp>
        <p:nvSpPr>
          <p:cNvPr id="3" name="Content Placeholder 2"/>
          <p:cNvSpPr>
            <a:spLocks noGrp="1"/>
          </p:cNvSpPr>
          <p:nvPr>
            <p:ph idx="1"/>
          </p:nvPr>
        </p:nvSpPr>
        <p:spPr/>
        <p:txBody>
          <a:bodyPr/>
          <a:lstStyle/>
          <a:p>
            <a:r>
              <a:rPr lang="en-US" dirty="0"/>
              <a:t>Even though the raw score on the psychology test is larger than the raw score on the biology test, relative to the means and variability in the data sets, the performance on the biology test was slightly better. Once again, changing the scale of the data has beneficial effects. It enables the comparison of two measurements that are drawn from different populations.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Percentile</a:t>
            </a:r>
            <a:r>
              <a:rPr lang="en-US" i="1" dirty="0"/>
              <a:t> </a:t>
            </a:r>
            <a:endParaRPr lang="en-US" dirty="0"/>
          </a:p>
        </p:txBody>
      </p:sp>
      <p:sp>
        <p:nvSpPr>
          <p:cNvPr id="4" name="Content Placeholder 2"/>
          <p:cNvSpPr>
            <a:spLocks noGrp="1"/>
          </p:cNvSpPr>
          <p:nvPr>
            <p:ph idx="1"/>
          </p:nvPr>
        </p:nvSpPr>
        <p:spPr>
          <a:xfrm>
            <a:off x="457200" y="1280160"/>
            <a:ext cx="8229600" cy="3970318"/>
          </a:xfrm>
          <a:solidFill>
            <a:srgbClr val="FFFFCC"/>
          </a:solidFill>
          <a:ln w="28575">
            <a:solidFill>
              <a:srgbClr val="000000"/>
            </a:solidFill>
          </a:ln>
        </p:spPr>
        <p:txBody>
          <a:bodyPr>
            <a:spAutoFit/>
          </a:bodyPr>
          <a:lstStyle/>
          <a:p>
            <a:pPr algn="ctr"/>
            <a:r>
              <a:rPr lang="en-US" b="1" dirty="0">
                <a:solidFill>
                  <a:srgbClr val="000000"/>
                </a:solidFill>
              </a:rPr>
              <a:t>Procedure</a:t>
            </a:r>
            <a:endParaRPr lang="en-US" dirty="0">
              <a:solidFill>
                <a:srgbClr val="000000"/>
              </a:solidFill>
            </a:endParaRPr>
          </a:p>
          <a:p>
            <a:r>
              <a:rPr lang="en-US" dirty="0">
                <a:solidFill>
                  <a:srgbClr val="000000"/>
                </a:solidFill>
              </a:rPr>
              <a:t>To determine the 	   percentile: </a:t>
            </a:r>
          </a:p>
          <a:p>
            <a:r>
              <a:rPr lang="en-US" dirty="0">
                <a:solidFill>
                  <a:srgbClr val="000000"/>
                </a:solidFill>
              </a:rPr>
              <a:t>Form an ordered array by placing the data in order from smallest to largest.</a:t>
            </a:r>
          </a:p>
          <a:p>
            <a:r>
              <a:rPr lang="en-US" dirty="0">
                <a:solidFill>
                  <a:srgbClr val="000000"/>
                </a:solidFill>
              </a:rPr>
              <a:t>To find the location of the      percentile in the ordered array, let </a:t>
            </a:r>
          </a:p>
          <a:p>
            <a:endParaRPr lang="en-US" dirty="0">
              <a:solidFill>
                <a:srgbClr val="000000"/>
              </a:solidFill>
            </a:endParaRPr>
          </a:p>
          <a:p>
            <a:endParaRPr lang="en-US" dirty="0">
              <a:solidFill>
                <a:srgbClr val="000000"/>
              </a:solidFill>
            </a:endParaRPr>
          </a:p>
        </p:txBody>
      </p:sp>
      <p:graphicFrame>
        <p:nvGraphicFramePr>
          <p:cNvPr id="56322" name="Object 2"/>
          <p:cNvGraphicFramePr>
            <a:graphicFrameLocks noChangeAspect="1"/>
          </p:cNvGraphicFramePr>
          <p:nvPr/>
        </p:nvGraphicFramePr>
        <p:xfrm>
          <a:off x="4495800" y="329967"/>
          <a:ext cx="457200" cy="495300"/>
        </p:xfrm>
        <a:graphic>
          <a:graphicData uri="http://schemas.openxmlformats.org/presentationml/2006/ole">
            <mc:AlternateContent xmlns:mc="http://schemas.openxmlformats.org/markup-compatibility/2006">
              <mc:Choice xmlns:v="urn:schemas-microsoft-com:vml" Requires="v">
                <p:oleObj spid="_x0000_s56346" name="Equation" r:id="rId3" imgW="457200" imgH="495000" progId="Equation.DSMT4">
                  <p:embed/>
                </p:oleObj>
              </mc:Choice>
              <mc:Fallback>
                <p:oleObj name="Equation" r:id="rId3" imgW="457200" imgH="495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329967"/>
                        <a:ext cx="457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6323" name="Object 3"/>
          <p:cNvGraphicFramePr>
            <a:graphicFrameLocks noChangeAspect="1"/>
          </p:cNvGraphicFramePr>
          <p:nvPr/>
        </p:nvGraphicFramePr>
        <p:xfrm>
          <a:off x="3081556" y="1795244"/>
          <a:ext cx="406400" cy="444500"/>
        </p:xfrm>
        <a:graphic>
          <a:graphicData uri="http://schemas.openxmlformats.org/presentationml/2006/ole">
            <mc:AlternateContent xmlns:mc="http://schemas.openxmlformats.org/markup-compatibility/2006">
              <mc:Choice xmlns:v="urn:schemas-microsoft-com:vml" Requires="v">
                <p:oleObj spid="_x0000_s56347" name="Equation" r:id="rId5" imgW="406080" imgH="444240" progId="Equation.DSMT4">
                  <p:embed/>
                </p:oleObj>
              </mc:Choice>
              <mc:Fallback>
                <p:oleObj name="Equation" r:id="rId5" imgW="406080" imgH="444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81556" y="1795244"/>
                        <a:ext cx="406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6324" name="Object 4"/>
          <p:cNvGraphicFramePr>
            <a:graphicFrameLocks noChangeAspect="1"/>
          </p:cNvGraphicFramePr>
          <p:nvPr/>
        </p:nvGraphicFramePr>
        <p:xfrm>
          <a:off x="4318233" y="3268910"/>
          <a:ext cx="406400" cy="444500"/>
        </p:xfrm>
        <a:graphic>
          <a:graphicData uri="http://schemas.openxmlformats.org/presentationml/2006/ole">
            <mc:AlternateContent xmlns:mc="http://schemas.openxmlformats.org/markup-compatibility/2006">
              <mc:Choice xmlns:v="urn:schemas-microsoft-com:vml" Requires="v">
                <p:oleObj spid="_x0000_s56348" name="Equation" r:id="rId7" imgW="406080" imgH="444240" progId="Equation.DSMT4">
                  <p:embed/>
                </p:oleObj>
              </mc:Choice>
              <mc:Fallback>
                <p:oleObj name="Equation" r:id="rId7" imgW="406080" imgH="4442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18233" y="3268910"/>
                        <a:ext cx="406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6325" name="Object 5"/>
          <p:cNvGraphicFramePr>
            <a:graphicFrameLocks noChangeAspect="1"/>
          </p:cNvGraphicFramePr>
          <p:nvPr/>
        </p:nvGraphicFramePr>
        <p:xfrm>
          <a:off x="3505200" y="4114800"/>
          <a:ext cx="1905000" cy="1054100"/>
        </p:xfrm>
        <a:graphic>
          <a:graphicData uri="http://schemas.openxmlformats.org/presentationml/2006/ole">
            <mc:AlternateContent xmlns:mc="http://schemas.openxmlformats.org/markup-compatibility/2006">
              <mc:Choice xmlns:v="urn:schemas-microsoft-com:vml" Requires="v">
                <p:oleObj spid="_x0000_s56349" name="Equation" r:id="rId9" imgW="1904760" imgH="1054080" progId="Equation.DSMT4">
                  <p:embed/>
                </p:oleObj>
              </mc:Choice>
              <mc:Fallback>
                <p:oleObj name="Equation" r:id="rId9" imgW="1904760" imgH="1054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05200" y="4114800"/>
                        <a:ext cx="19050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a </a:t>
            </a:r>
            <a:r>
              <a:rPr lang="en-US" i="1" dirty="0"/>
              <a:t>z</a:t>
            </a:r>
            <a:r>
              <a:rPr lang="en-US" dirty="0"/>
              <a:t>-Score </a:t>
            </a:r>
          </a:p>
        </p:txBody>
      </p:sp>
      <p:sp>
        <p:nvSpPr>
          <p:cNvPr id="4" name="Content Placeholder 2"/>
          <p:cNvSpPr>
            <a:spLocks noGrp="1"/>
          </p:cNvSpPr>
          <p:nvPr>
            <p:ph idx="1"/>
          </p:nvPr>
        </p:nvSpPr>
        <p:spPr>
          <a:xfrm>
            <a:off x="457200" y="1280160"/>
            <a:ext cx="8229600" cy="4228850"/>
          </a:xfrm>
          <a:solidFill>
            <a:srgbClr val="FFFFCC"/>
          </a:solidFill>
          <a:ln w="28575">
            <a:solidFill>
              <a:srgbClr val="000000"/>
            </a:solidFill>
          </a:ln>
        </p:spPr>
        <p:txBody>
          <a:bodyPr>
            <a:spAutoFit/>
          </a:bodyPr>
          <a:lstStyle/>
          <a:p>
            <a:pPr algn="ctr"/>
            <a:r>
              <a:rPr lang="en-US" b="1" dirty="0">
                <a:solidFill>
                  <a:srgbClr val="000000"/>
                </a:solidFill>
              </a:rPr>
              <a:t>Properties</a:t>
            </a:r>
            <a:endParaRPr lang="en-US" dirty="0">
              <a:solidFill>
                <a:srgbClr val="000000"/>
              </a:solidFill>
            </a:endParaRPr>
          </a:p>
          <a:p>
            <a:pPr marL="461963" indent="-461963">
              <a:buFont typeface="Arial" pitchFamily="34" charset="0"/>
              <a:buChar char="•"/>
            </a:pPr>
            <a:r>
              <a:rPr lang="en-US" dirty="0">
                <a:solidFill>
                  <a:srgbClr val="000000"/>
                </a:solidFill>
              </a:rPr>
              <a:t>If a </a:t>
            </a:r>
            <a:r>
              <a:rPr lang="en-US" i="1" dirty="0">
                <a:solidFill>
                  <a:srgbClr val="000000"/>
                </a:solidFill>
              </a:rPr>
              <a:t>z</a:t>
            </a:r>
            <a:r>
              <a:rPr lang="en-US" dirty="0">
                <a:solidFill>
                  <a:srgbClr val="000000"/>
                </a:solidFill>
              </a:rPr>
              <a:t>-score is negative, the corresponding data value is less than the mean. </a:t>
            </a:r>
          </a:p>
          <a:p>
            <a:pPr marL="461963" indent="-461963">
              <a:buFont typeface="Arial" pitchFamily="34" charset="0"/>
              <a:buChar char="•"/>
            </a:pPr>
            <a:r>
              <a:rPr lang="en-US" dirty="0">
                <a:solidFill>
                  <a:srgbClr val="000000"/>
                </a:solidFill>
              </a:rPr>
              <a:t>Conversely, if a </a:t>
            </a:r>
            <a:r>
              <a:rPr lang="en-US" i="1" dirty="0">
                <a:solidFill>
                  <a:srgbClr val="000000"/>
                </a:solidFill>
              </a:rPr>
              <a:t>z</a:t>
            </a:r>
            <a:r>
              <a:rPr lang="en-US" dirty="0">
                <a:solidFill>
                  <a:srgbClr val="000000"/>
                </a:solidFill>
              </a:rPr>
              <a:t>-score is positive, the corresponding data value is greater than the mean. </a:t>
            </a:r>
          </a:p>
          <a:p>
            <a:pPr marL="461963" indent="-461963">
              <a:buFont typeface="Arial" pitchFamily="34" charset="0"/>
              <a:buChar char="•"/>
            </a:pPr>
            <a:r>
              <a:rPr lang="en-US" dirty="0">
                <a:solidFill>
                  <a:srgbClr val="000000"/>
                </a:solidFill>
              </a:rPr>
              <a:t>The </a:t>
            </a:r>
            <a:r>
              <a:rPr lang="en-US" i="1" dirty="0">
                <a:solidFill>
                  <a:srgbClr val="000000"/>
                </a:solidFill>
              </a:rPr>
              <a:t>z</a:t>
            </a:r>
            <a:r>
              <a:rPr lang="en-US" dirty="0">
                <a:solidFill>
                  <a:srgbClr val="000000"/>
                </a:solidFill>
              </a:rPr>
              <a:t>-score is a unit-free measure. That is, regardless of the original units of measurement (centimeters, meters, or kilometers), an observation’s </a:t>
            </a:r>
            <a:r>
              <a:rPr lang="en-US" i="1" dirty="0">
                <a:solidFill>
                  <a:srgbClr val="000000"/>
                </a:solidFill>
              </a:rPr>
              <a:t>z</a:t>
            </a:r>
            <a:r>
              <a:rPr lang="en-US" dirty="0">
                <a:solidFill>
                  <a:srgbClr val="000000"/>
                </a:solidFill>
              </a:rPr>
              <a:t>-score will be the same.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Percentile</a:t>
            </a:r>
            <a:r>
              <a:rPr lang="en-US" i="1" dirty="0"/>
              <a:t> </a:t>
            </a:r>
            <a:endParaRPr lang="en-US" dirty="0"/>
          </a:p>
        </p:txBody>
      </p:sp>
      <p:sp>
        <p:nvSpPr>
          <p:cNvPr id="4" name="Content Placeholder 2"/>
          <p:cNvSpPr>
            <a:spLocks noGrp="1"/>
          </p:cNvSpPr>
          <p:nvPr>
            <p:ph idx="1"/>
          </p:nvPr>
        </p:nvSpPr>
        <p:spPr>
          <a:xfrm>
            <a:off x="457200" y="1280160"/>
            <a:ext cx="8229600" cy="3711785"/>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r>
              <a:rPr lang="en-US" dirty="0">
                <a:solidFill>
                  <a:srgbClr val="000000"/>
                </a:solidFill>
              </a:rPr>
              <a:t>where </a:t>
            </a:r>
            <a:r>
              <a:rPr lang="en-US" i="1" dirty="0">
                <a:solidFill>
                  <a:srgbClr val="000000"/>
                </a:solidFill>
              </a:rPr>
              <a:t>n</a:t>
            </a:r>
            <a:r>
              <a:rPr lang="en-US" dirty="0">
                <a:solidFill>
                  <a:srgbClr val="000000"/>
                </a:solidFill>
              </a:rPr>
              <a:t> is the number of observations in the ordered data.</a:t>
            </a:r>
          </a:p>
          <a:p>
            <a:r>
              <a:rPr lang="en-US" dirty="0">
                <a:solidFill>
                  <a:srgbClr val="000000"/>
                </a:solidFill>
              </a:rPr>
              <a:t>If    is not an integer, then round   up to the next greatest integer. For example, if    = 7.1, then round   up to 8 and find the data value in the      location. If   is an integer value, then average the data value in the  location with the data value in the 	        location.</a:t>
            </a:r>
          </a:p>
        </p:txBody>
      </p:sp>
      <p:graphicFrame>
        <p:nvGraphicFramePr>
          <p:cNvPr id="57346" name="Object 2"/>
          <p:cNvGraphicFramePr>
            <a:graphicFrameLocks noChangeAspect="1"/>
          </p:cNvGraphicFramePr>
          <p:nvPr/>
        </p:nvGraphicFramePr>
        <p:xfrm>
          <a:off x="4487411" y="330200"/>
          <a:ext cx="457200" cy="495300"/>
        </p:xfrm>
        <a:graphic>
          <a:graphicData uri="http://schemas.openxmlformats.org/presentationml/2006/ole">
            <mc:AlternateContent xmlns:mc="http://schemas.openxmlformats.org/markup-compatibility/2006">
              <mc:Choice xmlns:v="urn:schemas-microsoft-com:vml" Requires="v">
                <p:oleObj spid="_x0000_s57401" name="Equation" r:id="rId3" imgW="457200" imgH="495000" progId="Equation.DSMT4">
                  <p:embed/>
                </p:oleObj>
              </mc:Choice>
              <mc:Fallback>
                <p:oleObj name="Equation" r:id="rId3" imgW="457200" imgH="495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87411" y="330200"/>
                        <a:ext cx="457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47" name="Object 3"/>
          <p:cNvGraphicFramePr>
            <a:graphicFrameLocks noChangeAspect="1"/>
          </p:cNvGraphicFramePr>
          <p:nvPr/>
        </p:nvGraphicFramePr>
        <p:xfrm>
          <a:off x="796255" y="2836178"/>
          <a:ext cx="190500" cy="304800"/>
        </p:xfrm>
        <a:graphic>
          <a:graphicData uri="http://schemas.openxmlformats.org/presentationml/2006/ole">
            <mc:AlternateContent xmlns:mc="http://schemas.openxmlformats.org/markup-compatibility/2006">
              <mc:Choice xmlns:v="urn:schemas-microsoft-com:vml" Requires="v">
                <p:oleObj spid="_x0000_s57402" name="Equation" r:id="rId5" imgW="190440" imgH="304560" progId="Equation.DSMT4">
                  <p:embed/>
                </p:oleObj>
              </mc:Choice>
              <mc:Fallback>
                <p:oleObj name="Equation" r:id="rId5" imgW="190440" imgH="3045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6255" y="2836178"/>
                        <a:ext cx="190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48" name="Object 4"/>
          <p:cNvGraphicFramePr>
            <a:graphicFrameLocks noChangeAspect="1"/>
          </p:cNvGraphicFramePr>
          <p:nvPr/>
        </p:nvGraphicFramePr>
        <p:xfrm>
          <a:off x="5181600" y="2853655"/>
          <a:ext cx="190500" cy="304800"/>
        </p:xfrm>
        <a:graphic>
          <a:graphicData uri="http://schemas.openxmlformats.org/presentationml/2006/ole">
            <mc:AlternateContent xmlns:mc="http://schemas.openxmlformats.org/markup-compatibility/2006">
              <mc:Choice xmlns:v="urn:schemas-microsoft-com:vml" Requires="v">
                <p:oleObj spid="_x0000_s57403" name="Equation" r:id="rId7" imgW="190440" imgH="304560" progId="Equation.DSMT4">
                  <p:embed/>
                </p:oleObj>
              </mc:Choice>
              <mc:Fallback>
                <p:oleObj name="Equation" r:id="rId7" imgW="190440" imgH="3045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81600" y="2853655"/>
                        <a:ext cx="190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49" name="Object 5"/>
          <p:cNvGraphicFramePr>
            <a:graphicFrameLocks noChangeAspect="1"/>
          </p:cNvGraphicFramePr>
          <p:nvPr/>
        </p:nvGraphicFramePr>
        <p:xfrm>
          <a:off x="5129676" y="3265136"/>
          <a:ext cx="190500" cy="304800"/>
        </p:xfrm>
        <a:graphic>
          <a:graphicData uri="http://schemas.openxmlformats.org/presentationml/2006/ole">
            <mc:AlternateContent xmlns:mc="http://schemas.openxmlformats.org/markup-compatibility/2006">
              <mc:Choice xmlns:v="urn:schemas-microsoft-com:vml" Requires="v">
                <p:oleObj spid="_x0000_s57404" name="Equation" r:id="rId9" imgW="190440" imgH="304560" progId="Equation.DSMT4">
                  <p:embed/>
                </p:oleObj>
              </mc:Choice>
              <mc:Fallback>
                <p:oleObj name="Equation" r:id="rId9" imgW="19044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29676" y="3265136"/>
                        <a:ext cx="190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50" name="Object 6"/>
          <p:cNvGraphicFramePr>
            <a:graphicFrameLocks noChangeAspect="1"/>
          </p:cNvGraphicFramePr>
          <p:nvPr/>
        </p:nvGraphicFramePr>
        <p:xfrm>
          <a:off x="7916411" y="3276600"/>
          <a:ext cx="190500" cy="304800"/>
        </p:xfrm>
        <a:graphic>
          <a:graphicData uri="http://schemas.openxmlformats.org/presentationml/2006/ole">
            <mc:AlternateContent xmlns:mc="http://schemas.openxmlformats.org/markup-compatibility/2006">
              <mc:Choice xmlns:v="urn:schemas-microsoft-com:vml" Requires="v">
                <p:oleObj spid="_x0000_s57405" name="Equation" r:id="rId10" imgW="190440" imgH="304560" progId="Equation.DSMT4">
                  <p:embed/>
                </p:oleObj>
              </mc:Choice>
              <mc:Fallback>
                <p:oleObj name="Equation" r:id="rId10" imgW="190440" imgH="3045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16411" y="3276600"/>
                        <a:ext cx="190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51" name="Object 7"/>
          <p:cNvGraphicFramePr>
            <a:graphicFrameLocks noChangeAspect="1"/>
          </p:cNvGraphicFramePr>
          <p:nvPr/>
        </p:nvGraphicFramePr>
        <p:xfrm>
          <a:off x="5486400" y="3632433"/>
          <a:ext cx="381000" cy="381000"/>
        </p:xfrm>
        <a:graphic>
          <a:graphicData uri="http://schemas.openxmlformats.org/presentationml/2006/ole">
            <mc:AlternateContent xmlns:mc="http://schemas.openxmlformats.org/markup-compatibility/2006">
              <mc:Choice xmlns:v="urn:schemas-microsoft-com:vml" Requires="v">
                <p:oleObj spid="_x0000_s57406" name="Equation" r:id="rId11" imgW="380880" imgH="380880" progId="Equation.DSMT4">
                  <p:embed/>
                </p:oleObj>
              </mc:Choice>
              <mc:Fallback>
                <p:oleObj name="Equation" r:id="rId11" imgW="38088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86400" y="363243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52" name="Object 8"/>
          <p:cNvGraphicFramePr>
            <a:graphicFrameLocks noChangeAspect="1"/>
          </p:cNvGraphicFramePr>
          <p:nvPr/>
        </p:nvGraphicFramePr>
        <p:xfrm>
          <a:off x="7450822" y="3700244"/>
          <a:ext cx="190500" cy="304800"/>
        </p:xfrm>
        <a:graphic>
          <a:graphicData uri="http://schemas.openxmlformats.org/presentationml/2006/ole">
            <mc:AlternateContent xmlns:mc="http://schemas.openxmlformats.org/markup-compatibility/2006">
              <mc:Choice xmlns:v="urn:schemas-microsoft-com:vml" Requires="v">
                <p:oleObj spid="_x0000_s57407" name="Equation" r:id="rId13" imgW="190440" imgH="304560" progId="Equation.DSMT4">
                  <p:embed/>
                </p:oleObj>
              </mc:Choice>
              <mc:Fallback>
                <p:oleObj name="Equation" r:id="rId13" imgW="190440" imgH="30456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50822" y="3700244"/>
                        <a:ext cx="190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53" name="Object 9"/>
          <p:cNvGraphicFramePr>
            <a:graphicFrameLocks noChangeAspect="1"/>
          </p:cNvGraphicFramePr>
          <p:nvPr/>
        </p:nvGraphicFramePr>
        <p:xfrm>
          <a:off x="7543800" y="4072855"/>
          <a:ext cx="381000" cy="381000"/>
        </p:xfrm>
        <a:graphic>
          <a:graphicData uri="http://schemas.openxmlformats.org/presentationml/2006/ole">
            <mc:AlternateContent xmlns:mc="http://schemas.openxmlformats.org/markup-compatibility/2006">
              <mc:Choice xmlns:v="urn:schemas-microsoft-com:vml" Requires="v">
                <p:oleObj spid="_x0000_s57408" name="Equation" r:id="rId14" imgW="380880" imgH="380880" progId="Equation.DSMT4">
                  <p:embed/>
                </p:oleObj>
              </mc:Choice>
              <mc:Fallback>
                <p:oleObj name="Equation" r:id="rId14" imgW="380880" imgH="3808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543800" y="4072855"/>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55" name="Object 11"/>
          <p:cNvGraphicFramePr>
            <a:graphicFrameLocks noChangeAspect="1"/>
          </p:cNvGraphicFramePr>
          <p:nvPr/>
        </p:nvGraphicFramePr>
        <p:xfrm>
          <a:off x="5511567" y="4427989"/>
          <a:ext cx="1079500" cy="533400"/>
        </p:xfrm>
        <a:graphic>
          <a:graphicData uri="http://schemas.openxmlformats.org/presentationml/2006/ole">
            <mc:AlternateContent xmlns:mc="http://schemas.openxmlformats.org/markup-compatibility/2006">
              <mc:Choice xmlns:v="urn:schemas-microsoft-com:vml" Requires="v">
                <p:oleObj spid="_x0000_s57409" name="Equation" r:id="rId16" imgW="1079280" imgH="533160" progId="Equation.DSMT4">
                  <p:embed/>
                </p:oleObj>
              </mc:Choice>
              <mc:Fallback>
                <p:oleObj name="Equation" r:id="rId16" imgW="1079280" imgH="533160" progId="Equation.DSMT4">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511567" y="4427989"/>
                        <a:ext cx="1079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Range</a:t>
            </a:r>
          </a:p>
        </p:txBody>
      </p:sp>
      <p:sp>
        <p:nvSpPr>
          <p:cNvPr id="6" name="Content Placeholder 3"/>
          <p:cNvSpPr>
            <a:spLocks noGrp="1"/>
          </p:cNvSpPr>
          <p:nvPr>
            <p:ph idx="1"/>
          </p:nvPr>
        </p:nvSpPr>
        <p:spPr>
          <a:xfrm>
            <a:off x="457200" y="1280160"/>
            <a:ext cx="8229600" cy="1902059"/>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Caution</a:t>
            </a:r>
          </a:p>
          <a:p>
            <a:r>
              <a:rPr lang="en-US" dirty="0">
                <a:solidFill>
                  <a:srgbClr val="000000"/>
                </a:solidFill>
              </a:rPr>
              <a:t>It is important to remember that when you find the value of   , this result is not the percentile. It is the location of the percentile in the ordered array. </a:t>
            </a:r>
            <a:endParaRPr lang="en-US" dirty="0">
              <a:solidFill>
                <a:srgbClr val="000000"/>
              </a:solidFill>
              <a:latin typeface="Calibri" pitchFamily="34" charset="0"/>
            </a:endParaRPr>
          </a:p>
        </p:txBody>
      </p:sp>
      <p:graphicFrame>
        <p:nvGraphicFramePr>
          <p:cNvPr id="12289" name="Object 1"/>
          <p:cNvGraphicFramePr>
            <a:graphicFrameLocks noChangeAspect="1"/>
          </p:cNvGraphicFramePr>
          <p:nvPr/>
        </p:nvGraphicFramePr>
        <p:xfrm>
          <a:off x="1735822" y="2337033"/>
          <a:ext cx="190500" cy="304800"/>
        </p:xfrm>
        <a:graphic>
          <a:graphicData uri="http://schemas.openxmlformats.org/presentationml/2006/ole">
            <mc:AlternateContent xmlns:mc="http://schemas.openxmlformats.org/markup-compatibility/2006">
              <mc:Choice xmlns:v="urn:schemas-microsoft-com:vml" Requires="v">
                <p:oleObj spid="_x0000_s12295" name="Equation" r:id="rId3" imgW="190440" imgH="304560" progId="Equation.DSMT4">
                  <p:embed/>
                </p:oleObj>
              </mc:Choice>
              <mc:Fallback>
                <p:oleObj name="Equation" r:id="rId3" imgW="190440" imgH="30456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5822" y="2337033"/>
                        <a:ext cx="190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4.3.1</a:t>
            </a:r>
          </a:p>
        </p:txBody>
      </p:sp>
      <p:sp>
        <p:nvSpPr>
          <p:cNvPr id="3" name="Content Placeholder 2"/>
          <p:cNvSpPr>
            <a:spLocks noGrp="1"/>
          </p:cNvSpPr>
          <p:nvPr>
            <p:ph idx="1"/>
          </p:nvPr>
        </p:nvSpPr>
        <p:spPr/>
        <p:txBody>
          <a:bodyPr/>
          <a:lstStyle/>
          <a:p>
            <a:r>
              <a:rPr lang="en-US" dirty="0"/>
              <a:t>Find the 50</a:t>
            </a:r>
            <a:r>
              <a:rPr lang="en-US" baseline="30000" dirty="0"/>
              <a:t>th</a:t>
            </a:r>
            <a:r>
              <a:rPr lang="en-US" dirty="0"/>
              <a:t> percentile for the following data on the number of spelling errors found on 7 pages of a web site.</a:t>
            </a:r>
          </a:p>
          <a:p>
            <a:endParaRPr lang="en-US" dirty="0"/>
          </a:p>
          <a:p>
            <a:r>
              <a:rPr lang="en-US" b="1" dirty="0"/>
              <a:t>Solution</a:t>
            </a:r>
          </a:p>
          <a:p>
            <a:r>
              <a:rPr lang="en-US" dirty="0"/>
              <a:t>Number of observations, </a:t>
            </a:r>
            <a:r>
              <a:rPr lang="en-US" i="1" dirty="0">
                <a:solidFill>
                  <a:schemeClr val="accent1"/>
                </a:solidFill>
              </a:rPr>
              <a:t>n </a:t>
            </a:r>
            <a:r>
              <a:rPr lang="en-US" dirty="0">
                <a:solidFill>
                  <a:schemeClr val="accent1"/>
                </a:solidFill>
              </a:rPr>
              <a:t>= 7</a:t>
            </a:r>
            <a:r>
              <a:rPr lang="en-US" dirty="0"/>
              <a:t>.</a:t>
            </a:r>
          </a:p>
          <a:p>
            <a:r>
              <a:rPr lang="en-US" dirty="0"/>
              <a:t>The percentile, </a:t>
            </a:r>
            <a:r>
              <a:rPr lang="en-US" i="1" dirty="0">
                <a:solidFill>
                  <a:schemeClr val="accent1"/>
                </a:solidFill>
              </a:rPr>
              <a:t>P </a:t>
            </a:r>
            <a:r>
              <a:rPr lang="en-US" dirty="0">
                <a:solidFill>
                  <a:schemeClr val="accent1"/>
                </a:solidFill>
              </a:rPr>
              <a:t>= 50</a:t>
            </a:r>
            <a:r>
              <a:rPr lang="en-US" dirty="0"/>
              <a:t>.</a:t>
            </a:r>
          </a:p>
          <a:p>
            <a:r>
              <a:rPr lang="en-US" dirty="0"/>
              <a:t>The location of the percentile, </a:t>
            </a:r>
          </a:p>
          <a:p>
            <a:endParaRPr lang="en-US" dirty="0"/>
          </a:p>
        </p:txBody>
      </p:sp>
      <p:graphicFrame>
        <p:nvGraphicFramePr>
          <p:cNvPr id="4" name="Table 3"/>
          <p:cNvGraphicFramePr>
            <a:graphicFrameLocks noGrp="1"/>
          </p:cNvGraphicFramePr>
          <p:nvPr/>
        </p:nvGraphicFramePr>
        <p:xfrm>
          <a:off x="2438400" y="2743200"/>
          <a:ext cx="4267200" cy="396240"/>
        </p:xfrm>
        <a:graphic>
          <a:graphicData uri="http://schemas.openxmlformats.org/drawingml/2006/table">
            <a:tbl>
              <a:tblPr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tblGrid>
              <a:tr h="370840">
                <a:tc>
                  <a:txBody>
                    <a:bodyPr/>
                    <a:lstStyle/>
                    <a:p>
                      <a:pPr algn="ctr"/>
                      <a:r>
                        <a:rPr lang="en-US" sz="2000" dirty="0">
                          <a:solidFill>
                            <a:srgbClr val="000000"/>
                          </a:solidFill>
                        </a:rPr>
                        <a:t>3</a:t>
                      </a:r>
                    </a:p>
                  </a:txBody>
                  <a:tcPr/>
                </a:tc>
                <a:tc>
                  <a:txBody>
                    <a:bodyPr/>
                    <a:lstStyle/>
                    <a:p>
                      <a:pPr algn="ctr"/>
                      <a:r>
                        <a:rPr lang="en-US" sz="2000" dirty="0">
                          <a:solidFill>
                            <a:srgbClr val="000000"/>
                          </a:solidFill>
                        </a:rPr>
                        <a:t>5</a:t>
                      </a:r>
                    </a:p>
                  </a:txBody>
                  <a:tcPr/>
                </a:tc>
                <a:tc>
                  <a:txBody>
                    <a:bodyPr/>
                    <a:lstStyle/>
                    <a:p>
                      <a:pPr algn="ctr"/>
                      <a:r>
                        <a:rPr lang="en-US" sz="2000" dirty="0">
                          <a:solidFill>
                            <a:srgbClr val="000000"/>
                          </a:solidFill>
                        </a:rPr>
                        <a:t>0</a:t>
                      </a:r>
                    </a:p>
                  </a:txBody>
                  <a:tcPr/>
                </a:tc>
                <a:tc>
                  <a:txBody>
                    <a:bodyPr/>
                    <a:lstStyle/>
                    <a:p>
                      <a:pPr algn="ctr"/>
                      <a:r>
                        <a:rPr lang="en-US" sz="2000" dirty="0">
                          <a:solidFill>
                            <a:srgbClr val="000000"/>
                          </a:solidFill>
                        </a:rPr>
                        <a:t>1</a:t>
                      </a:r>
                    </a:p>
                  </a:txBody>
                  <a:tcPr/>
                </a:tc>
                <a:tc>
                  <a:txBody>
                    <a:bodyPr/>
                    <a:lstStyle/>
                    <a:p>
                      <a:pPr algn="ctr"/>
                      <a:r>
                        <a:rPr lang="en-US" sz="2000" dirty="0">
                          <a:solidFill>
                            <a:srgbClr val="000000"/>
                          </a:solidFill>
                        </a:rPr>
                        <a:t>9</a:t>
                      </a:r>
                    </a:p>
                  </a:txBody>
                  <a:tcPr/>
                </a:tc>
                <a:tc>
                  <a:txBody>
                    <a:bodyPr/>
                    <a:lstStyle/>
                    <a:p>
                      <a:pPr algn="ctr"/>
                      <a:r>
                        <a:rPr lang="en-US" sz="2000" dirty="0">
                          <a:solidFill>
                            <a:srgbClr val="000000"/>
                          </a:solidFill>
                        </a:rPr>
                        <a:t>2</a:t>
                      </a:r>
                    </a:p>
                  </a:txBody>
                  <a:tcPr/>
                </a:tc>
                <a:tc>
                  <a:txBody>
                    <a:bodyPr/>
                    <a:lstStyle/>
                    <a:p>
                      <a:pPr algn="ctr"/>
                      <a:r>
                        <a:rPr lang="en-US" sz="2000" dirty="0">
                          <a:solidFill>
                            <a:srgbClr val="000000"/>
                          </a:solidFill>
                        </a:rPr>
                        <a:t>7</a:t>
                      </a:r>
                    </a:p>
                  </a:txBody>
                  <a:tcPr/>
                </a:tc>
                <a:extLst>
                  <a:ext uri="{0D108BD9-81ED-4DB2-BD59-A6C34878D82A}">
                    <a16:rowId xmlns:a16="http://schemas.microsoft.com/office/drawing/2014/main" val="10000"/>
                  </a:ext>
                </a:extLst>
              </a:tr>
            </a:tbl>
          </a:graphicData>
        </a:graphic>
      </p:graphicFrame>
      <p:graphicFrame>
        <p:nvGraphicFramePr>
          <p:cNvPr id="58370" name="Object 2"/>
          <p:cNvGraphicFramePr>
            <a:graphicFrameLocks noChangeAspect="1"/>
          </p:cNvGraphicFramePr>
          <p:nvPr/>
        </p:nvGraphicFramePr>
        <p:xfrm>
          <a:off x="5003334" y="4537745"/>
          <a:ext cx="2641600" cy="927100"/>
        </p:xfrm>
        <a:graphic>
          <a:graphicData uri="http://schemas.openxmlformats.org/presentationml/2006/ole">
            <mc:AlternateContent xmlns:mc="http://schemas.openxmlformats.org/markup-compatibility/2006">
              <mc:Choice xmlns:v="urn:schemas-microsoft-com:vml" Requires="v">
                <p:oleObj spid="_x0000_s58376" name="Equation" r:id="rId3" imgW="2641320" imgH="927000" progId="Equation.DSMT4">
                  <p:embed/>
                </p:oleObj>
              </mc:Choice>
              <mc:Fallback>
                <p:oleObj name="Equation" r:id="rId3" imgW="2641320" imgH="927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3334" y="4537745"/>
                        <a:ext cx="2641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8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4.3.1 (cont.)</a:t>
            </a:r>
          </a:p>
        </p:txBody>
      </p:sp>
      <p:sp>
        <p:nvSpPr>
          <p:cNvPr id="3" name="Content Placeholder 2"/>
          <p:cNvSpPr>
            <a:spLocks noGrp="1"/>
          </p:cNvSpPr>
          <p:nvPr>
            <p:ph idx="1"/>
          </p:nvPr>
        </p:nvSpPr>
        <p:spPr/>
        <p:txBody>
          <a:bodyPr/>
          <a:lstStyle/>
          <a:p>
            <a:r>
              <a:rPr lang="en-US" dirty="0"/>
              <a:t>Since the location of the percentile is not an integer, the value is rounded up to 4.</a:t>
            </a:r>
          </a:p>
          <a:p>
            <a:r>
              <a:rPr lang="en-US" dirty="0"/>
              <a:t>Thus, the fourth observation in the ordered array is the 50</a:t>
            </a:r>
            <a:r>
              <a:rPr lang="en-US" baseline="30000" dirty="0"/>
              <a:t>th</a:t>
            </a:r>
            <a:r>
              <a:rPr lang="en-US" dirty="0"/>
              <a:t> percentile.</a:t>
            </a:r>
          </a:p>
          <a:p>
            <a:pPr algn="ctr"/>
            <a:r>
              <a:rPr lang="en-US" dirty="0"/>
              <a:t>0, 1, 2, </a:t>
            </a:r>
            <a:r>
              <a:rPr lang="en-US" dirty="0">
                <a:solidFill>
                  <a:srgbClr val="C00000"/>
                </a:solidFill>
              </a:rPr>
              <a:t>3</a:t>
            </a:r>
            <a:r>
              <a:rPr lang="en-US" dirty="0"/>
              <a:t>, 5, 7, 9</a:t>
            </a:r>
          </a:p>
          <a:p>
            <a:pPr algn="ctr"/>
            <a:endParaRPr lang="en-US" dirty="0"/>
          </a:p>
          <a:p>
            <a:pPr algn="ctr"/>
            <a:endParaRPr lang="en-US" dirty="0"/>
          </a:p>
          <a:p>
            <a:r>
              <a:rPr lang="en-US" dirty="0"/>
              <a:t>Therefore, the median value (which is the 50</a:t>
            </a:r>
            <a:r>
              <a:rPr lang="en-US" baseline="30000" dirty="0"/>
              <a:t>th</a:t>
            </a:r>
            <a:r>
              <a:rPr lang="en-US" dirty="0"/>
              <a:t> percentile) is 3.</a:t>
            </a:r>
          </a:p>
        </p:txBody>
      </p:sp>
      <p:sp>
        <p:nvSpPr>
          <p:cNvPr id="4" name="Rectangle 3"/>
          <p:cNvSpPr/>
          <p:nvPr/>
        </p:nvSpPr>
        <p:spPr>
          <a:xfrm>
            <a:off x="3514725" y="4115517"/>
            <a:ext cx="2124075" cy="400110"/>
          </a:xfrm>
          <a:prstGeom prst="rect">
            <a:avLst/>
          </a:prstGeom>
        </p:spPr>
        <p:txBody>
          <a:bodyPr wrap="square">
            <a:spAutoFit/>
          </a:bodyPr>
          <a:lstStyle/>
          <a:p>
            <a:r>
              <a:rPr lang="en-US" sz="2000" dirty="0">
                <a:solidFill>
                  <a:srgbClr val="007E7E"/>
                </a:solidFill>
              </a:rPr>
              <a:t>fourth observation</a:t>
            </a:r>
          </a:p>
        </p:txBody>
      </p:sp>
      <p:cxnSp>
        <p:nvCxnSpPr>
          <p:cNvPr id="5" name="Straight Arrow Connector 4"/>
          <p:cNvCxnSpPr/>
          <p:nvPr/>
        </p:nvCxnSpPr>
        <p:spPr>
          <a:xfrm flipV="1">
            <a:off x="4572000" y="3657600"/>
            <a:ext cx="0" cy="45720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4.3.2</a:t>
            </a:r>
          </a:p>
        </p:txBody>
      </p:sp>
      <p:sp>
        <p:nvSpPr>
          <p:cNvPr id="3" name="Content Placeholder 2"/>
          <p:cNvSpPr>
            <a:spLocks noGrp="1"/>
          </p:cNvSpPr>
          <p:nvPr>
            <p:ph idx="1"/>
          </p:nvPr>
        </p:nvSpPr>
        <p:spPr/>
        <p:txBody>
          <a:bodyPr/>
          <a:lstStyle/>
          <a:p>
            <a:r>
              <a:rPr lang="en-US" dirty="0"/>
              <a:t>Suppose that 40 members of your company are given a screening test for a new position. These scores are reported in the table on the next slide. To inform potential employees of their screening test performance you may wish to report various percentiles for the test scores. Find the 10</a:t>
            </a:r>
            <a:r>
              <a:rPr lang="en-US" baseline="30000" dirty="0"/>
              <a:t>th</a:t>
            </a:r>
            <a:r>
              <a:rPr lang="en-US" dirty="0"/>
              <a:t> and 88</a:t>
            </a:r>
            <a:r>
              <a:rPr lang="en-US" baseline="30000" dirty="0"/>
              <a:t>th</a:t>
            </a:r>
            <a:r>
              <a:rPr lang="en-US" dirty="0"/>
              <a:t> percentiles for the test.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4.3.2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 name="Table 3"/>
          <p:cNvGraphicFramePr>
            <a:graphicFrameLocks noGrp="1"/>
          </p:cNvGraphicFramePr>
          <p:nvPr/>
        </p:nvGraphicFramePr>
        <p:xfrm>
          <a:off x="1295400" y="1371600"/>
          <a:ext cx="2590800" cy="410464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858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tblGrid>
              <a:tr h="370840">
                <a:tc gridSpan="4">
                  <a:txBody>
                    <a:bodyPr/>
                    <a:lstStyle/>
                    <a:p>
                      <a:pPr algn="ctr"/>
                      <a:r>
                        <a:rPr lang="en-US" sz="2000" dirty="0"/>
                        <a:t>Test Scores</a:t>
                      </a:r>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ctr"/>
                      <a:r>
                        <a:rPr lang="en-US" dirty="0">
                          <a:solidFill>
                            <a:srgbClr val="000000"/>
                          </a:solidFill>
                        </a:rPr>
                        <a:t>67</a:t>
                      </a:r>
                    </a:p>
                  </a:txBody>
                  <a:tcPr/>
                </a:tc>
                <a:tc>
                  <a:txBody>
                    <a:bodyPr/>
                    <a:lstStyle/>
                    <a:p>
                      <a:pPr algn="ctr"/>
                      <a:r>
                        <a:rPr lang="en-US" dirty="0">
                          <a:solidFill>
                            <a:srgbClr val="000000"/>
                          </a:solidFill>
                        </a:rPr>
                        <a:t>45</a:t>
                      </a:r>
                    </a:p>
                  </a:txBody>
                  <a:tcPr/>
                </a:tc>
                <a:tc>
                  <a:txBody>
                    <a:bodyPr/>
                    <a:lstStyle/>
                    <a:p>
                      <a:pPr algn="ctr"/>
                      <a:r>
                        <a:rPr lang="en-US" dirty="0">
                          <a:solidFill>
                            <a:srgbClr val="000000"/>
                          </a:solidFill>
                        </a:rPr>
                        <a:t>18</a:t>
                      </a:r>
                    </a:p>
                  </a:txBody>
                  <a:tcPr/>
                </a:tc>
                <a:tc>
                  <a:txBody>
                    <a:bodyPr/>
                    <a:lstStyle/>
                    <a:p>
                      <a:pPr algn="ctr"/>
                      <a:r>
                        <a:rPr lang="en-US" dirty="0">
                          <a:solidFill>
                            <a:srgbClr val="000000"/>
                          </a:solidFill>
                        </a:rPr>
                        <a:t>82</a:t>
                      </a:r>
                    </a:p>
                  </a:txBody>
                  <a:tcPr/>
                </a:tc>
                <a:extLst>
                  <a:ext uri="{0D108BD9-81ED-4DB2-BD59-A6C34878D82A}">
                    <a16:rowId xmlns:a16="http://schemas.microsoft.com/office/drawing/2014/main" val="10001"/>
                  </a:ext>
                </a:extLst>
              </a:tr>
              <a:tr h="370840">
                <a:tc>
                  <a:txBody>
                    <a:bodyPr/>
                    <a:lstStyle/>
                    <a:p>
                      <a:pPr algn="ctr"/>
                      <a:r>
                        <a:rPr lang="en-US" dirty="0">
                          <a:solidFill>
                            <a:srgbClr val="000000"/>
                          </a:solidFill>
                        </a:rPr>
                        <a:t>45</a:t>
                      </a:r>
                    </a:p>
                  </a:txBody>
                  <a:tcPr/>
                </a:tc>
                <a:tc>
                  <a:txBody>
                    <a:bodyPr/>
                    <a:lstStyle/>
                    <a:p>
                      <a:pPr algn="ctr"/>
                      <a:r>
                        <a:rPr lang="en-US" dirty="0">
                          <a:solidFill>
                            <a:srgbClr val="000000"/>
                          </a:solidFill>
                        </a:rPr>
                        <a:t>54</a:t>
                      </a:r>
                    </a:p>
                  </a:txBody>
                  <a:tcPr/>
                </a:tc>
                <a:tc>
                  <a:txBody>
                    <a:bodyPr/>
                    <a:lstStyle/>
                    <a:p>
                      <a:pPr algn="ctr"/>
                      <a:r>
                        <a:rPr lang="en-US" dirty="0">
                          <a:solidFill>
                            <a:srgbClr val="000000"/>
                          </a:solidFill>
                        </a:rPr>
                        <a:t>61</a:t>
                      </a:r>
                    </a:p>
                  </a:txBody>
                  <a:tcPr/>
                </a:tc>
                <a:tc>
                  <a:txBody>
                    <a:bodyPr/>
                    <a:lstStyle/>
                    <a:p>
                      <a:pPr algn="ctr"/>
                      <a:r>
                        <a:rPr lang="en-US" dirty="0">
                          <a:solidFill>
                            <a:srgbClr val="000000"/>
                          </a:solidFill>
                        </a:rPr>
                        <a:t>55</a:t>
                      </a:r>
                    </a:p>
                  </a:txBody>
                  <a:tcPr/>
                </a:tc>
                <a:extLst>
                  <a:ext uri="{0D108BD9-81ED-4DB2-BD59-A6C34878D82A}">
                    <a16:rowId xmlns:a16="http://schemas.microsoft.com/office/drawing/2014/main" val="10002"/>
                  </a:ext>
                </a:extLst>
              </a:tr>
              <a:tr h="370840">
                <a:tc>
                  <a:txBody>
                    <a:bodyPr/>
                    <a:lstStyle/>
                    <a:p>
                      <a:pPr algn="ctr"/>
                      <a:r>
                        <a:rPr lang="en-US" dirty="0">
                          <a:solidFill>
                            <a:srgbClr val="000000"/>
                          </a:solidFill>
                        </a:rPr>
                        <a:t>63</a:t>
                      </a:r>
                    </a:p>
                  </a:txBody>
                  <a:tcPr/>
                </a:tc>
                <a:tc>
                  <a:txBody>
                    <a:bodyPr/>
                    <a:lstStyle/>
                    <a:p>
                      <a:pPr algn="ctr"/>
                      <a:r>
                        <a:rPr lang="en-US" dirty="0">
                          <a:solidFill>
                            <a:srgbClr val="000000"/>
                          </a:solidFill>
                        </a:rPr>
                        <a:t>47</a:t>
                      </a:r>
                    </a:p>
                  </a:txBody>
                  <a:tcPr/>
                </a:tc>
                <a:tc>
                  <a:txBody>
                    <a:bodyPr/>
                    <a:lstStyle/>
                    <a:p>
                      <a:pPr algn="ctr"/>
                      <a:r>
                        <a:rPr lang="en-US" dirty="0">
                          <a:solidFill>
                            <a:srgbClr val="000000"/>
                          </a:solidFill>
                        </a:rPr>
                        <a:t>21</a:t>
                      </a:r>
                    </a:p>
                  </a:txBody>
                  <a:tcPr/>
                </a:tc>
                <a:tc>
                  <a:txBody>
                    <a:bodyPr/>
                    <a:lstStyle/>
                    <a:p>
                      <a:pPr algn="ctr"/>
                      <a:r>
                        <a:rPr lang="en-US" dirty="0">
                          <a:solidFill>
                            <a:srgbClr val="000000"/>
                          </a:solidFill>
                        </a:rPr>
                        <a:t>31</a:t>
                      </a:r>
                    </a:p>
                  </a:txBody>
                  <a:tcPr/>
                </a:tc>
                <a:extLst>
                  <a:ext uri="{0D108BD9-81ED-4DB2-BD59-A6C34878D82A}">
                    <a16:rowId xmlns:a16="http://schemas.microsoft.com/office/drawing/2014/main" val="10003"/>
                  </a:ext>
                </a:extLst>
              </a:tr>
              <a:tr h="370840">
                <a:tc>
                  <a:txBody>
                    <a:bodyPr/>
                    <a:lstStyle/>
                    <a:p>
                      <a:pPr algn="ctr"/>
                      <a:r>
                        <a:rPr lang="en-US" dirty="0">
                          <a:solidFill>
                            <a:srgbClr val="000000"/>
                          </a:solidFill>
                        </a:rPr>
                        <a:t>58</a:t>
                      </a:r>
                    </a:p>
                  </a:txBody>
                  <a:tcPr/>
                </a:tc>
                <a:tc>
                  <a:txBody>
                    <a:bodyPr/>
                    <a:lstStyle/>
                    <a:p>
                      <a:pPr algn="ctr"/>
                      <a:r>
                        <a:rPr lang="en-US" dirty="0">
                          <a:solidFill>
                            <a:srgbClr val="000000"/>
                          </a:solidFill>
                        </a:rPr>
                        <a:t>46</a:t>
                      </a:r>
                    </a:p>
                  </a:txBody>
                  <a:tcPr/>
                </a:tc>
                <a:tc>
                  <a:txBody>
                    <a:bodyPr/>
                    <a:lstStyle/>
                    <a:p>
                      <a:pPr algn="ctr"/>
                      <a:r>
                        <a:rPr lang="en-US" dirty="0">
                          <a:solidFill>
                            <a:srgbClr val="000000"/>
                          </a:solidFill>
                        </a:rPr>
                        <a:t>43</a:t>
                      </a:r>
                    </a:p>
                  </a:txBody>
                  <a:tcPr/>
                </a:tc>
                <a:tc>
                  <a:txBody>
                    <a:bodyPr/>
                    <a:lstStyle/>
                    <a:p>
                      <a:pPr algn="ctr"/>
                      <a:r>
                        <a:rPr lang="en-US" dirty="0">
                          <a:solidFill>
                            <a:srgbClr val="000000"/>
                          </a:solidFill>
                        </a:rPr>
                        <a:t>49</a:t>
                      </a:r>
                    </a:p>
                  </a:txBody>
                  <a:tcPr/>
                </a:tc>
                <a:extLst>
                  <a:ext uri="{0D108BD9-81ED-4DB2-BD59-A6C34878D82A}">
                    <a16:rowId xmlns:a16="http://schemas.microsoft.com/office/drawing/2014/main" val="10004"/>
                  </a:ext>
                </a:extLst>
              </a:tr>
              <a:tr h="370840">
                <a:tc>
                  <a:txBody>
                    <a:bodyPr/>
                    <a:lstStyle/>
                    <a:p>
                      <a:pPr algn="ctr"/>
                      <a:r>
                        <a:rPr lang="en-US" dirty="0">
                          <a:solidFill>
                            <a:srgbClr val="000000"/>
                          </a:solidFill>
                        </a:rPr>
                        <a:t>34</a:t>
                      </a:r>
                    </a:p>
                  </a:txBody>
                  <a:tcPr/>
                </a:tc>
                <a:tc>
                  <a:txBody>
                    <a:bodyPr/>
                    <a:lstStyle/>
                    <a:p>
                      <a:pPr algn="ctr"/>
                      <a:r>
                        <a:rPr lang="en-US" dirty="0">
                          <a:solidFill>
                            <a:srgbClr val="000000"/>
                          </a:solidFill>
                        </a:rPr>
                        <a:t>71</a:t>
                      </a:r>
                    </a:p>
                  </a:txBody>
                  <a:tcPr/>
                </a:tc>
                <a:tc>
                  <a:txBody>
                    <a:bodyPr/>
                    <a:lstStyle/>
                    <a:p>
                      <a:pPr algn="ctr"/>
                      <a:r>
                        <a:rPr lang="en-US" dirty="0">
                          <a:solidFill>
                            <a:srgbClr val="000000"/>
                          </a:solidFill>
                        </a:rPr>
                        <a:t>69</a:t>
                      </a:r>
                    </a:p>
                  </a:txBody>
                  <a:tcPr/>
                </a:tc>
                <a:tc>
                  <a:txBody>
                    <a:bodyPr/>
                    <a:lstStyle/>
                    <a:p>
                      <a:pPr algn="ctr"/>
                      <a:r>
                        <a:rPr lang="en-US" dirty="0">
                          <a:solidFill>
                            <a:srgbClr val="000000"/>
                          </a:solidFill>
                        </a:rPr>
                        <a:t>56</a:t>
                      </a:r>
                    </a:p>
                  </a:txBody>
                  <a:tcPr/>
                </a:tc>
                <a:extLst>
                  <a:ext uri="{0D108BD9-81ED-4DB2-BD59-A6C34878D82A}">
                    <a16:rowId xmlns:a16="http://schemas.microsoft.com/office/drawing/2014/main" val="10005"/>
                  </a:ext>
                </a:extLst>
              </a:tr>
              <a:tr h="370840">
                <a:tc>
                  <a:txBody>
                    <a:bodyPr/>
                    <a:lstStyle/>
                    <a:p>
                      <a:pPr algn="ctr"/>
                      <a:r>
                        <a:rPr lang="en-US" dirty="0">
                          <a:solidFill>
                            <a:srgbClr val="000000"/>
                          </a:solidFill>
                        </a:rPr>
                        <a:t>54</a:t>
                      </a:r>
                    </a:p>
                  </a:txBody>
                  <a:tcPr/>
                </a:tc>
                <a:tc>
                  <a:txBody>
                    <a:bodyPr/>
                    <a:lstStyle/>
                    <a:p>
                      <a:pPr algn="ctr"/>
                      <a:r>
                        <a:rPr lang="en-US" dirty="0">
                          <a:solidFill>
                            <a:srgbClr val="000000"/>
                          </a:solidFill>
                        </a:rPr>
                        <a:t>80</a:t>
                      </a:r>
                    </a:p>
                  </a:txBody>
                  <a:tcPr/>
                </a:tc>
                <a:tc>
                  <a:txBody>
                    <a:bodyPr/>
                    <a:lstStyle/>
                    <a:p>
                      <a:pPr algn="ctr"/>
                      <a:r>
                        <a:rPr lang="en-US" dirty="0">
                          <a:solidFill>
                            <a:srgbClr val="000000"/>
                          </a:solidFill>
                        </a:rPr>
                        <a:t>73</a:t>
                      </a:r>
                    </a:p>
                  </a:txBody>
                  <a:tcPr/>
                </a:tc>
                <a:tc>
                  <a:txBody>
                    <a:bodyPr/>
                    <a:lstStyle/>
                    <a:p>
                      <a:pPr algn="ctr"/>
                      <a:r>
                        <a:rPr lang="en-US" dirty="0">
                          <a:solidFill>
                            <a:srgbClr val="000000"/>
                          </a:solidFill>
                        </a:rPr>
                        <a:t>77</a:t>
                      </a:r>
                    </a:p>
                  </a:txBody>
                  <a:tcPr/>
                </a:tc>
                <a:extLst>
                  <a:ext uri="{0D108BD9-81ED-4DB2-BD59-A6C34878D82A}">
                    <a16:rowId xmlns:a16="http://schemas.microsoft.com/office/drawing/2014/main" val="10006"/>
                  </a:ext>
                </a:extLst>
              </a:tr>
              <a:tr h="370840">
                <a:tc>
                  <a:txBody>
                    <a:bodyPr/>
                    <a:lstStyle/>
                    <a:p>
                      <a:pPr algn="ctr"/>
                      <a:r>
                        <a:rPr lang="en-US" dirty="0">
                          <a:solidFill>
                            <a:srgbClr val="000000"/>
                          </a:solidFill>
                        </a:rPr>
                        <a:t>27</a:t>
                      </a:r>
                    </a:p>
                  </a:txBody>
                  <a:tcPr/>
                </a:tc>
                <a:tc>
                  <a:txBody>
                    <a:bodyPr/>
                    <a:lstStyle/>
                    <a:p>
                      <a:pPr algn="ctr"/>
                      <a:r>
                        <a:rPr lang="en-US" dirty="0">
                          <a:solidFill>
                            <a:srgbClr val="000000"/>
                          </a:solidFill>
                        </a:rPr>
                        <a:t>70</a:t>
                      </a:r>
                    </a:p>
                  </a:txBody>
                  <a:tcPr/>
                </a:tc>
                <a:tc>
                  <a:txBody>
                    <a:bodyPr/>
                    <a:lstStyle/>
                    <a:p>
                      <a:pPr algn="ctr"/>
                      <a:r>
                        <a:rPr lang="en-US" dirty="0">
                          <a:solidFill>
                            <a:srgbClr val="000000"/>
                          </a:solidFill>
                        </a:rPr>
                        <a:t>41</a:t>
                      </a:r>
                    </a:p>
                  </a:txBody>
                  <a:tcPr/>
                </a:tc>
                <a:tc>
                  <a:txBody>
                    <a:bodyPr/>
                    <a:lstStyle/>
                    <a:p>
                      <a:pPr algn="ctr"/>
                      <a:r>
                        <a:rPr lang="en-US" dirty="0">
                          <a:solidFill>
                            <a:srgbClr val="000000"/>
                          </a:solidFill>
                        </a:rPr>
                        <a:t>29</a:t>
                      </a:r>
                    </a:p>
                  </a:txBody>
                  <a:tcPr/>
                </a:tc>
                <a:extLst>
                  <a:ext uri="{0D108BD9-81ED-4DB2-BD59-A6C34878D82A}">
                    <a16:rowId xmlns:a16="http://schemas.microsoft.com/office/drawing/2014/main" val="10007"/>
                  </a:ext>
                </a:extLst>
              </a:tr>
              <a:tr h="370840">
                <a:tc>
                  <a:txBody>
                    <a:bodyPr/>
                    <a:lstStyle/>
                    <a:p>
                      <a:pPr algn="ctr"/>
                      <a:r>
                        <a:rPr lang="en-US" dirty="0">
                          <a:solidFill>
                            <a:srgbClr val="000000"/>
                          </a:solidFill>
                        </a:rPr>
                        <a:t>66</a:t>
                      </a:r>
                    </a:p>
                  </a:txBody>
                  <a:tcPr/>
                </a:tc>
                <a:tc>
                  <a:txBody>
                    <a:bodyPr/>
                    <a:lstStyle/>
                    <a:p>
                      <a:pPr algn="ctr"/>
                      <a:r>
                        <a:rPr lang="en-US" dirty="0">
                          <a:solidFill>
                            <a:srgbClr val="000000"/>
                          </a:solidFill>
                        </a:rPr>
                        <a:t>32</a:t>
                      </a:r>
                    </a:p>
                  </a:txBody>
                  <a:tcPr/>
                </a:tc>
                <a:tc>
                  <a:txBody>
                    <a:bodyPr/>
                    <a:lstStyle/>
                    <a:p>
                      <a:pPr algn="ctr"/>
                      <a:r>
                        <a:rPr lang="en-US" dirty="0">
                          <a:solidFill>
                            <a:srgbClr val="000000"/>
                          </a:solidFill>
                        </a:rPr>
                        <a:t>44</a:t>
                      </a:r>
                    </a:p>
                  </a:txBody>
                  <a:tcPr/>
                </a:tc>
                <a:tc>
                  <a:txBody>
                    <a:bodyPr/>
                    <a:lstStyle/>
                    <a:p>
                      <a:pPr algn="ctr"/>
                      <a:r>
                        <a:rPr lang="en-US" dirty="0">
                          <a:solidFill>
                            <a:srgbClr val="000000"/>
                          </a:solidFill>
                        </a:rPr>
                        <a:t>33</a:t>
                      </a:r>
                    </a:p>
                  </a:txBody>
                  <a:tcPr/>
                </a:tc>
                <a:extLst>
                  <a:ext uri="{0D108BD9-81ED-4DB2-BD59-A6C34878D82A}">
                    <a16:rowId xmlns:a16="http://schemas.microsoft.com/office/drawing/2014/main" val="10008"/>
                  </a:ext>
                </a:extLst>
              </a:tr>
              <a:tr h="370840">
                <a:tc>
                  <a:txBody>
                    <a:bodyPr/>
                    <a:lstStyle/>
                    <a:p>
                      <a:pPr algn="ctr"/>
                      <a:r>
                        <a:rPr lang="en-US" dirty="0">
                          <a:solidFill>
                            <a:srgbClr val="000000"/>
                          </a:solidFill>
                        </a:rPr>
                        <a:t>21</a:t>
                      </a:r>
                    </a:p>
                  </a:txBody>
                  <a:tcPr/>
                </a:tc>
                <a:tc>
                  <a:txBody>
                    <a:bodyPr/>
                    <a:lstStyle/>
                    <a:p>
                      <a:pPr algn="ctr"/>
                      <a:r>
                        <a:rPr lang="en-US" dirty="0">
                          <a:solidFill>
                            <a:srgbClr val="000000"/>
                          </a:solidFill>
                        </a:rPr>
                        <a:t>64</a:t>
                      </a:r>
                    </a:p>
                  </a:txBody>
                  <a:tcPr/>
                </a:tc>
                <a:tc>
                  <a:txBody>
                    <a:bodyPr/>
                    <a:lstStyle/>
                    <a:p>
                      <a:pPr algn="ctr"/>
                      <a:r>
                        <a:rPr lang="en-US" dirty="0">
                          <a:solidFill>
                            <a:srgbClr val="000000"/>
                          </a:solidFill>
                        </a:rPr>
                        <a:t>52</a:t>
                      </a:r>
                    </a:p>
                  </a:txBody>
                  <a:tcPr/>
                </a:tc>
                <a:tc>
                  <a:txBody>
                    <a:bodyPr/>
                    <a:lstStyle/>
                    <a:p>
                      <a:pPr algn="ctr"/>
                      <a:r>
                        <a:rPr lang="en-US" dirty="0">
                          <a:solidFill>
                            <a:srgbClr val="000000"/>
                          </a:solidFill>
                        </a:rPr>
                        <a:t>81</a:t>
                      </a:r>
                    </a:p>
                  </a:txBody>
                  <a:tcPr/>
                </a:tc>
                <a:extLst>
                  <a:ext uri="{0D108BD9-81ED-4DB2-BD59-A6C34878D82A}">
                    <a16:rowId xmlns:a16="http://schemas.microsoft.com/office/drawing/2014/main" val="10009"/>
                  </a:ext>
                </a:extLst>
              </a:tr>
              <a:tr h="370840">
                <a:tc>
                  <a:txBody>
                    <a:bodyPr/>
                    <a:lstStyle/>
                    <a:p>
                      <a:pPr algn="ctr"/>
                      <a:r>
                        <a:rPr lang="en-US" dirty="0">
                          <a:solidFill>
                            <a:srgbClr val="000000"/>
                          </a:solidFill>
                        </a:rPr>
                        <a:t>48</a:t>
                      </a:r>
                    </a:p>
                  </a:txBody>
                  <a:tcPr/>
                </a:tc>
                <a:tc>
                  <a:txBody>
                    <a:bodyPr/>
                    <a:lstStyle/>
                    <a:p>
                      <a:pPr algn="ctr"/>
                      <a:r>
                        <a:rPr lang="en-US" dirty="0">
                          <a:solidFill>
                            <a:srgbClr val="000000"/>
                          </a:solidFill>
                        </a:rPr>
                        <a:t>55</a:t>
                      </a:r>
                    </a:p>
                  </a:txBody>
                  <a:tcPr/>
                </a:tc>
                <a:tc>
                  <a:txBody>
                    <a:bodyPr/>
                    <a:lstStyle/>
                    <a:p>
                      <a:pPr algn="ctr"/>
                      <a:r>
                        <a:rPr lang="en-US" dirty="0">
                          <a:solidFill>
                            <a:srgbClr val="000000"/>
                          </a:solidFill>
                        </a:rPr>
                        <a:t>57</a:t>
                      </a:r>
                    </a:p>
                  </a:txBody>
                  <a:tcPr/>
                </a:tc>
                <a:tc>
                  <a:txBody>
                    <a:bodyPr/>
                    <a:lstStyle/>
                    <a:p>
                      <a:pPr algn="ctr"/>
                      <a:r>
                        <a:rPr lang="en-US" dirty="0">
                          <a:solidFill>
                            <a:srgbClr val="000000"/>
                          </a:solidFill>
                        </a:rPr>
                        <a:t>62</a:t>
                      </a:r>
                    </a:p>
                  </a:txBody>
                  <a:tcPr/>
                </a:tc>
                <a:extLst>
                  <a:ext uri="{0D108BD9-81ED-4DB2-BD59-A6C34878D82A}">
                    <a16:rowId xmlns:a16="http://schemas.microsoft.com/office/drawing/2014/main" val="10010"/>
                  </a:ext>
                </a:extLst>
              </a:tr>
            </a:tbl>
          </a:graphicData>
        </a:graphic>
      </p:graphicFrame>
      <p:graphicFrame>
        <p:nvGraphicFramePr>
          <p:cNvPr id="5" name="Table 4"/>
          <p:cNvGraphicFramePr>
            <a:graphicFrameLocks noGrp="1"/>
          </p:cNvGraphicFramePr>
          <p:nvPr/>
        </p:nvGraphicFramePr>
        <p:xfrm>
          <a:off x="4648200" y="1371600"/>
          <a:ext cx="2590800" cy="410464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858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tblGrid>
              <a:tr h="370840">
                <a:tc gridSpan="4">
                  <a:txBody>
                    <a:bodyPr/>
                    <a:lstStyle/>
                    <a:p>
                      <a:pPr algn="ctr"/>
                      <a:r>
                        <a:rPr lang="en-US" sz="2000" dirty="0"/>
                        <a:t>Ordered Test Scores</a:t>
                      </a:r>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ctr"/>
                      <a:r>
                        <a:rPr lang="en-US" dirty="0">
                          <a:solidFill>
                            <a:srgbClr val="000000"/>
                          </a:solidFill>
                        </a:rPr>
                        <a:t>18</a:t>
                      </a:r>
                    </a:p>
                  </a:txBody>
                  <a:tcPr/>
                </a:tc>
                <a:tc>
                  <a:txBody>
                    <a:bodyPr/>
                    <a:lstStyle/>
                    <a:p>
                      <a:pPr algn="ctr"/>
                      <a:r>
                        <a:rPr lang="en-US" dirty="0">
                          <a:solidFill>
                            <a:srgbClr val="000000"/>
                          </a:solidFill>
                        </a:rPr>
                        <a:t>43</a:t>
                      </a:r>
                    </a:p>
                  </a:txBody>
                  <a:tcPr/>
                </a:tc>
                <a:tc>
                  <a:txBody>
                    <a:bodyPr/>
                    <a:lstStyle/>
                    <a:p>
                      <a:pPr algn="ctr"/>
                      <a:r>
                        <a:rPr lang="en-US" dirty="0">
                          <a:solidFill>
                            <a:srgbClr val="000000"/>
                          </a:solidFill>
                        </a:rPr>
                        <a:t>54</a:t>
                      </a:r>
                    </a:p>
                  </a:txBody>
                  <a:tcPr/>
                </a:tc>
                <a:tc>
                  <a:txBody>
                    <a:bodyPr/>
                    <a:lstStyle/>
                    <a:p>
                      <a:pPr algn="ctr"/>
                      <a:r>
                        <a:rPr lang="en-US" dirty="0">
                          <a:solidFill>
                            <a:srgbClr val="000000"/>
                          </a:solidFill>
                        </a:rPr>
                        <a:t>66</a:t>
                      </a:r>
                    </a:p>
                  </a:txBody>
                  <a:tcPr/>
                </a:tc>
                <a:extLst>
                  <a:ext uri="{0D108BD9-81ED-4DB2-BD59-A6C34878D82A}">
                    <a16:rowId xmlns:a16="http://schemas.microsoft.com/office/drawing/2014/main" val="10001"/>
                  </a:ext>
                </a:extLst>
              </a:tr>
              <a:tr h="370840">
                <a:tc>
                  <a:txBody>
                    <a:bodyPr/>
                    <a:lstStyle/>
                    <a:p>
                      <a:pPr algn="ctr"/>
                      <a:r>
                        <a:rPr lang="en-US" dirty="0">
                          <a:solidFill>
                            <a:srgbClr val="000000"/>
                          </a:solidFill>
                        </a:rPr>
                        <a:t>21</a:t>
                      </a:r>
                    </a:p>
                  </a:txBody>
                  <a:tcPr/>
                </a:tc>
                <a:tc>
                  <a:txBody>
                    <a:bodyPr/>
                    <a:lstStyle/>
                    <a:p>
                      <a:pPr algn="ctr"/>
                      <a:r>
                        <a:rPr lang="en-US" dirty="0">
                          <a:solidFill>
                            <a:srgbClr val="000000"/>
                          </a:solidFill>
                        </a:rPr>
                        <a:t>44</a:t>
                      </a:r>
                    </a:p>
                  </a:txBody>
                  <a:tcPr/>
                </a:tc>
                <a:tc>
                  <a:txBody>
                    <a:bodyPr/>
                    <a:lstStyle/>
                    <a:p>
                      <a:pPr algn="ctr"/>
                      <a:r>
                        <a:rPr lang="en-US" dirty="0">
                          <a:solidFill>
                            <a:srgbClr val="000000"/>
                          </a:solidFill>
                        </a:rPr>
                        <a:t>55</a:t>
                      </a:r>
                    </a:p>
                  </a:txBody>
                  <a:tcPr/>
                </a:tc>
                <a:tc>
                  <a:txBody>
                    <a:bodyPr/>
                    <a:lstStyle/>
                    <a:p>
                      <a:pPr algn="ctr"/>
                      <a:r>
                        <a:rPr lang="en-US" dirty="0">
                          <a:solidFill>
                            <a:srgbClr val="000000"/>
                          </a:solidFill>
                        </a:rPr>
                        <a:t>67</a:t>
                      </a:r>
                    </a:p>
                  </a:txBody>
                  <a:tcPr/>
                </a:tc>
                <a:extLst>
                  <a:ext uri="{0D108BD9-81ED-4DB2-BD59-A6C34878D82A}">
                    <a16:rowId xmlns:a16="http://schemas.microsoft.com/office/drawing/2014/main" val="10002"/>
                  </a:ext>
                </a:extLst>
              </a:tr>
              <a:tr h="370840">
                <a:tc>
                  <a:txBody>
                    <a:bodyPr/>
                    <a:lstStyle/>
                    <a:p>
                      <a:pPr algn="ctr"/>
                      <a:r>
                        <a:rPr lang="en-US" dirty="0">
                          <a:solidFill>
                            <a:srgbClr val="000000"/>
                          </a:solidFill>
                        </a:rPr>
                        <a:t>21</a:t>
                      </a:r>
                    </a:p>
                  </a:txBody>
                  <a:tcPr/>
                </a:tc>
                <a:tc>
                  <a:txBody>
                    <a:bodyPr/>
                    <a:lstStyle/>
                    <a:p>
                      <a:pPr algn="ctr"/>
                      <a:r>
                        <a:rPr lang="en-US" dirty="0">
                          <a:solidFill>
                            <a:srgbClr val="000000"/>
                          </a:solidFill>
                        </a:rPr>
                        <a:t>45</a:t>
                      </a:r>
                    </a:p>
                  </a:txBody>
                  <a:tcPr/>
                </a:tc>
                <a:tc>
                  <a:txBody>
                    <a:bodyPr/>
                    <a:lstStyle/>
                    <a:p>
                      <a:pPr algn="ctr"/>
                      <a:r>
                        <a:rPr lang="en-US" dirty="0">
                          <a:solidFill>
                            <a:srgbClr val="000000"/>
                          </a:solidFill>
                        </a:rPr>
                        <a:t>55</a:t>
                      </a:r>
                    </a:p>
                  </a:txBody>
                  <a:tcPr/>
                </a:tc>
                <a:tc>
                  <a:txBody>
                    <a:bodyPr/>
                    <a:lstStyle/>
                    <a:p>
                      <a:pPr algn="ctr"/>
                      <a:r>
                        <a:rPr lang="en-US" dirty="0">
                          <a:solidFill>
                            <a:srgbClr val="000000"/>
                          </a:solidFill>
                        </a:rPr>
                        <a:t>69</a:t>
                      </a:r>
                    </a:p>
                  </a:txBody>
                  <a:tcPr/>
                </a:tc>
                <a:extLst>
                  <a:ext uri="{0D108BD9-81ED-4DB2-BD59-A6C34878D82A}">
                    <a16:rowId xmlns:a16="http://schemas.microsoft.com/office/drawing/2014/main" val="10003"/>
                  </a:ext>
                </a:extLst>
              </a:tr>
              <a:tr h="370840">
                <a:tc>
                  <a:txBody>
                    <a:bodyPr/>
                    <a:lstStyle/>
                    <a:p>
                      <a:pPr algn="ctr"/>
                      <a:r>
                        <a:rPr lang="en-US" dirty="0">
                          <a:solidFill>
                            <a:srgbClr val="000000"/>
                          </a:solidFill>
                        </a:rPr>
                        <a:t>27</a:t>
                      </a:r>
                    </a:p>
                  </a:txBody>
                  <a:tcPr/>
                </a:tc>
                <a:tc>
                  <a:txBody>
                    <a:bodyPr/>
                    <a:lstStyle/>
                    <a:p>
                      <a:pPr algn="ctr"/>
                      <a:r>
                        <a:rPr lang="en-US" dirty="0">
                          <a:solidFill>
                            <a:srgbClr val="000000"/>
                          </a:solidFill>
                        </a:rPr>
                        <a:t>45</a:t>
                      </a:r>
                    </a:p>
                  </a:txBody>
                  <a:tcPr/>
                </a:tc>
                <a:tc>
                  <a:txBody>
                    <a:bodyPr/>
                    <a:lstStyle/>
                    <a:p>
                      <a:pPr algn="ctr"/>
                      <a:r>
                        <a:rPr lang="en-US" dirty="0">
                          <a:solidFill>
                            <a:srgbClr val="000000"/>
                          </a:solidFill>
                        </a:rPr>
                        <a:t>56</a:t>
                      </a:r>
                    </a:p>
                  </a:txBody>
                  <a:tcPr/>
                </a:tc>
                <a:tc>
                  <a:txBody>
                    <a:bodyPr/>
                    <a:lstStyle/>
                    <a:p>
                      <a:pPr algn="ctr"/>
                      <a:r>
                        <a:rPr lang="en-US" dirty="0">
                          <a:solidFill>
                            <a:srgbClr val="000000"/>
                          </a:solidFill>
                        </a:rPr>
                        <a:t>70</a:t>
                      </a:r>
                    </a:p>
                  </a:txBody>
                  <a:tcPr/>
                </a:tc>
                <a:extLst>
                  <a:ext uri="{0D108BD9-81ED-4DB2-BD59-A6C34878D82A}">
                    <a16:rowId xmlns:a16="http://schemas.microsoft.com/office/drawing/2014/main" val="10004"/>
                  </a:ext>
                </a:extLst>
              </a:tr>
              <a:tr h="370840">
                <a:tc>
                  <a:txBody>
                    <a:bodyPr/>
                    <a:lstStyle/>
                    <a:p>
                      <a:pPr algn="ctr"/>
                      <a:r>
                        <a:rPr lang="en-US" dirty="0">
                          <a:solidFill>
                            <a:srgbClr val="000000"/>
                          </a:solidFill>
                        </a:rPr>
                        <a:t>29</a:t>
                      </a:r>
                    </a:p>
                  </a:txBody>
                  <a:tcPr/>
                </a:tc>
                <a:tc>
                  <a:txBody>
                    <a:bodyPr/>
                    <a:lstStyle/>
                    <a:p>
                      <a:pPr algn="ctr"/>
                      <a:r>
                        <a:rPr lang="en-US" dirty="0">
                          <a:solidFill>
                            <a:srgbClr val="000000"/>
                          </a:solidFill>
                        </a:rPr>
                        <a:t>46</a:t>
                      </a:r>
                    </a:p>
                  </a:txBody>
                  <a:tcPr/>
                </a:tc>
                <a:tc>
                  <a:txBody>
                    <a:bodyPr/>
                    <a:lstStyle/>
                    <a:p>
                      <a:pPr algn="ctr"/>
                      <a:r>
                        <a:rPr lang="en-US" dirty="0">
                          <a:solidFill>
                            <a:srgbClr val="000000"/>
                          </a:solidFill>
                        </a:rPr>
                        <a:t>57</a:t>
                      </a:r>
                    </a:p>
                  </a:txBody>
                  <a:tcPr/>
                </a:tc>
                <a:tc>
                  <a:txBody>
                    <a:bodyPr/>
                    <a:lstStyle/>
                    <a:p>
                      <a:pPr algn="ctr"/>
                      <a:r>
                        <a:rPr lang="en-US" dirty="0">
                          <a:solidFill>
                            <a:srgbClr val="000000"/>
                          </a:solidFill>
                        </a:rPr>
                        <a:t>71</a:t>
                      </a:r>
                    </a:p>
                  </a:txBody>
                  <a:tcPr/>
                </a:tc>
                <a:extLst>
                  <a:ext uri="{0D108BD9-81ED-4DB2-BD59-A6C34878D82A}">
                    <a16:rowId xmlns:a16="http://schemas.microsoft.com/office/drawing/2014/main" val="10005"/>
                  </a:ext>
                </a:extLst>
              </a:tr>
              <a:tr h="370840">
                <a:tc>
                  <a:txBody>
                    <a:bodyPr/>
                    <a:lstStyle/>
                    <a:p>
                      <a:pPr algn="ctr"/>
                      <a:r>
                        <a:rPr lang="en-US" dirty="0">
                          <a:solidFill>
                            <a:srgbClr val="000000"/>
                          </a:solidFill>
                        </a:rPr>
                        <a:t>31</a:t>
                      </a:r>
                    </a:p>
                  </a:txBody>
                  <a:tcPr/>
                </a:tc>
                <a:tc>
                  <a:txBody>
                    <a:bodyPr/>
                    <a:lstStyle/>
                    <a:p>
                      <a:pPr algn="ctr"/>
                      <a:r>
                        <a:rPr lang="en-US" dirty="0">
                          <a:solidFill>
                            <a:srgbClr val="000000"/>
                          </a:solidFill>
                        </a:rPr>
                        <a:t>47</a:t>
                      </a:r>
                    </a:p>
                  </a:txBody>
                  <a:tcPr/>
                </a:tc>
                <a:tc>
                  <a:txBody>
                    <a:bodyPr/>
                    <a:lstStyle/>
                    <a:p>
                      <a:pPr algn="ctr"/>
                      <a:r>
                        <a:rPr lang="en-US" dirty="0">
                          <a:solidFill>
                            <a:srgbClr val="000000"/>
                          </a:solidFill>
                        </a:rPr>
                        <a:t>58</a:t>
                      </a:r>
                    </a:p>
                  </a:txBody>
                  <a:tcPr/>
                </a:tc>
                <a:tc>
                  <a:txBody>
                    <a:bodyPr/>
                    <a:lstStyle/>
                    <a:p>
                      <a:pPr algn="ctr"/>
                      <a:r>
                        <a:rPr lang="en-US" dirty="0">
                          <a:solidFill>
                            <a:srgbClr val="000000"/>
                          </a:solidFill>
                        </a:rPr>
                        <a:t>73</a:t>
                      </a:r>
                    </a:p>
                  </a:txBody>
                  <a:tcPr/>
                </a:tc>
                <a:extLst>
                  <a:ext uri="{0D108BD9-81ED-4DB2-BD59-A6C34878D82A}">
                    <a16:rowId xmlns:a16="http://schemas.microsoft.com/office/drawing/2014/main" val="10006"/>
                  </a:ext>
                </a:extLst>
              </a:tr>
              <a:tr h="370840">
                <a:tc>
                  <a:txBody>
                    <a:bodyPr/>
                    <a:lstStyle/>
                    <a:p>
                      <a:pPr algn="ctr"/>
                      <a:r>
                        <a:rPr lang="en-US" dirty="0">
                          <a:solidFill>
                            <a:srgbClr val="000000"/>
                          </a:solidFill>
                        </a:rPr>
                        <a:t>32</a:t>
                      </a:r>
                    </a:p>
                  </a:txBody>
                  <a:tcPr/>
                </a:tc>
                <a:tc>
                  <a:txBody>
                    <a:bodyPr/>
                    <a:lstStyle/>
                    <a:p>
                      <a:pPr algn="ctr"/>
                      <a:r>
                        <a:rPr lang="en-US" dirty="0">
                          <a:solidFill>
                            <a:srgbClr val="000000"/>
                          </a:solidFill>
                        </a:rPr>
                        <a:t>48</a:t>
                      </a:r>
                    </a:p>
                  </a:txBody>
                  <a:tcPr/>
                </a:tc>
                <a:tc>
                  <a:txBody>
                    <a:bodyPr/>
                    <a:lstStyle/>
                    <a:p>
                      <a:pPr algn="ctr"/>
                      <a:r>
                        <a:rPr lang="en-US" dirty="0">
                          <a:solidFill>
                            <a:srgbClr val="000000"/>
                          </a:solidFill>
                        </a:rPr>
                        <a:t>61</a:t>
                      </a:r>
                    </a:p>
                  </a:txBody>
                  <a:tcPr/>
                </a:tc>
                <a:tc>
                  <a:txBody>
                    <a:bodyPr/>
                    <a:lstStyle/>
                    <a:p>
                      <a:pPr algn="ctr"/>
                      <a:r>
                        <a:rPr lang="en-US" dirty="0">
                          <a:solidFill>
                            <a:srgbClr val="000000"/>
                          </a:solidFill>
                        </a:rPr>
                        <a:t>77</a:t>
                      </a:r>
                    </a:p>
                  </a:txBody>
                  <a:tcPr/>
                </a:tc>
                <a:extLst>
                  <a:ext uri="{0D108BD9-81ED-4DB2-BD59-A6C34878D82A}">
                    <a16:rowId xmlns:a16="http://schemas.microsoft.com/office/drawing/2014/main" val="10007"/>
                  </a:ext>
                </a:extLst>
              </a:tr>
              <a:tr h="370840">
                <a:tc>
                  <a:txBody>
                    <a:bodyPr/>
                    <a:lstStyle/>
                    <a:p>
                      <a:pPr algn="ctr"/>
                      <a:r>
                        <a:rPr lang="en-US" dirty="0">
                          <a:solidFill>
                            <a:srgbClr val="000000"/>
                          </a:solidFill>
                        </a:rPr>
                        <a:t>33</a:t>
                      </a:r>
                    </a:p>
                  </a:txBody>
                  <a:tcPr/>
                </a:tc>
                <a:tc>
                  <a:txBody>
                    <a:bodyPr/>
                    <a:lstStyle/>
                    <a:p>
                      <a:pPr algn="ctr"/>
                      <a:r>
                        <a:rPr lang="en-US" dirty="0">
                          <a:solidFill>
                            <a:srgbClr val="000000"/>
                          </a:solidFill>
                        </a:rPr>
                        <a:t>49</a:t>
                      </a:r>
                    </a:p>
                  </a:txBody>
                  <a:tcPr/>
                </a:tc>
                <a:tc>
                  <a:txBody>
                    <a:bodyPr/>
                    <a:lstStyle/>
                    <a:p>
                      <a:pPr algn="ctr"/>
                      <a:r>
                        <a:rPr lang="en-US" dirty="0">
                          <a:solidFill>
                            <a:srgbClr val="000000"/>
                          </a:solidFill>
                        </a:rPr>
                        <a:t>62</a:t>
                      </a:r>
                    </a:p>
                  </a:txBody>
                  <a:tcPr/>
                </a:tc>
                <a:tc>
                  <a:txBody>
                    <a:bodyPr/>
                    <a:lstStyle/>
                    <a:p>
                      <a:pPr algn="ctr"/>
                      <a:r>
                        <a:rPr lang="en-US" dirty="0">
                          <a:solidFill>
                            <a:srgbClr val="000000"/>
                          </a:solidFill>
                        </a:rPr>
                        <a:t>80</a:t>
                      </a:r>
                    </a:p>
                  </a:txBody>
                  <a:tcPr/>
                </a:tc>
                <a:extLst>
                  <a:ext uri="{0D108BD9-81ED-4DB2-BD59-A6C34878D82A}">
                    <a16:rowId xmlns:a16="http://schemas.microsoft.com/office/drawing/2014/main" val="10008"/>
                  </a:ext>
                </a:extLst>
              </a:tr>
              <a:tr h="370840">
                <a:tc>
                  <a:txBody>
                    <a:bodyPr/>
                    <a:lstStyle/>
                    <a:p>
                      <a:pPr algn="ctr"/>
                      <a:r>
                        <a:rPr lang="en-US" dirty="0">
                          <a:solidFill>
                            <a:srgbClr val="000000"/>
                          </a:solidFill>
                        </a:rPr>
                        <a:t>34</a:t>
                      </a:r>
                    </a:p>
                  </a:txBody>
                  <a:tcPr/>
                </a:tc>
                <a:tc>
                  <a:txBody>
                    <a:bodyPr/>
                    <a:lstStyle/>
                    <a:p>
                      <a:pPr algn="ctr"/>
                      <a:r>
                        <a:rPr lang="en-US" dirty="0">
                          <a:solidFill>
                            <a:srgbClr val="000000"/>
                          </a:solidFill>
                        </a:rPr>
                        <a:t>52</a:t>
                      </a:r>
                    </a:p>
                  </a:txBody>
                  <a:tcPr/>
                </a:tc>
                <a:tc>
                  <a:txBody>
                    <a:bodyPr/>
                    <a:lstStyle/>
                    <a:p>
                      <a:pPr algn="ctr"/>
                      <a:r>
                        <a:rPr lang="en-US" dirty="0">
                          <a:solidFill>
                            <a:srgbClr val="000000"/>
                          </a:solidFill>
                        </a:rPr>
                        <a:t>63</a:t>
                      </a:r>
                    </a:p>
                  </a:txBody>
                  <a:tcPr/>
                </a:tc>
                <a:tc>
                  <a:txBody>
                    <a:bodyPr/>
                    <a:lstStyle/>
                    <a:p>
                      <a:pPr algn="ctr"/>
                      <a:r>
                        <a:rPr lang="en-US" dirty="0">
                          <a:solidFill>
                            <a:srgbClr val="000000"/>
                          </a:solidFill>
                        </a:rPr>
                        <a:t>81</a:t>
                      </a:r>
                    </a:p>
                  </a:txBody>
                  <a:tcPr/>
                </a:tc>
                <a:extLst>
                  <a:ext uri="{0D108BD9-81ED-4DB2-BD59-A6C34878D82A}">
                    <a16:rowId xmlns:a16="http://schemas.microsoft.com/office/drawing/2014/main" val="10009"/>
                  </a:ext>
                </a:extLst>
              </a:tr>
              <a:tr h="370840">
                <a:tc>
                  <a:txBody>
                    <a:bodyPr/>
                    <a:lstStyle/>
                    <a:p>
                      <a:pPr algn="ctr"/>
                      <a:r>
                        <a:rPr lang="en-US" dirty="0">
                          <a:solidFill>
                            <a:srgbClr val="000000"/>
                          </a:solidFill>
                        </a:rPr>
                        <a:t>41</a:t>
                      </a:r>
                    </a:p>
                  </a:txBody>
                  <a:tcPr/>
                </a:tc>
                <a:tc>
                  <a:txBody>
                    <a:bodyPr/>
                    <a:lstStyle/>
                    <a:p>
                      <a:pPr algn="ctr"/>
                      <a:r>
                        <a:rPr lang="en-US" dirty="0">
                          <a:solidFill>
                            <a:srgbClr val="000000"/>
                          </a:solidFill>
                        </a:rPr>
                        <a:t>54</a:t>
                      </a:r>
                    </a:p>
                  </a:txBody>
                  <a:tcPr/>
                </a:tc>
                <a:tc>
                  <a:txBody>
                    <a:bodyPr/>
                    <a:lstStyle/>
                    <a:p>
                      <a:pPr algn="ctr"/>
                      <a:r>
                        <a:rPr lang="en-US" dirty="0">
                          <a:solidFill>
                            <a:srgbClr val="000000"/>
                          </a:solidFill>
                        </a:rPr>
                        <a:t>64</a:t>
                      </a:r>
                    </a:p>
                  </a:txBody>
                  <a:tcPr/>
                </a:tc>
                <a:tc>
                  <a:txBody>
                    <a:bodyPr/>
                    <a:lstStyle/>
                    <a:p>
                      <a:pPr algn="ctr"/>
                      <a:r>
                        <a:rPr lang="en-US" dirty="0">
                          <a:solidFill>
                            <a:srgbClr val="000000"/>
                          </a:solidFill>
                        </a:rPr>
                        <a:t>82</a:t>
                      </a:r>
                    </a:p>
                  </a:txBody>
                  <a:tcPr/>
                </a:tc>
                <a:extLst>
                  <a:ext uri="{0D108BD9-81ED-4DB2-BD59-A6C34878D82A}">
                    <a16:rowId xmlns:a16="http://schemas.microsoft.com/office/drawing/2014/main" val="10010"/>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1068</TotalTime>
  <Words>1448</Words>
  <Application>Microsoft Office PowerPoint</Application>
  <PresentationFormat>On-screen Show (4:3)</PresentationFormat>
  <Paragraphs>216</Paragraphs>
  <Slides>30</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30</vt:i4>
      </vt:variant>
    </vt:vector>
  </HeadingPairs>
  <TitlesOfParts>
    <vt:vector size="36" baseType="lpstr">
      <vt:lpstr>Symbol</vt:lpstr>
      <vt:lpstr>Arial</vt:lpstr>
      <vt:lpstr>Calibri</vt:lpstr>
      <vt:lpstr>Office Theme</vt:lpstr>
      <vt:lpstr>Equation</vt:lpstr>
      <vt:lpstr>MathType 6.0 Equation</vt:lpstr>
      <vt:lpstr>Section 4.3</vt:lpstr>
      <vt:lpstr> Percentile </vt:lpstr>
      <vt:lpstr>Finding the      Percentile </vt:lpstr>
      <vt:lpstr>Finding the      Percentile </vt:lpstr>
      <vt:lpstr>Range</vt:lpstr>
      <vt:lpstr>Example 4.3.1</vt:lpstr>
      <vt:lpstr>Example 4.3.1 (cont.)</vt:lpstr>
      <vt:lpstr>Example 4.3.2</vt:lpstr>
      <vt:lpstr>Example 4.3.2 (cont.)</vt:lpstr>
      <vt:lpstr>Example 4.3.2 (cont.)</vt:lpstr>
      <vt:lpstr>Example 4.3.2 (cont.)</vt:lpstr>
      <vt:lpstr>Example 4.3.2 (cont.)</vt:lpstr>
      <vt:lpstr>Percentile</vt:lpstr>
      <vt:lpstr>Quartiles</vt:lpstr>
      <vt:lpstr>Interquartile Range </vt:lpstr>
      <vt:lpstr>5-Number Summary </vt:lpstr>
      <vt:lpstr>Box Plots</vt:lpstr>
      <vt:lpstr>Box and Whisker Plot</vt:lpstr>
      <vt:lpstr>Procedure for Constructing a Box Plot</vt:lpstr>
      <vt:lpstr>Detecting Outliers</vt:lpstr>
      <vt:lpstr>Outlier</vt:lpstr>
      <vt:lpstr>Example 4.3.3</vt:lpstr>
      <vt:lpstr>Example 4.3.3 (cont.)</vt:lpstr>
      <vt:lpstr>Example 4.3.3 (cont.)</vt:lpstr>
      <vt:lpstr>Example 4.3.3 (cont.)</vt:lpstr>
      <vt:lpstr>z-Score</vt:lpstr>
      <vt:lpstr>Example 4.3.4</vt:lpstr>
      <vt:lpstr>Example 4.3.4 (cont.)</vt:lpstr>
      <vt:lpstr>Example 4.3.4 (cont.)</vt:lpstr>
      <vt:lpstr>Properties of a z-Score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169</cp:revision>
  <dcterms:created xsi:type="dcterms:W3CDTF">2013-04-26T14:43:13Z</dcterms:created>
  <dcterms:modified xsi:type="dcterms:W3CDTF">2018-09-12T05:44:07Z</dcterms:modified>
</cp:coreProperties>
</file>