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86" r:id="rId3"/>
    <p:sldId id="328" r:id="rId4"/>
    <p:sldId id="329" r:id="rId5"/>
    <p:sldId id="330" r:id="rId6"/>
    <p:sldId id="331" r:id="rId7"/>
    <p:sldId id="332" r:id="rId8"/>
    <p:sldId id="333" r:id="rId9"/>
    <p:sldId id="334" r:id="rId10"/>
    <p:sldId id="335" r:id="rId11"/>
  </p:sldIdLst>
  <p:sldSz cx="9144000" cy="6858000" type="screen4x3"/>
  <p:notesSz cx="6858000" cy="9144000"/>
  <p:embeddedFontLst>
    <p:embeddedFont>
      <p:font typeface="Calibri" panose="020F0502020204030204" pitchFamily="34" charset="0"/>
      <p:regular r:id="rId14"/>
      <p:bold r:id="rId15"/>
      <p:italic r:id="rId16"/>
      <p:boldItalic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5" d="100"/>
          <a:sy n="105" d="100"/>
        </p:scale>
        <p:origin x="93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Data Subsetting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(cont.)</a:t>
            </a:r>
          </a:p>
        </p:txBody>
      </p:sp>
      <p:sp>
        <p:nvSpPr>
          <p:cNvPr id="3" name="Content Placeholder 2"/>
          <p:cNvSpPr>
            <a:spLocks noGrp="1"/>
          </p:cNvSpPr>
          <p:nvPr>
            <p:ph idx="1"/>
          </p:nvPr>
        </p:nvSpPr>
        <p:spPr/>
        <p:txBody>
          <a:bodyPr/>
          <a:lstStyle/>
          <a:p>
            <a:r>
              <a:rPr lang="en-US" dirty="0"/>
              <a:t>When the data is partitioned by the third variable (age in our case) the “alleged” relationship may not exist or be just the opposite</a:t>
            </a:r>
            <a:r>
              <a:rPr lang="en-US"/>
              <a:t>. </a:t>
            </a:r>
            <a:endParaRPr lang="en-US" smtClean="0"/>
          </a:p>
          <a:p>
            <a:r>
              <a:rPr lang="en-US" smtClean="0"/>
              <a:t>When </a:t>
            </a:r>
            <a:r>
              <a:rPr lang="en-US" dirty="0"/>
              <a:t>analyzing data, it is good to keep in mind Oscar Wilde’s cautionary quote, “the truth is rarely pure, and never simple”. We must always be very cautious when attributing causation.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Subsetting </a:t>
            </a: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The structure of a set of data is often exposed by using another variable to break the data into smaller groups. This is called </a:t>
            </a:r>
            <a:r>
              <a:rPr lang="en-US" b="1" dirty="0">
                <a:solidFill>
                  <a:srgbClr val="C00000"/>
                </a:solidFill>
              </a:rPr>
              <a:t>subsetting</a:t>
            </a:r>
            <a:r>
              <a:rPr lang="en-US" dirty="0">
                <a:solidFill>
                  <a:srgbClr val="000000"/>
                </a:solidFill>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a:t>
            </a:r>
          </a:p>
        </p:txBody>
      </p:sp>
      <p:sp>
        <p:nvSpPr>
          <p:cNvPr id="3" name="Content Placeholder 2"/>
          <p:cNvSpPr>
            <a:spLocks noGrp="1"/>
          </p:cNvSpPr>
          <p:nvPr>
            <p:ph idx="1"/>
          </p:nvPr>
        </p:nvSpPr>
        <p:spPr/>
        <p:txBody>
          <a:bodyPr/>
          <a:lstStyle/>
          <a:p>
            <a:r>
              <a:rPr lang="en-US" dirty="0"/>
              <a:t>A few years ago, a discrimination lawsuit was filed against the California Department of Developmental Services (DDS). The California DDS provides funding for developmentally-disabled individuals within the state. The lawsuit claimed that White Non-Hispanics were receiving more funding than Hispanics. If this was true, the DDS would face some serious legal and financial ramifications, so they hired several statisticians to analyze the data behind the issue. Were these claims of discrimination by a state department actually true?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(cont.)</a:t>
            </a:r>
          </a:p>
        </p:txBody>
      </p:sp>
      <p:sp>
        <p:nvSpPr>
          <p:cNvPr id="3" name="Content Placeholder 2"/>
          <p:cNvSpPr>
            <a:spLocks noGrp="1"/>
          </p:cNvSpPr>
          <p:nvPr>
            <p:ph idx="1"/>
          </p:nvPr>
        </p:nvSpPr>
        <p:spPr/>
        <p:txBody>
          <a:bodyPr/>
          <a:lstStyle/>
          <a:p>
            <a:r>
              <a:rPr lang="en-US" b="1" dirty="0"/>
              <a:t>Solution </a:t>
            </a:r>
          </a:p>
          <a:p>
            <a:r>
              <a:rPr lang="en-US" dirty="0"/>
              <a:t>First, we will create box plots to visualize how the lawsuit arose. We will look at the relationship between ethnicity and expenditure by plotting expenditure grouped by the different ethnicities.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(cont.)</a:t>
            </a:r>
          </a:p>
        </p:txBody>
      </p:sp>
      <p:pic>
        <p:nvPicPr>
          <p:cNvPr id="4" name="Picture 2"/>
          <p:cNvPicPr>
            <a:picLocks noChangeAspect="1" noChangeArrowheads="1"/>
          </p:cNvPicPr>
          <p:nvPr/>
        </p:nvPicPr>
        <p:blipFill>
          <a:blip r:embed="rId2" cstate="print"/>
          <a:srcRect/>
          <a:stretch>
            <a:fillRect/>
          </a:stretch>
        </p:blipFill>
        <p:spPr bwMode="auto">
          <a:xfrm>
            <a:off x="1066800" y="1371600"/>
            <a:ext cx="7053458" cy="36027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(cont.)</a:t>
            </a:r>
          </a:p>
        </p:txBody>
      </p:sp>
      <p:sp>
        <p:nvSpPr>
          <p:cNvPr id="3" name="Content Placeholder 2"/>
          <p:cNvSpPr>
            <a:spLocks noGrp="1"/>
          </p:cNvSpPr>
          <p:nvPr>
            <p:ph idx="1"/>
          </p:nvPr>
        </p:nvSpPr>
        <p:spPr/>
        <p:txBody>
          <a:bodyPr/>
          <a:lstStyle/>
          <a:p>
            <a:r>
              <a:rPr lang="en-US" dirty="0"/>
              <a:t>If the data is examined on a purely ethnic basis, then the figure above suggests that there is discrimination towards multiple different ethnic groups. But, now we need to think about any variables that could be confounding this picture. </a:t>
            </a:r>
          </a:p>
          <a:p>
            <a:r>
              <a:rPr lang="en-US" dirty="0"/>
              <a:t>The statisticians discovered that age played a massive role in the expenditure per person, because more costs are associated with caring for older developmentally-disabled individuals.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(cont.)</a:t>
            </a:r>
          </a:p>
        </p:txBody>
      </p:sp>
      <p:sp>
        <p:nvSpPr>
          <p:cNvPr id="3" name="Content Placeholder 2"/>
          <p:cNvSpPr>
            <a:spLocks noGrp="1"/>
          </p:cNvSpPr>
          <p:nvPr>
            <p:ph idx="1"/>
          </p:nvPr>
        </p:nvSpPr>
        <p:spPr>
          <a:xfrm>
            <a:off x="457200" y="1143000"/>
            <a:ext cx="8229600" cy="4572000"/>
          </a:xfrm>
        </p:spPr>
        <p:txBody>
          <a:bodyPr/>
          <a:lstStyle/>
          <a:p>
            <a:r>
              <a:rPr lang="en-US" dirty="0"/>
              <a:t>To account for the variation in expenditure between different ages, the statisticians decided to subset the whole data set into six different age groups, and then examine the expenditure by ethnicity within each age group to see if the discrimination claim still held true. The box plots in the following figure illustrate their findings.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(cont.)</a:t>
            </a:r>
          </a:p>
        </p:txBody>
      </p:sp>
      <p:pic>
        <p:nvPicPr>
          <p:cNvPr id="32770" name="Picture 2"/>
          <p:cNvPicPr>
            <a:picLocks noChangeAspect="1" noChangeArrowheads="1"/>
          </p:cNvPicPr>
          <p:nvPr/>
        </p:nvPicPr>
        <p:blipFill>
          <a:blip r:embed="rId2" cstate="print"/>
          <a:srcRect/>
          <a:stretch>
            <a:fillRect/>
          </a:stretch>
        </p:blipFill>
        <p:spPr bwMode="auto">
          <a:xfrm>
            <a:off x="609600" y="2689861"/>
            <a:ext cx="7620000" cy="3253740"/>
          </a:xfrm>
          <a:prstGeom prst="rect">
            <a:avLst/>
          </a:prstGeom>
          <a:noFill/>
          <a:ln w="9525">
            <a:noFill/>
            <a:miter lim="800000"/>
            <a:headEnd/>
            <a:tailEnd/>
          </a:ln>
        </p:spPr>
      </p:pic>
      <p:pic>
        <p:nvPicPr>
          <p:cNvPr id="4" name="Picture 3">
            <a:extLst>
              <a:ext uri="{FF2B5EF4-FFF2-40B4-BE49-F238E27FC236}">
                <a16:creationId xmlns:a16="http://schemas.microsoft.com/office/drawing/2014/main" xmlns="" id="{97ABC762-57AD-4E28-97E0-9E1A8C986E60}"/>
              </a:ext>
            </a:extLst>
          </p:cNvPr>
          <p:cNvPicPr>
            <a:picLocks noChangeAspect="1" noChangeArrowheads="1"/>
          </p:cNvPicPr>
          <p:nvPr/>
        </p:nvPicPr>
        <p:blipFill>
          <a:blip r:embed="rId3" cstate="print"/>
          <a:srcRect/>
          <a:stretch>
            <a:fillRect/>
          </a:stretch>
        </p:blipFill>
        <p:spPr bwMode="auto">
          <a:xfrm>
            <a:off x="609600" y="1087919"/>
            <a:ext cx="7620000" cy="16278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(cont.)</a:t>
            </a:r>
          </a:p>
        </p:txBody>
      </p:sp>
      <p:sp>
        <p:nvSpPr>
          <p:cNvPr id="3" name="Content Placeholder 2"/>
          <p:cNvSpPr>
            <a:spLocks noGrp="1"/>
          </p:cNvSpPr>
          <p:nvPr>
            <p:ph idx="1"/>
          </p:nvPr>
        </p:nvSpPr>
        <p:spPr/>
        <p:txBody>
          <a:bodyPr/>
          <a:lstStyle/>
          <a:p>
            <a:r>
              <a:rPr lang="en-US" dirty="0"/>
              <a:t>To the surprise of many involved, the box plots were roughly the same for each ethnic group once age was considered. There was no evidence of discrimination once the confounding variable “age” was accounted for. </a:t>
            </a:r>
          </a:p>
          <a:p>
            <a:r>
              <a:rPr lang="en-US" dirty="0"/>
              <a:t>This is a classic example of Simpson’s paradox, which states that the perceived association between two variables (ethnicity and expenditures per person in this case) can be drastically affected by a third variable.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671</TotalTime>
  <Words>461</Words>
  <Application>Microsoft Office PowerPoint</Application>
  <PresentationFormat>On-screen Show (4:3)</PresentationFormat>
  <Paragraphs>23</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Calibri</vt:lpstr>
      <vt:lpstr>Arial</vt:lpstr>
      <vt:lpstr>Office Theme</vt:lpstr>
      <vt:lpstr>Section 4.4</vt:lpstr>
      <vt:lpstr>Subsetting </vt:lpstr>
      <vt:lpstr>Example 4.4.1</vt:lpstr>
      <vt:lpstr>Example 4.4.1 (cont.)</vt:lpstr>
      <vt:lpstr>Example 4.4.1 (cont.)</vt:lpstr>
      <vt:lpstr>Example 4.4.1 (cont.)</vt:lpstr>
      <vt:lpstr>Example 4.4.1 (cont.)</vt:lpstr>
      <vt:lpstr>Example 4.4.1 (cont.)</vt:lpstr>
      <vt:lpstr>Example 4.4.1 (cont.)</vt:lpstr>
      <vt:lpstr>Example 4.4.1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111</cp:revision>
  <dcterms:created xsi:type="dcterms:W3CDTF">2013-04-26T14:43:13Z</dcterms:created>
  <dcterms:modified xsi:type="dcterms:W3CDTF">2018-08-14T13:42:43Z</dcterms:modified>
</cp:coreProperties>
</file>