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347" r:id="rId3"/>
    <p:sldId id="286" r:id="rId4"/>
    <p:sldId id="336" r:id="rId5"/>
    <p:sldId id="337" r:id="rId6"/>
    <p:sldId id="338" r:id="rId7"/>
    <p:sldId id="339" r:id="rId8"/>
    <p:sldId id="340" r:id="rId9"/>
    <p:sldId id="341" r:id="rId10"/>
    <p:sldId id="342" r:id="rId11"/>
    <p:sldId id="343" r:id="rId12"/>
    <p:sldId id="344" r:id="rId13"/>
    <p:sldId id="345" r:id="rId14"/>
    <p:sldId id="346"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
      <p:font typeface="Roboto Condensed" panose="02000000000000000000" pitchFamily="2"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6.wmf"/></Relationships>
</file>

<file path=ppt/slides/_rels/slide13.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Analyzing Grouped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a:xfrm>
            <a:off x="457200" y="990600"/>
            <a:ext cx="8305800" cy="4572000"/>
          </a:xfrm>
        </p:spPr>
        <p:txBody>
          <a:bodyPr/>
          <a:lstStyle/>
          <a:p>
            <a:r>
              <a:rPr lang="en-US" dirty="0"/>
              <a:t>The midpoints as well as the other required calculations are presented below. </a:t>
            </a:r>
          </a:p>
        </p:txBody>
      </p:sp>
      <p:graphicFrame>
        <p:nvGraphicFramePr>
          <p:cNvPr id="4" name="object 3"/>
          <p:cNvGraphicFramePr>
            <a:graphicFrameLocks noGrp="1"/>
          </p:cNvGraphicFramePr>
          <p:nvPr/>
        </p:nvGraphicFramePr>
        <p:xfrm>
          <a:off x="228600" y="1982470"/>
          <a:ext cx="8686800" cy="3933772"/>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381000">
                <a:tc gridSpan="6">
                  <a:txBody>
                    <a:bodyPr/>
                    <a:lstStyle/>
                    <a:p>
                      <a:pPr marL="259079" marR="146050" indent="-137160" algn="ctr" defTabSz="914400" rtl="0" eaLnBrk="1" fontAlgn="auto" latinLnBrk="0" hangingPunct="1">
                        <a:lnSpc>
                          <a:spcPct val="110000"/>
                        </a:lnSpc>
                        <a:spcBef>
                          <a:spcPts val="30"/>
                        </a:spcBef>
                        <a:spcAft>
                          <a:spcPts val="0"/>
                        </a:spcAft>
                        <a:buClrTx/>
                        <a:buSzTx/>
                        <a:buFontTx/>
                        <a:buNone/>
                        <a:tabLst/>
                        <a:defRPr/>
                      </a:pPr>
                      <a:r>
                        <a:rPr lang="en-US" sz="2000" b="1" kern="1200" baseline="0" dirty="0">
                          <a:solidFill>
                            <a:schemeClr val="lt1"/>
                          </a:solidFill>
                          <a:latin typeface="+mn-lt"/>
                          <a:ea typeface="+mn-ea"/>
                          <a:cs typeface="+mn-cs"/>
                        </a:rPr>
                        <a:t>Calculating Mean and Variance of Grouped Data</a:t>
                      </a:r>
                    </a:p>
                  </a:txBody>
                  <a:tcPr marL="0" marR="0" marT="3810" marB="0"/>
                </a:tc>
                <a:tc hMerge="1">
                  <a:txBody>
                    <a:bodyPr/>
                    <a:lstStyle/>
                    <a:p>
                      <a:pPr algn="ctr">
                        <a:lnSpc>
                          <a:spcPct val="100000"/>
                        </a:lnSpc>
                        <a:spcBef>
                          <a:spcPts val="120"/>
                        </a:spcBef>
                      </a:pPr>
                      <a:endParaRPr sz="825" baseline="-25252">
                        <a:latin typeface="Roboto Condensed"/>
                        <a:cs typeface="Roboto Condensed"/>
                      </a:endParaRPr>
                    </a:p>
                  </a:txBody>
                  <a:tcPr marL="0" marR="0" marT="19050" marB="0"/>
                </a:tc>
                <a:tc hMerge="1">
                  <a:txBody>
                    <a:bodyPr/>
                    <a:lstStyle/>
                    <a:p>
                      <a:pPr algn="ctr">
                        <a:lnSpc>
                          <a:spcPct val="100000"/>
                        </a:lnSpc>
                        <a:spcBef>
                          <a:spcPts val="120"/>
                        </a:spcBef>
                      </a:pPr>
                      <a:endParaRPr sz="825" baseline="-25252">
                        <a:latin typeface="Roboto Condensed"/>
                        <a:cs typeface="Roboto Condensed"/>
                      </a:endParaRPr>
                    </a:p>
                  </a:txBody>
                  <a:tcPr marL="0" marR="0" marT="19050" marB="0"/>
                </a:tc>
                <a:tc hMerge="1">
                  <a:txBody>
                    <a:bodyPr/>
                    <a:lstStyle/>
                    <a:p>
                      <a:pPr marL="20320" algn="ctr">
                        <a:lnSpc>
                          <a:spcPct val="100000"/>
                        </a:lnSpc>
                        <a:spcBef>
                          <a:spcPts val="635"/>
                        </a:spcBef>
                      </a:pPr>
                      <a:endParaRPr sz="900" baseline="-27777">
                        <a:latin typeface="STIX"/>
                        <a:cs typeface="STIX"/>
                      </a:endParaRPr>
                    </a:p>
                  </a:txBody>
                  <a:tcPr marL="0" marR="0" marT="80645" marB="0"/>
                </a:tc>
                <a:tc hMerge="1">
                  <a:txBody>
                    <a:bodyPr/>
                    <a:lstStyle/>
                    <a:p>
                      <a:pPr marL="98425" algn="ctr">
                        <a:lnSpc>
                          <a:spcPts val="720"/>
                        </a:lnSpc>
                      </a:pPr>
                      <a:endParaRPr sz="600">
                        <a:latin typeface="STIX"/>
                        <a:cs typeface="STIX"/>
                      </a:endParaRPr>
                    </a:p>
                  </a:txBody>
                  <a:tcPr marL="0" marR="0" marT="24130" marB="0"/>
                </a:tc>
                <a:tc hMerge="1">
                  <a:txBody>
                    <a:bodyPr/>
                    <a:lstStyle/>
                    <a:p>
                      <a:pPr marL="535305">
                        <a:lnSpc>
                          <a:spcPts val="470"/>
                        </a:lnSpc>
                      </a:pPr>
                      <a:endParaRPr sz="600" dirty="0">
                        <a:latin typeface="STIX"/>
                        <a:cs typeface="STIX"/>
                      </a:endParaRPr>
                    </a:p>
                  </a:txBody>
                  <a:tcPr marL="0" marR="0" marT="86995" marB="0"/>
                </a:tc>
                <a:extLst>
                  <a:ext uri="{0D108BD9-81ED-4DB2-BD59-A6C34878D82A}">
                    <a16:rowId xmlns:a16="http://schemas.microsoft.com/office/drawing/2014/main" val="10000"/>
                  </a:ext>
                </a:extLst>
              </a:tr>
              <a:tr h="327607">
                <a:tc>
                  <a:txBody>
                    <a:bodyPr/>
                    <a:lstStyle/>
                    <a:p>
                      <a:pPr marL="259079" marR="146050" indent="-137160" algn="ctr">
                        <a:lnSpc>
                          <a:spcPct val="110000"/>
                        </a:lnSpc>
                        <a:spcBef>
                          <a:spcPts val="30"/>
                        </a:spcBef>
                      </a:pPr>
                      <a:r>
                        <a:rPr sz="1800" b="1" spc="-5" dirty="0">
                          <a:solidFill>
                            <a:srgbClr val="000000"/>
                          </a:solidFill>
                        </a:rPr>
                        <a:t>Systolic</a:t>
                      </a:r>
                      <a:r>
                        <a:rPr sz="1800" b="1" spc="-75" dirty="0">
                          <a:solidFill>
                            <a:srgbClr val="000000"/>
                          </a:solidFill>
                        </a:rPr>
                        <a:t> </a:t>
                      </a:r>
                      <a:r>
                        <a:rPr sz="1800" b="1" spc="-5" dirty="0">
                          <a:solidFill>
                            <a:srgbClr val="000000"/>
                          </a:solidFill>
                        </a:rPr>
                        <a:t>Blood  Pressure</a:t>
                      </a:r>
                      <a:endParaRPr sz="1800" b="1" dirty="0">
                        <a:solidFill>
                          <a:srgbClr val="000000"/>
                        </a:solidFill>
                        <a:latin typeface="Roboto Condensed"/>
                        <a:cs typeface="Roboto Condensed"/>
                      </a:endParaRPr>
                    </a:p>
                  </a:txBody>
                  <a:tcPr marL="0" marR="0" marT="3810" marB="0"/>
                </a:tc>
                <a:tc>
                  <a:txBody>
                    <a:bodyPr/>
                    <a:lstStyle/>
                    <a:p>
                      <a:pPr algn="ctr">
                        <a:lnSpc>
                          <a:spcPct val="100000"/>
                        </a:lnSpc>
                        <a:spcBef>
                          <a:spcPts val="150"/>
                        </a:spcBef>
                      </a:pPr>
                      <a:r>
                        <a:rPr sz="1800" b="1" spc="-5" dirty="0">
                          <a:solidFill>
                            <a:srgbClr val="000000"/>
                          </a:solidFill>
                        </a:rPr>
                        <a:t>Midpoint</a:t>
                      </a:r>
                      <a:r>
                        <a:rPr lang="en-US" sz="1800" b="1" spc="-5" dirty="0">
                          <a:solidFill>
                            <a:srgbClr val="000000"/>
                          </a:solidFill>
                        </a:rPr>
                        <a:t> </a:t>
                      </a:r>
                      <a:r>
                        <a:rPr sz="1800" b="1" i="1" dirty="0">
                          <a:solidFill>
                            <a:srgbClr val="000000"/>
                          </a:solidFill>
                        </a:rPr>
                        <a:t>M</a:t>
                      </a:r>
                      <a:r>
                        <a:rPr sz="1800" b="1" i="1" baseline="-25252" dirty="0">
                          <a:solidFill>
                            <a:srgbClr val="000000"/>
                          </a:solidFill>
                        </a:rPr>
                        <a:t>i</a:t>
                      </a:r>
                      <a:endParaRPr sz="1800" b="1" i="1" baseline="-25252"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1800" b="1" spc="-5" dirty="0">
                          <a:solidFill>
                            <a:srgbClr val="000000"/>
                          </a:solidFill>
                        </a:rPr>
                        <a:t>Frequency</a:t>
                      </a:r>
                      <a:r>
                        <a:rPr lang="en-US" sz="1800" b="1" spc="-5" dirty="0">
                          <a:solidFill>
                            <a:srgbClr val="000000"/>
                          </a:solidFill>
                        </a:rPr>
                        <a:t> </a:t>
                      </a:r>
                      <a:r>
                        <a:rPr sz="1800" b="1" i="1" dirty="0" err="1">
                          <a:solidFill>
                            <a:srgbClr val="000000"/>
                          </a:solidFill>
                        </a:rPr>
                        <a:t>f</a:t>
                      </a:r>
                      <a:r>
                        <a:rPr sz="1800" b="1" i="1" baseline="-25252" dirty="0" err="1">
                          <a:solidFill>
                            <a:srgbClr val="000000"/>
                          </a:solidFill>
                        </a:rPr>
                        <a:t>i</a:t>
                      </a:r>
                      <a:endParaRPr sz="1800" b="1" i="1" baseline="-25252" dirty="0">
                        <a:solidFill>
                          <a:srgbClr val="000000"/>
                        </a:solidFill>
                        <a:latin typeface="Roboto Condensed"/>
                        <a:cs typeface="Roboto Condensed"/>
                      </a:endParaRPr>
                    </a:p>
                  </a:txBody>
                  <a:tcPr marL="0" marR="0" marT="19050" marB="0"/>
                </a:tc>
                <a:tc>
                  <a:txBody>
                    <a:bodyPr/>
                    <a:lstStyle/>
                    <a:p>
                      <a:pPr marL="20320" algn="ctr">
                        <a:lnSpc>
                          <a:spcPct val="100000"/>
                        </a:lnSpc>
                        <a:spcBef>
                          <a:spcPts val="635"/>
                        </a:spcBef>
                      </a:pPr>
                      <a:endParaRPr sz="1800" b="1" i="1" baseline="-27777" dirty="0">
                        <a:solidFill>
                          <a:srgbClr val="000000"/>
                        </a:solidFill>
                        <a:latin typeface="STIX"/>
                        <a:cs typeface="STIX"/>
                      </a:endParaRPr>
                    </a:p>
                  </a:txBody>
                  <a:tcPr marL="0" marR="0" marT="80645" marB="0"/>
                </a:tc>
                <a:tc>
                  <a:txBody>
                    <a:bodyPr/>
                    <a:lstStyle/>
                    <a:p>
                      <a:pPr marL="98425" algn="ctr">
                        <a:lnSpc>
                          <a:spcPts val="720"/>
                        </a:lnSpc>
                      </a:pPr>
                      <a:endParaRPr sz="1800" b="1" dirty="0">
                        <a:solidFill>
                          <a:srgbClr val="000000"/>
                        </a:solidFill>
                        <a:latin typeface="STIX"/>
                        <a:cs typeface="STIX"/>
                      </a:endParaRPr>
                    </a:p>
                  </a:txBody>
                  <a:tcPr marL="0" marR="0" marT="24130" marB="0"/>
                </a:tc>
                <a:tc>
                  <a:txBody>
                    <a:bodyPr/>
                    <a:lstStyle/>
                    <a:p>
                      <a:pPr marL="535305" algn="ctr">
                        <a:lnSpc>
                          <a:spcPts val="470"/>
                        </a:lnSpc>
                      </a:pPr>
                      <a:endParaRPr sz="1800" b="1" dirty="0">
                        <a:solidFill>
                          <a:srgbClr val="000000"/>
                        </a:solidFill>
                        <a:latin typeface="STIX"/>
                        <a:cs typeface="STIX"/>
                      </a:endParaRPr>
                    </a:p>
                  </a:txBody>
                  <a:tcPr marL="0" marR="0" marT="86995" marB="0"/>
                </a:tc>
                <a:extLst>
                  <a:ext uri="{0D108BD9-81ED-4DB2-BD59-A6C34878D82A}">
                    <a16:rowId xmlns:a16="http://schemas.microsoft.com/office/drawing/2014/main" val="10001"/>
                  </a:ext>
                </a:extLst>
              </a:tr>
              <a:tr h="245954">
                <a:tc>
                  <a:txBody>
                    <a:bodyPr/>
                    <a:lstStyle/>
                    <a:p>
                      <a:pPr marL="88900" algn="ctr">
                        <a:lnSpc>
                          <a:spcPct val="100000"/>
                        </a:lnSpc>
                        <a:spcBef>
                          <a:spcPts val="125"/>
                        </a:spcBef>
                      </a:pPr>
                      <a:r>
                        <a:rPr sz="1800" dirty="0">
                          <a:solidFill>
                            <a:srgbClr val="000000"/>
                          </a:solidFill>
                        </a:rPr>
                        <a:t>105.5 −</a:t>
                      </a:r>
                      <a:r>
                        <a:rPr sz="1800" spc="-40" dirty="0">
                          <a:solidFill>
                            <a:srgbClr val="000000"/>
                          </a:solidFill>
                        </a:rPr>
                        <a:t> </a:t>
                      </a:r>
                      <a:r>
                        <a:rPr sz="1800" dirty="0">
                          <a:solidFill>
                            <a:srgbClr val="000000"/>
                          </a:solidFill>
                        </a:rPr>
                        <a:t>115.5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110.5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a:t>
                      </a:r>
                      <a:endParaRPr sz="1800">
                        <a:solidFill>
                          <a:srgbClr val="000000"/>
                        </a:solidFill>
                        <a:latin typeface="STIX"/>
                        <a:cs typeface="STIX"/>
                      </a:endParaRPr>
                    </a:p>
                  </a:txBody>
                  <a:tcPr marL="0" marR="0" marT="15875" marB="0"/>
                </a:tc>
                <a:tc>
                  <a:txBody>
                    <a:bodyPr/>
                    <a:lstStyle/>
                    <a:p>
                      <a:pPr marL="33655" algn="ctr">
                        <a:lnSpc>
                          <a:spcPct val="100000"/>
                        </a:lnSpc>
                        <a:spcBef>
                          <a:spcPts val="125"/>
                        </a:spcBef>
                      </a:pPr>
                      <a:r>
                        <a:rPr sz="1800" dirty="0">
                          <a:solidFill>
                            <a:srgbClr val="000000"/>
                          </a:solidFill>
                        </a:rPr>
                        <a:t>221.0</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12210.25</a:t>
                      </a:r>
                      <a:endParaRPr sz="1800" dirty="0">
                        <a:solidFill>
                          <a:srgbClr val="000000"/>
                        </a:solidFill>
                        <a:latin typeface="STIX"/>
                        <a:cs typeface="STIX"/>
                      </a:endParaRPr>
                    </a:p>
                  </a:txBody>
                  <a:tcPr marL="0" marR="0" marT="15875" marB="0"/>
                </a:tc>
                <a:tc>
                  <a:txBody>
                    <a:bodyPr/>
                    <a:lstStyle/>
                    <a:p>
                      <a:pPr marL="156210" algn="ctr">
                        <a:lnSpc>
                          <a:spcPct val="100000"/>
                        </a:lnSpc>
                        <a:spcBef>
                          <a:spcPts val="125"/>
                        </a:spcBef>
                      </a:pPr>
                      <a:r>
                        <a:rPr sz="1800" dirty="0">
                          <a:solidFill>
                            <a:srgbClr val="000000"/>
                          </a:solidFill>
                        </a:rPr>
                        <a:t>24420.50</a:t>
                      </a:r>
                      <a:endParaRPr sz="18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45954">
                <a:tc>
                  <a:txBody>
                    <a:bodyPr/>
                    <a:lstStyle/>
                    <a:p>
                      <a:pPr marL="88900" algn="ctr">
                        <a:lnSpc>
                          <a:spcPct val="100000"/>
                        </a:lnSpc>
                        <a:spcBef>
                          <a:spcPts val="125"/>
                        </a:spcBef>
                      </a:pPr>
                      <a:r>
                        <a:rPr sz="1800" dirty="0">
                          <a:solidFill>
                            <a:srgbClr val="000000"/>
                          </a:solidFill>
                        </a:rPr>
                        <a:t>115.5 −</a:t>
                      </a:r>
                      <a:r>
                        <a:rPr sz="1800" spc="-40" dirty="0">
                          <a:solidFill>
                            <a:srgbClr val="000000"/>
                          </a:solidFill>
                        </a:rPr>
                        <a:t> </a:t>
                      </a:r>
                      <a:r>
                        <a:rPr sz="1800" dirty="0">
                          <a:solidFill>
                            <a:srgbClr val="000000"/>
                          </a:solidFill>
                        </a:rPr>
                        <a:t>125.5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120.5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5</a:t>
                      </a:r>
                      <a:endParaRPr sz="1800">
                        <a:solidFill>
                          <a:srgbClr val="000000"/>
                        </a:solidFill>
                        <a:latin typeface="STIX"/>
                        <a:cs typeface="STIX"/>
                      </a:endParaRPr>
                    </a:p>
                  </a:txBody>
                  <a:tcPr marL="0" marR="0" marT="15875" marB="0"/>
                </a:tc>
                <a:tc>
                  <a:txBody>
                    <a:bodyPr/>
                    <a:lstStyle/>
                    <a:p>
                      <a:pPr marL="33655" algn="ctr">
                        <a:lnSpc>
                          <a:spcPct val="100000"/>
                        </a:lnSpc>
                        <a:spcBef>
                          <a:spcPts val="125"/>
                        </a:spcBef>
                      </a:pPr>
                      <a:r>
                        <a:rPr sz="1800" dirty="0">
                          <a:solidFill>
                            <a:srgbClr val="000000"/>
                          </a:solidFill>
                        </a:rPr>
                        <a:t>602.5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14520.25</a:t>
                      </a:r>
                      <a:endParaRPr sz="1800">
                        <a:solidFill>
                          <a:srgbClr val="000000"/>
                        </a:solidFill>
                        <a:latin typeface="STIX"/>
                        <a:cs typeface="STIX"/>
                      </a:endParaRPr>
                    </a:p>
                  </a:txBody>
                  <a:tcPr marL="0" marR="0" marT="15875" marB="0"/>
                </a:tc>
                <a:tc>
                  <a:txBody>
                    <a:bodyPr/>
                    <a:lstStyle/>
                    <a:p>
                      <a:pPr marL="156210" algn="ctr">
                        <a:lnSpc>
                          <a:spcPct val="100000"/>
                        </a:lnSpc>
                        <a:spcBef>
                          <a:spcPts val="125"/>
                        </a:spcBef>
                      </a:pPr>
                      <a:r>
                        <a:rPr sz="1800" dirty="0">
                          <a:solidFill>
                            <a:srgbClr val="000000"/>
                          </a:solidFill>
                        </a:rPr>
                        <a:t>72601.25</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45954">
                <a:tc>
                  <a:txBody>
                    <a:bodyPr/>
                    <a:lstStyle/>
                    <a:p>
                      <a:pPr marL="88900" algn="ctr">
                        <a:lnSpc>
                          <a:spcPct val="100000"/>
                        </a:lnSpc>
                        <a:spcBef>
                          <a:spcPts val="125"/>
                        </a:spcBef>
                      </a:pPr>
                      <a:r>
                        <a:rPr sz="1800" dirty="0">
                          <a:solidFill>
                            <a:srgbClr val="000000"/>
                          </a:solidFill>
                        </a:rPr>
                        <a:t>125.5 −</a:t>
                      </a:r>
                      <a:r>
                        <a:rPr sz="1800" spc="-40" dirty="0">
                          <a:solidFill>
                            <a:srgbClr val="000000"/>
                          </a:solidFill>
                        </a:rPr>
                        <a:t> </a:t>
                      </a:r>
                      <a:r>
                        <a:rPr sz="1800" dirty="0">
                          <a:solidFill>
                            <a:srgbClr val="000000"/>
                          </a:solidFill>
                        </a:rPr>
                        <a:t>135.5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130.5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13</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1696.5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17030.25</a:t>
                      </a:r>
                      <a:endParaRPr sz="180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221393.25</a:t>
                      </a:r>
                      <a:endParaRPr sz="180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70171">
                <a:tc>
                  <a:txBody>
                    <a:bodyPr/>
                    <a:lstStyle/>
                    <a:p>
                      <a:pPr marL="88900" algn="ctr">
                        <a:lnSpc>
                          <a:spcPct val="100000"/>
                        </a:lnSpc>
                        <a:spcBef>
                          <a:spcPts val="285"/>
                        </a:spcBef>
                      </a:pPr>
                      <a:r>
                        <a:rPr sz="1800" dirty="0">
                          <a:solidFill>
                            <a:srgbClr val="000000"/>
                          </a:solidFill>
                        </a:rPr>
                        <a:t>135.5 −</a:t>
                      </a:r>
                      <a:r>
                        <a:rPr sz="1800" spc="-40" dirty="0">
                          <a:solidFill>
                            <a:srgbClr val="000000"/>
                          </a:solidFill>
                        </a:rPr>
                        <a:t> </a:t>
                      </a:r>
                      <a:r>
                        <a:rPr sz="1800" dirty="0">
                          <a:solidFill>
                            <a:srgbClr val="000000"/>
                          </a:solidFill>
                        </a:rPr>
                        <a:t>145.5</a:t>
                      </a:r>
                      <a:endParaRPr sz="1800" dirty="0">
                        <a:solidFill>
                          <a:srgbClr val="000000"/>
                        </a:solidFill>
                        <a:latin typeface="STIX"/>
                        <a:cs typeface="STIX"/>
                      </a:endParaRPr>
                    </a:p>
                  </a:txBody>
                  <a:tcPr marL="0" marR="0" marT="36195" marB="0"/>
                </a:tc>
                <a:tc>
                  <a:txBody>
                    <a:bodyPr/>
                    <a:lstStyle/>
                    <a:p>
                      <a:pPr algn="ctr">
                        <a:lnSpc>
                          <a:spcPct val="100000"/>
                        </a:lnSpc>
                        <a:spcBef>
                          <a:spcPts val="285"/>
                        </a:spcBef>
                      </a:pPr>
                      <a:r>
                        <a:rPr sz="1800" dirty="0">
                          <a:solidFill>
                            <a:srgbClr val="000000"/>
                          </a:solidFill>
                        </a:rPr>
                        <a:t>140.5</a:t>
                      </a:r>
                      <a:endParaRPr sz="1800" dirty="0">
                        <a:solidFill>
                          <a:srgbClr val="000000"/>
                        </a:solidFill>
                        <a:latin typeface="STIX"/>
                        <a:cs typeface="STIX"/>
                      </a:endParaRPr>
                    </a:p>
                  </a:txBody>
                  <a:tcPr marL="0" marR="0" marT="36195" marB="0"/>
                </a:tc>
                <a:tc>
                  <a:txBody>
                    <a:bodyPr/>
                    <a:lstStyle/>
                    <a:p>
                      <a:pPr algn="ctr">
                        <a:lnSpc>
                          <a:spcPct val="100000"/>
                        </a:lnSpc>
                        <a:spcBef>
                          <a:spcPts val="285"/>
                        </a:spcBef>
                      </a:pPr>
                      <a:r>
                        <a:rPr sz="1800" dirty="0">
                          <a:solidFill>
                            <a:srgbClr val="000000"/>
                          </a:solidFill>
                        </a:rPr>
                        <a:t>12</a:t>
                      </a:r>
                      <a:endParaRPr sz="1800" dirty="0">
                        <a:solidFill>
                          <a:srgbClr val="000000"/>
                        </a:solidFill>
                        <a:latin typeface="STIX"/>
                        <a:cs typeface="STIX"/>
                      </a:endParaRPr>
                    </a:p>
                  </a:txBody>
                  <a:tcPr marL="0" marR="0" marT="36195" marB="0"/>
                </a:tc>
                <a:tc>
                  <a:txBody>
                    <a:bodyPr/>
                    <a:lstStyle/>
                    <a:p>
                      <a:pPr algn="ctr">
                        <a:lnSpc>
                          <a:spcPct val="100000"/>
                        </a:lnSpc>
                        <a:spcBef>
                          <a:spcPts val="285"/>
                        </a:spcBef>
                      </a:pPr>
                      <a:r>
                        <a:rPr sz="1800" dirty="0">
                          <a:solidFill>
                            <a:srgbClr val="000000"/>
                          </a:solidFill>
                        </a:rPr>
                        <a:t>1686.0</a:t>
                      </a:r>
                      <a:endParaRPr sz="1800">
                        <a:solidFill>
                          <a:srgbClr val="000000"/>
                        </a:solidFill>
                        <a:latin typeface="STIX"/>
                        <a:cs typeface="STIX"/>
                      </a:endParaRPr>
                    </a:p>
                  </a:txBody>
                  <a:tcPr marL="0" marR="0" marT="36195" marB="0"/>
                </a:tc>
                <a:tc>
                  <a:txBody>
                    <a:bodyPr/>
                    <a:lstStyle/>
                    <a:p>
                      <a:pPr algn="ctr">
                        <a:lnSpc>
                          <a:spcPct val="100000"/>
                        </a:lnSpc>
                        <a:spcBef>
                          <a:spcPts val="285"/>
                        </a:spcBef>
                      </a:pPr>
                      <a:r>
                        <a:rPr sz="1800" dirty="0">
                          <a:solidFill>
                            <a:srgbClr val="000000"/>
                          </a:solidFill>
                        </a:rPr>
                        <a:t>19740.25</a:t>
                      </a:r>
                      <a:endParaRPr sz="1800">
                        <a:solidFill>
                          <a:srgbClr val="000000"/>
                        </a:solidFill>
                        <a:latin typeface="STIX"/>
                        <a:cs typeface="STIX"/>
                      </a:endParaRPr>
                    </a:p>
                  </a:txBody>
                  <a:tcPr marL="0" marR="0" marT="36195" marB="0"/>
                </a:tc>
                <a:tc>
                  <a:txBody>
                    <a:bodyPr/>
                    <a:lstStyle/>
                    <a:p>
                      <a:pPr marL="104139" algn="ctr">
                        <a:lnSpc>
                          <a:spcPct val="100000"/>
                        </a:lnSpc>
                        <a:spcBef>
                          <a:spcPts val="285"/>
                        </a:spcBef>
                      </a:pPr>
                      <a:r>
                        <a:rPr sz="1800" dirty="0">
                          <a:solidFill>
                            <a:srgbClr val="000000"/>
                          </a:solidFill>
                        </a:rPr>
                        <a:t>236883.00</a:t>
                      </a:r>
                      <a:endParaRPr sz="1800">
                        <a:solidFill>
                          <a:srgbClr val="000000"/>
                        </a:solidFill>
                        <a:latin typeface="STIX"/>
                        <a:cs typeface="STIX"/>
                      </a:endParaRPr>
                    </a:p>
                  </a:txBody>
                  <a:tcPr marL="0" marR="0" marT="36195" marB="0"/>
                </a:tc>
                <a:extLst>
                  <a:ext uri="{0D108BD9-81ED-4DB2-BD59-A6C34878D82A}">
                    <a16:rowId xmlns:a16="http://schemas.microsoft.com/office/drawing/2014/main" val="10005"/>
                  </a:ext>
                </a:extLst>
              </a:tr>
              <a:tr h="245954">
                <a:tc>
                  <a:txBody>
                    <a:bodyPr/>
                    <a:lstStyle/>
                    <a:p>
                      <a:pPr marL="88900" algn="ctr">
                        <a:lnSpc>
                          <a:spcPct val="100000"/>
                        </a:lnSpc>
                        <a:spcBef>
                          <a:spcPts val="125"/>
                        </a:spcBef>
                      </a:pPr>
                      <a:r>
                        <a:rPr sz="1800" dirty="0">
                          <a:solidFill>
                            <a:srgbClr val="000000"/>
                          </a:solidFill>
                        </a:rPr>
                        <a:t>145.5 −</a:t>
                      </a:r>
                      <a:r>
                        <a:rPr sz="1800" spc="-40" dirty="0">
                          <a:solidFill>
                            <a:srgbClr val="000000"/>
                          </a:solidFill>
                        </a:rPr>
                        <a:t> </a:t>
                      </a:r>
                      <a:r>
                        <a:rPr sz="1800" dirty="0">
                          <a:solidFill>
                            <a:srgbClr val="000000"/>
                          </a:solidFill>
                        </a:rPr>
                        <a:t>155.5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150.5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19</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2859.5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22650.25</a:t>
                      </a:r>
                      <a:endParaRPr sz="180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430354.75</a:t>
                      </a:r>
                      <a:endParaRPr sz="180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45954">
                <a:tc>
                  <a:txBody>
                    <a:bodyPr/>
                    <a:lstStyle/>
                    <a:p>
                      <a:pPr marL="88900" algn="ctr">
                        <a:lnSpc>
                          <a:spcPct val="100000"/>
                        </a:lnSpc>
                        <a:spcBef>
                          <a:spcPts val="125"/>
                        </a:spcBef>
                      </a:pPr>
                      <a:r>
                        <a:rPr sz="1800" dirty="0">
                          <a:solidFill>
                            <a:srgbClr val="000000"/>
                          </a:solidFill>
                        </a:rPr>
                        <a:t>155.5 −</a:t>
                      </a:r>
                      <a:r>
                        <a:rPr sz="1800" spc="-40" dirty="0">
                          <a:solidFill>
                            <a:srgbClr val="000000"/>
                          </a:solidFill>
                        </a:rPr>
                        <a:t> </a:t>
                      </a:r>
                      <a:r>
                        <a:rPr sz="1800" dirty="0">
                          <a:solidFill>
                            <a:srgbClr val="000000"/>
                          </a:solidFill>
                        </a:rPr>
                        <a:t>165.5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160.5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9</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1444.5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25760.25</a:t>
                      </a:r>
                      <a:endParaRPr sz="1800" dirty="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231842.25</a:t>
                      </a:r>
                      <a:endParaRPr sz="1800">
                        <a:solidFill>
                          <a:srgbClr val="000000"/>
                        </a:solidFill>
                        <a:latin typeface="STIX"/>
                        <a:cs typeface="STIX"/>
                      </a:endParaRPr>
                    </a:p>
                  </a:txBody>
                  <a:tcPr marL="0" marR="0" marT="15875" marB="0"/>
                </a:tc>
                <a:extLst>
                  <a:ext uri="{0D108BD9-81ED-4DB2-BD59-A6C34878D82A}">
                    <a16:rowId xmlns:a16="http://schemas.microsoft.com/office/drawing/2014/main" val="10007"/>
                  </a:ext>
                </a:extLst>
              </a:tr>
              <a:tr h="245954">
                <a:tc>
                  <a:txBody>
                    <a:bodyPr/>
                    <a:lstStyle/>
                    <a:p>
                      <a:pPr marL="88900" algn="ctr">
                        <a:lnSpc>
                          <a:spcPct val="100000"/>
                        </a:lnSpc>
                        <a:spcBef>
                          <a:spcPts val="125"/>
                        </a:spcBef>
                      </a:pPr>
                      <a:r>
                        <a:rPr sz="1800" dirty="0">
                          <a:solidFill>
                            <a:srgbClr val="000000"/>
                          </a:solidFill>
                        </a:rPr>
                        <a:t>165.5 −</a:t>
                      </a:r>
                      <a:r>
                        <a:rPr sz="1800" spc="-40" dirty="0">
                          <a:solidFill>
                            <a:srgbClr val="000000"/>
                          </a:solidFill>
                        </a:rPr>
                        <a:t> </a:t>
                      </a:r>
                      <a:r>
                        <a:rPr sz="1800" dirty="0">
                          <a:solidFill>
                            <a:srgbClr val="000000"/>
                          </a:solidFill>
                        </a:rPr>
                        <a:t>175.5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170.5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8</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1364.0</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29070.25</a:t>
                      </a:r>
                      <a:endParaRPr sz="1800" dirty="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232562.00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val="10008"/>
                  </a:ext>
                </a:extLst>
              </a:tr>
              <a:tr h="245954">
                <a:tc>
                  <a:txBody>
                    <a:bodyPr/>
                    <a:lstStyle/>
                    <a:p>
                      <a:pPr marL="88900" algn="ctr">
                        <a:lnSpc>
                          <a:spcPct val="100000"/>
                        </a:lnSpc>
                        <a:spcBef>
                          <a:spcPts val="125"/>
                        </a:spcBef>
                      </a:pPr>
                      <a:r>
                        <a:rPr sz="1800" dirty="0">
                          <a:solidFill>
                            <a:srgbClr val="000000"/>
                          </a:solidFill>
                        </a:rPr>
                        <a:t>175.5 −</a:t>
                      </a:r>
                      <a:r>
                        <a:rPr sz="1800" spc="-40" dirty="0">
                          <a:solidFill>
                            <a:srgbClr val="000000"/>
                          </a:solidFill>
                        </a:rPr>
                        <a:t> </a:t>
                      </a:r>
                      <a:r>
                        <a:rPr sz="1800" dirty="0">
                          <a:solidFill>
                            <a:srgbClr val="000000"/>
                          </a:solidFill>
                        </a:rPr>
                        <a:t>185.5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180.5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8</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1444.0</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32580.25</a:t>
                      </a:r>
                      <a:endParaRPr sz="1800" dirty="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260642.00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val="10009"/>
                  </a:ext>
                </a:extLst>
              </a:tr>
              <a:tr h="245954">
                <a:tc>
                  <a:txBody>
                    <a:bodyPr/>
                    <a:lstStyle/>
                    <a:p>
                      <a:pPr marL="88900" algn="ctr">
                        <a:lnSpc>
                          <a:spcPct val="100000"/>
                        </a:lnSpc>
                        <a:spcBef>
                          <a:spcPts val="125"/>
                        </a:spcBef>
                      </a:pPr>
                      <a:r>
                        <a:rPr sz="1800" dirty="0">
                          <a:solidFill>
                            <a:srgbClr val="000000"/>
                          </a:solidFill>
                        </a:rPr>
                        <a:t>185.5 −</a:t>
                      </a:r>
                      <a:r>
                        <a:rPr sz="1800" spc="-40" dirty="0">
                          <a:solidFill>
                            <a:srgbClr val="000000"/>
                          </a:solidFill>
                        </a:rPr>
                        <a:t> </a:t>
                      </a:r>
                      <a:r>
                        <a:rPr sz="1800" dirty="0">
                          <a:solidFill>
                            <a:srgbClr val="000000"/>
                          </a:solidFill>
                        </a:rPr>
                        <a:t>195.5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190.5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7</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1333.5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36290.25</a:t>
                      </a:r>
                      <a:endParaRPr sz="1800" dirty="0">
                        <a:solidFill>
                          <a:srgbClr val="000000"/>
                        </a:solidFill>
                        <a:latin typeface="STIX"/>
                        <a:cs typeface="STIX"/>
                      </a:endParaRPr>
                    </a:p>
                  </a:txBody>
                  <a:tcPr marL="0" marR="0" marT="15875" marB="0"/>
                </a:tc>
                <a:tc>
                  <a:txBody>
                    <a:bodyPr/>
                    <a:lstStyle/>
                    <a:p>
                      <a:pPr marL="104139" algn="ctr">
                        <a:lnSpc>
                          <a:spcPct val="100000"/>
                        </a:lnSpc>
                        <a:spcBef>
                          <a:spcPts val="125"/>
                        </a:spcBef>
                      </a:pPr>
                      <a:r>
                        <a:rPr sz="1800" dirty="0">
                          <a:solidFill>
                            <a:srgbClr val="000000"/>
                          </a:solidFill>
                        </a:rPr>
                        <a:t>254031.75</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val="10010"/>
                  </a:ext>
                </a:extLst>
              </a:tr>
              <a:tr h="245197">
                <a:tc>
                  <a:txBody>
                    <a:bodyPr/>
                    <a:lstStyle/>
                    <a:p>
                      <a:pPr marL="88900" algn="ctr">
                        <a:lnSpc>
                          <a:spcPct val="100000"/>
                        </a:lnSpc>
                        <a:spcBef>
                          <a:spcPts val="125"/>
                        </a:spcBef>
                      </a:pPr>
                      <a:r>
                        <a:rPr sz="1800" dirty="0">
                          <a:solidFill>
                            <a:srgbClr val="000000"/>
                          </a:solidFill>
                        </a:rPr>
                        <a:t>195.5 −</a:t>
                      </a:r>
                      <a:r>
                        <a:rPr sz="1800" spc="-40" dirty="0">
                          <a:solidFill>
                            <a:srgbClr val="000000"/>
                          </a:solidFill>
                        </a:rPr>
                        <a:t> </a:t>
                      </a:r>
                      <a:r>
                        <a:rPr sz="1800" dirty="0">
                          <a:solidFill>
                            <a:srgbClr val="000000"/>
                          </a:solidFill>
                        </a:rPr>
                        <a:t>205.5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200.5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2</a:t>
                      </a:r>
                      <a:endParaRPr sz="1800" dirty="0">
                        <a:solidFill>
                          <a:srgbClr val="000000"/>
                        </a:solidFill>
                        <a:latin typeface="STIX"/>
                        <a:cs typeface="STIX"/>
                      </a:endParaRPr>
                    </a:p>
                  </a:txBody>
                  <a:tcPr marL="0" marR="0" marT="15875" marB="0"/>
                </a:tc>
                <a:tc>
                  <a:txBody>
                    <a:bodyPr/>
                    <a:lstStyle/>
                    <a:p>
                      <a:pPr marL="33655" algn="ctr">
                        <a:lnSpc>
                          <a:spcPct val="100000"/>
                        </a:lnSpc>
                        <a:spcBef>
                          <a:spcPts val="125"/>
                        </a:spcBef>
                      </a:pPr>
                      <a:r>
                        <a:rPr sz="1800" dirty="0">
                          <a:solidFill>
                            <a:srgbClr val="000000"/>
                          </a:solidFill>
                        </a:rPr>
                        <a:t>401.0</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40200.25</a:t>
                      </a:r>
                      <a:endParaRPr sz="1800" dirty="0">
                        <a:solidFill>
                          <a:srgbClr val="000000"/>
                        </a:solidFill>
                        <a:latin typeface="STIX"/>
                        <a:cs typeface="STIX"/>
                      </a:endParaRPr>
                    </a:p>
                  </a:txBody>
                  <a:tcPr marL="0" marR="0" marT="15875" marB="0"/>
                </a:tc>
                <a:tc>
                  <a:txBody>
                    <a:bodyPr/>
                    <a:lstStyle/>
                    <a:p>
                      <a:pPr marL="156210" algn="ctr">
                        <a:lnSpc>
                          <a:spcPct val="100000"/>
                        </a:lnSpc>
                        <a:spcBef>
                          <a:spcPts val="125"/>
                        </a:spcBef>
                      </a:pPr>
                      <a:r>
                        <a:rPr sz="1800" dirty="0">
                          <a:solidFill>
                            <a:srgbClr val="000000"/>
                          </a:solidFill>
                        </a:rPr>
                        <a:t>80400.50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val="10011"/>
                  </a:ext>
                </a:extLst>
              </a:tr>
              <a:tr h="245954">
                <a:tc gridSpan="2">
                  <a:txBody>
                    <a:bodyPr/>
                    <a:lstStyle/>
                    <a:p>
                      <a:pPr marR="45085" algn="r">
                        <a:lnSpc>
                          <a:spcPct val="100000"/>
                        </a:lnSpc>
                        <a:spcBef>
                          <a:spcPts val="225"/>
                        </a:spcBef>
                      </a:pPr>
                      <a:r>
                        <a:rPr sz="1800" b="1" spc="15" dirty="0">
                          <a:solidFill>
                            <a:srgbClr val="000000"/>
                          </a:solidFill>
                        </a:rPr>
                        <a:t>T</a:t>
                      </a:r>
                      <a:r>
                        <a:rPr sz="1800" b="1" spc="-10" dirty="0">
                          <a:solidFill>
                            <a:srgbClr val="000000"/>
                          </a:solidFill>
                        </a:rPr>
                        <a:t>O</a:t>
                      </a:r>
                      <a:r>
                        <a:rPr sz="1800" b="1" spc="-25" dirty="0">
                          <a:solidFill>
                            <a:srgbClr val="000000"/>
                          </a:solidFill>
                        </a:rPr>
                        <a:t>T</a:t>
                      </a:r>
                      <a:r>
                        <a:rPr sz="1800" b="1" spc="30" dirty="0">
                          <a:solidFill>
                            <a:srgbClr val="000000"/>
                          </a:solidFill>
                        </a:rPr>
                        <a:t>A</a:t>
                      </a:r>
                      <a:r>
                        <a:rPr sz="1800" b="1" dirty="0">
                          <a:solidFill>
                            <a:srgbClr val="000000"/>
                          </a:solidFill>
                        </a:rPr>
                        <a:t>L</a:t>
                      </a:r>
                      <a:endParaRPr sz="1800" b="1" dirty="0">
                        <a:solidFill>
                          <a:srgbClr val="000000"/>
                        </a:solidFill>
                        <a:latin typeface="Roboto Condensed"/>
                        <a:cs typeface="Roboto Condensed"/>
                      </a:endParaRPr>
                    </a:p>
                  </a:txBody>
                  <a:tcPr marL="0" marR="0" marT="28575" marB="0"/>
                </a:tc>
                <a:tc hMerge="1">
                  <a:txBody>
                    <a:bodyPr/>
                    <a:lstStyle/>
                    <a:p>
                      <a:endParaRPr/>
                    </a:p>
                  </a:txBody>
                  <a:tcPr marL="0" marR="0" marT="0" marB="0"/>
                </a:tc>
                <a:tc>
                  <a:txBody>
                    <a:bodyPr/>
                    <a:lstStyle/>
                    <a:p>
                      <a:pPr algn="ctr">
                        <a:lnSpc>
                          <a:spcPct val="100000"/>
                        </a:lnSpc>
                        <a:spcBef>
                          <a:spcPts val="125"/>
                        </a:spcBef>
                      </a:pPr>
                      <a:r>
                        <a:rPr sz="1800" b="1" dirty="0">
                          <a:solidFill>
                            <a:srgbClr val="000000"/>
                          </a:solidFill>
                        </a:rPr>
                        <a:t>85</a:t>
                      </a:r>
                      <a:endParaRPr sz="1800" b="1" dirty="0">
                        <a:solidFill>
                          <a:srgbClr val="000000"/>
                        </a:solidFill>
                        <a:latin typeface="Roboto Condensed"/>
                        <a:cs typeface="Roboto Condensed"/>
                      </a:endParaRPr>
                    </a:p>
                  </a:txBody>
                  <a:tcPr marL="0" marR="0" marT="15875" marB="0"/>
                </a:tc>
                <a:tc>
                  <a:txBody>
                    <a:bodyPr/>
                    <a:lstStyle/>
                    <a:p>
                      <a:pPr algn="ctr">
                        <a:lnSpc>
                          <a:spcPct val="100000"/>
                        </a:lnSpc>
                        <a:spcBef>
                          <a:spcPts val="125"/>
                        </a:spcBef>
                      </a:pPr>
                      <a:r>
                        <a:rPr sz="1800" b="1" dirty="0">
                          <a:solidFill>
                            <a:srgbClr val="000000"/>
                          </a:solidFill>
                        </a:rPr>
                        <a:t>13052.5</a:t>
                      </a:r>
                      <a:endParaRPr sz="1800" b="1" dirty="0">
                        <a:solidFill>
                          <a:srgbClr val="000000"/>
                        </a:solidFill>
                        <a:latin typeface="Roboto Condensed"/>
                        <a:cs typeface="Roboto Condensed"/>
                      </a:endParaRPr>
                    </a:p>
                  </a:txBody>
                  <a:tcPr marL="0" marR="0" marT="15875" marB="0"/>
                </a:tc>
                <a:tc>
                  <a:txBody>
                    <a:bodyPr/>
                    <a:lstStyle/>
                    <a:p>
                      <a:pPr algn="ctr">
                        <a:lnSpc>
                          <a:spcPct val="100000"/>
                        </a:lnSpc>
                        <a:spcBef>
                          <a:spcPts val="125"/>
                        </a:spcBef>
                      </a:pPr>
                      <a:r>
                        <a:rPr sz="1800" b="1" dirty="0">
                          <a:solidFill>
                            <a:srgbClr val="000000"/>
                          </a:solidFill>
                        </a:rPr>
                        <a:t>250052.5</a:t>
                      </a:r>
                      <a:endParaRPr sz="1800" b="1" dirty="0">
                        <a:solidFill>
                          <a:srgbClr val="000000"/>
                        </a:solidFill>
                        <a:latin typeface="Roboto Condensed"/>
                        <a:cs typeface="Roboto Condensed"/>
                      </a:endParaRPr>
                    </a:p>
                  </a:txBody>
                  <a:tcPr marL="0" marR="0" marT="15875" marB="0"/>
                </a:tc>
                <a:tc>
                  <a:txBody>
                    <a:bodyPr/>
                    <a:lstStyle/>
                    <a:p>
                      <a:pPr marL="75565" algn="ctr">
                        <a:lnSpc>
                          <a:spcPct val="100000"/>
                        </a:lnSpc>
                        <a:spcBef>
                          <a:spcPts val="125"/>
                        </a:spcBef>
                      </a:pPr>
                      <a:r>
                        <a:rPr sz="1800" b="1" dirty="0">
                          <a:solidFill>
                            <a:srgbClr val="000000"/>
                          </a:solidFill>
                        </a:rPr>
                        <a:t>2045131.25</a:t>
                      </a:r>
                      <a:endParaRPr sz="1800" b="1" dirty="0">
                        <a:solidFill>
                          <a:srgbClr val="000000"/>
                        </a:solidFill>
                        <a:latin typeface="Roboto Condensed"/>
                        <a:cs typeface="Roboto Condensed"/>
                      </a:endParaRPr>
                    </a:p>
                  </a:txBody>
                  <a:tcPr marL="0" marR="0" marT="15875" marB="0"/>
                </a:tc>
                <a:extLst>
                  <a:ext uri="{0D108BD9-81ED-4DB2-BD59-A6C34878D82A}">
                    <a16:rowId xmlns:a16="http://schemas.microsoft.com/office/drawing/2014/main" val="10012"/>
                  </a:ext>
                </a:extLst>
              </a:tr>
            </a:tbl>
          </a:graphicData>
        </a:graphic>
      </p:graphicFrame>
      <p:graphicFrame>
        <p:nvGraphicFramePr>
          <p:cNvPr id="7170" name="Object 2"/>
          <p:cNvGraphicFramePr>
            <a:graphicFrameLocks noChangeAspect="1"/>
          </p:cNvGraphicFramePr>
          <p:nvPr/>
        </p:nvGraphicFramePr>
        <p:xfrm>
          <a:off x="6845300" y="2354044"/>
          <a:ext cx="330200" cy="330200"/>
        </p:xfrm>
        <a:graphic>
          <a:graphicData uri="http://schemas.openxmlformats.org/presentationml/2006/ole">
            <mc:AlternateContent xmlns:mc="http://schemas.openxmlformats.org/markup-compatibility/2006">
              <mc:Choice xmlns:v="urn:schemas-microsoft-com:vml" Requires="v">
                <p:oleObj spid="_x0000_s7182" name="Equation" r:id="rId3" imgW="330120" imgH="330120" progId="Equation.DSMT4">
                  <p:embed/>
                </p:oleObj>
              </mc:Choice>
              <mc:Fallback>
                <p:oleObj name="Equation" r:id="rId3" imgW="33012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5300" y="2354044"/>
                        <a:ext cx="33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p:cNvGraphicFramePr>
            <a:graphicFrameLocks noChangeAspect="1"/>
          </p:cNvGraphicFramePr>
          <p:nvPr/>
        </p:nvGraphicFramePr>
        <p:xfrm>
          <a:off x="8031163" y="2336582"/>
          <a:ext cx="584200" cy="330200"/>
        </p:xfrm>
        <a:graphic>
          <a:graphicData uri="http://schemas.openxmlformats.org/presentationml/2006/ole">
            <mc:AlternateContent xmlns:mc="http://schemas.openxmlformats.org/markup-compatibility/2006">
              <mc:Choice xmlns:v="urn:schemas-microsoft-com:vml" Requires="v">
                <p:oleObj spid="_x0000_s7183" name="Equation" r:id="rId5" imgW="583920" imgH="330120" progId="Equation.DSMT4">
                  <p:embed/>
                </p:oleObj>
              </mc:Choice>
              <mc:Fallback>
                <p:oleObj name="Equation" r:id="rId5" imgW="583920" imgH="3301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31163" y="2336582"/>
                        <a:ext cx="584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697523" y="2395756"/>
          <a:ext cx="546100" cy="292100"/>
        </p:xfrm>
        <a:graphic>
          <a:graphicData uri="http://schemas.openxmlformats.org/presentationml/2006/ole">
            <mc:AlternateContent xmlns:mc="http://schemas.openxmlformats.org/markup-compatibility/2006">
              <mc:Choice xmlns:v="urn:schemas-microsoft-com:vml" Requires="v">
                <p:oleObj spid="_x0000_s7184" name="Equation" r:id="rId7" imgW="545760" imgH="291960" progId="Equation.DSMT4">
                  <p:embed/>
                </p:oleObj>
              </mc:Choice>
              <mc:Fallback>
                <p:oleObj name="Equation" r:id="rId7" imgW="5457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97523" y="2395756"/>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p:txBody>
          <a:bodyPr/>
          <a:lstStyle/>
          <a:p>
            <a:r>
              <a:rPr lang="en-US" dirty="0"/>
              <a:t>Assuming the data is population data, the mean systolic blood pressure for the 85 patients is calculated as follows. </a:t>
            </a:r>
          </a:p>
          <a:p>
            <a:endParaRPr lang="en-US" dirty="0"/>
          </a:p>
          <a:p>
            <a:endParaRPr lang="en-US" dirty="0"/>
          </a:p>
          <a:p>
            <a:r>
              <a:rPr lang="en-US" dirty="0"/>
              <a:t>The variance of the grouped data is calculated using the computational formula. </a:t>
            </a:r>
          </a:p>
        </p:txBody>
      </p:sp>
      <p:graphicFrame>
        <p:nvGraphicFramePr>
          <p:cNvPr id="8195" name="Object 3"/>
          <p:cNvGraphicFramePr>
            <a:graphicFrameLocks noChangeAspect="1"/>
          </p:cNvGraphicFramePr>
          <p:nvPr>
            <p:extLst>
              <p:ext uri="{D42A27DB-BD31-4B8C-83A1-F6EECF244321}">
                <p14:modId xmlns:p14="http://schemas.microsoft.com/office/powerpoint/2010/main" val="3274732849"/>
              </p:ext>
            </p:extLst>
          </p:nvPr>
        </p:nvGraphicFramePr>
        <p:xfrm>
          <a:off x="2266950" y="2590800"/>
          <a:ext cx="1663700" cy="939800"/>
        </p:xfrm>
        <a:graphic>
          <a:graphicData uri="http://schemas.openxmlformats.org/presentationml/2006/ole">
            <mc:AlternateContent xmlns:mc="http://schemas.openxmlformats.org/markup-compatibility/2006">
              <mc:Choice xmlns:v="urn:schemas-microsoft-com:vml" Requires="v">
                <p:oleObj spid="_x0000_s8207" name="Equation" r:id="rId3" imgW="1663560" imgH="939600" progId="Equation.DSMT4">
                  <p:embed/>
                </p:oleObj>
              </mc:Choice>
              <mc:Fallback>
                <p:oleObj name="Equation" r:id="rId3" imgW="1663560" imgH="939600" progId="Equation.DSMT4">
                  <p:embed/>
                  <p:pic>
                    <p:nvPicPr>
                      <p:cNvPr id="0" name="Picture 3"/>
                      <p:cNvPicPr>
                        <a:picLocks noChangeAspect="1" noChangeArrowheads="1"/>
                      </p:cNvPicPr>
                      <p:nvPr/>
                    </p:nvPicPr>
                    <p:blipFill>
                      <a:blip r:embed="rId4"/>
                      <a:srcRect/>
                      <a:stretch>
                        <a:fillRect/>
                      </a:stretch>
                    </p:blipFill>
                    <p:spPr bwMode="auto">
                      <a:xfrm>
                        <a:off x="2266950" y="2590800"/>
                        <a:ext cx="1663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3962400" y="2692167"/>
          <a:ext cx="1612900" cy="838200"/>
        </p:xfrm>
        <a:graphic>
          <a:graphicData uri="http://schemas.openxmlformats.org/presentationml/2006/ole">
            <mc:AlternateContent xmlns:mc="http://schemas.openxmlformats.org/markup-compatibility/2006">
              <mc:Choice xmlns:v="urn:schemas-microsoft-com:vml" Requires="v">
                <p:oleObj spid="_x0000_s8208" name="Equation" r:id="rId5" imgW="1612800" imgH="838080" progId="Equation.DSMT4">
                  <p:embed/>
                </p:oleObj>
              </mc:Choice>
              <mc:Fallback>
                <p:oleObj name="Equation" r:id="rId5" imgW="16128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2692167"/>
                        <a:ext cx="161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588466" y="2980189"/>
          <a:ext cx="1270000" cy="292100"/>
        </p:xfrm>
        <a:graphic>
          <a:graphicData uri="http://schemas.openxmlformats.org/presentationml/2006/ole">
            <mc:AlternateContent xmlns:mc="http://schemas.openxmlformats.org/markup-compatibility/2006">
              <mc:Choice xmlns:v="urn:schemas-microsoft-com:vml" Requires="v">
                <p:oleObj spid="_x0000_s8209" name="Equation" r:id="rId7" imgW="1269720" imgH="291960" progId="Equation.DSMT4">
                  <p:embed/>
                </p:oleObj>
              </mc:Choice>
              <mc:Fallback>
                <p:oleObj name="Equation" r:id="rId7" imgW="12697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88466" y="2980189"/>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To find the population standard deviation we would then take the square root of the variance, </a:t>
            </a:r>
            <a:r>
              <a:rPr lang="en-US" dirty="0">
                <a:solidFill>
                  <a:srgbClr val="FF0000"/>
                </a:solidFill>
              </a:rPr>
              <a:t>480.06</a:t>
            </a:r>
            <a:r>
              <a:rPr lang="en-US" dirty="0"/>
              <a:t>, to obtain</a:t>
            </a:r>
            <a:r>
              <a:rPr lang="en-US" dirty="0">
                <a:solidFill>
                  <a:srgbClr val="FF0000"/>
                </a:solidFill>
              </a:rPr>
              <a:t> 21.91</a:t>
            </a:r>
            <a:r>
              <a:rPr lang="en-US" dirty="0"/>
              <a:t>. </a:t>
            </a:r>
          </a:p>
        </p:txBody>
      </p:sp>
      <p:graphicFrame>
        <p:nvGraphicFramePr>
          <p:cNvPr id="9218" name="Object 2"/>
          <p:cNvGraphicFramePr>
            <a:graphicFrameLocks noChangeAspect="1"/>
          </p:cNvGraphicFramePr>
          <p:nvPr>
            <p:extLst>
              <p:ext uri="{D42A27DB-BD31-4B8C-83A1-F6EECF244321}">
                <p14:modId xmlns:p14="http://schemas.microsoft.com/office/powerpoint/2010/main" val="3928441407"/>
              </p:ext>
            </p:extLst>
          </p:nvPr>
        </p:nvGraphicFramePr>
        <p:xfrm>
          <a:off x="2609850" y="1263650"/>
          <a:ext cx="3644900" cy="1460500"/>
        </p:xfrm>
        <a:graphic>
          <a:graphicData uri="http://schemas.openxmlformats.org/presentationml/2006/ole">
            <mc:AlternateContent xmlns:mc="http://schemas.openxmlformats.org/markup-compatibility/2006">
              <mc:Choice xmlns:v="urn:schemas-microsoft-com:vml" Requires="v">
                <p:oleObj spid="_x0000_s9231" name="Equation" r:id="rId3" imgW="3644640" imgH="1460160" progId="Equation.DSMT4">
                  <p:embed/>
                </p:oleObj>
              </mc:Choice>
              <mc:Fallback>
                <p:oleObj name="Equation" r:id="rId3" imgW="3644640" imgH="1460160" progId="Equation.DSMT4">
                  <p:embed/>
                  <p:pic>
                    <p:nvPicPr>
                      <p:cNvPr id="0" name="Picture 2"/>
                      <p:cNvPicPr>
                        <a:picLocks noChangeAspect="1" noChangeArrowheads="1"/>
                      </p:cNvPicPr>
                      <p:nvPr/>
                    </p:nvPicPr>
                    <p:blipFill>
                      <a:blip r:embed="rId4"/>
                      <a:srcRect/>
                      <a:stretch>
                        <a:fillRect/>
                      </a:stretch>
                    </p:blipFill>
                    <p:spPr bwMode="auto">
                      <a:xfrm>
                        <a:off x="2609850" y="1263650"/>
                        <a:ext cx="36449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043456" y="2912378"/>
          <a:ext cx="4000500" cy="1282700"/>
        </p:xfrm>
        <a:graphic>
          <a:graphicData uri="http://schemas.openxmlformats.org/presentationml/2006/ole">
            <mc:AlternateContent xmlns:mc="http://schemas.openxmlformats.org/markup-compatibility/2006">
              <mc:Choice xmlns:v="urn:schemas-microsoft-com:vml" Requires="v">
                <p:oleObj spid="_x0000_s9232" name="Equation" r:id="rId5" imgW="4000320" imgH="1282680" progId="Equation.DSMT4">
                  <p:embed/>
                </p:oleObj>
              </mc:Choice>
              <mc:Fallback>
                <p:oleObj name="Equation" r:id="rId5" imgW="4000320" imgH="1282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3456" y="2912378"/>
                        <a:ext cx="4000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7069822" y="3640822"/>
          <a:ext cx="1282700" cy="292100"/>
        </p:xfrm>
        <a:graphic>
          <a:graphicData uri="http://schemas.openxmlformats.org/presentationml/2006/ole">
            <mc:AlternateContent xmlns:mc="http://schemas.openxmlformats.org/markup-compatibility/2006">
              <mc:Choice xmlns:v="urn:schemas-microsoft-com:vml" Requires="v">
                <p:oleObj spid="_x0000_s9233" name="Equation" r:id="rId7" imgW="1282680" imgH="291960" progId="Equation.DSMT4">
                  <p:embed/>
                </p:oleObj>
              </mc:Choice>
              <mc:Fallback>
                <p:oleObj name="Equation" r:id="rId7" imgW="1282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69822" y="364082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p:txBody>
          <a:bodyPr/>
          <a:lstStyle/>
          <a:p>
            <a:r>
              <a:rPr lang="en-US" dirty="0"/>
              <a:t>If the data was sample data, then the sample variance would be calculated. </a:t>
            </a:r>
          </a:p>
          <a:p>
            <a:endParaRPr lang="en-US" dirty="0"/>
          </a:p>
        </p:txBody>
      </p:sp>
      <p:graphicFrame>
        <p:nvGraphicFramePr>
          <p:cNvPr id="10242" name="Object 2"/>
          <p:cNvGraphicFramePr>
            <a:graphicFrameLocks noChangeAspect="1"/>
          </p:cNvGraphicFramePr>
          <p:nvPr/>
        </p:nvGraphicFramePr>
        <p:xfrm>
          <a:off x="2546350" y="2362200"/>
          <a:ext cx="3556000" cy="1460500"/>
        </p:xfrm>
        <a:graphic>
          <a:graphicData uri="http://schemas.openxmlformats.org/presentationml/2006/ole">
            <mc:AlternateContent xmlns:mc="http://schemas.openxmlformats.org/markup-compatibility/2006">
              <mc:Choice xmlns:v="urn:schemas-microsoft-com:vml" Requires="v">
                <p:oleObj spid="_x0000_s10255" name="Equation" r:id="rId3" imgW="3555720" imgH="1460160" progId="Equation.DSMT4">
                  <p:embed/>
                </p:oleObj>
              </mc:Choice>
              <mc:Fallback>
                <p:oleObj name="Equation" r:id="rId3" imgW="3555720" imgH="1460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6350" y="2362200"/>
                        <a:ext cx="35560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903989" y="4056077"/>
          <a:ext cx="4000500" cy="1282700"/>
        </p:xfrm>
        <a:graphic>
          <a:graphicData uri="http://schemas.openxmlformats.org/presentationml/2006/ole">
            <mc:AlternateContent xmlns:mc="http://schemas.openxmlformats.org/markup-compatibility/2006">
              <mc:Choice xmlns:v="urn:schemas-microsoft-com:vml" Requires="v">
                <p:oleObj spid="_x0000_s10256" name="Equation" r:id="rId5" imgW="4000320" imgH="1282680" progId="Equation.DSMT4">
                  <p:embed/>
                </p:oleObj>
              </mc:Choice>
              <mc:Fallback>
                <p:oleObj name="Equation" r:id="rId5" imgW="4000320" imgH="1282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3989" y="4056077"/>
                        <a:ext cx="4000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6925811" y="4783822"/>
          <a:ext cx="1270000" cy="292100"/>
        </p:xfrm>
        <a:graphic>
          <a:graphicData uri="http://schemas.openxmlformats.org/presentationml/2006/ole">
            <mc:AlternateContent xmlns:mc="http://schemas.openxmlformats.org/markup-compatibility/2006">
              <mc:Choice xmlns:v="urn:schemas-microsoft-com:vml" Requires="v">
                <p:oleObj spid="_x0000_s10257" name="Equation" r:id="rId7" imgW="1269720" imgH="291960" progId="Equation.DSMT4">
                  <p:embed/>
                </p:oleObj>
              </mc:Choice>
              <mc:Fallback>
                <p:oleObj name="Equation" r:id="rId7" imgW="12697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25811" y="4783822"/>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p:txBody>
          <a:bodyPr/>
          <a:lstStyle/>
          <a:p>
            <a:r>
              <a:rPr lang="en-US" dirty="0"/>
              <a:t>The sample standard deviation would then be the square root of </a:t>
            </a:r>
            <a:r>
              <a:rPr lang="en-US" dirty="0">
                <a:solidFill>
                  <a:srgbClr val="FF0000"/>
                </a:solidFill>
              </a:rPr>
              <a:t>485.77</a:t>
            </a:r>
            <a:r>
              <a:rPr lang="en-US" dirty="0"/>
              <a:t> or </a:t>
            </a:r>
            <a:r>
              <a:rPr lang="en-US" dirty="0">
                <a:solidFill>
                  <a:srgbClr val="FF0000"/>
                </a:solidFill>
              </a:rPr>
              <a:t>22.04</a:t>
            </a:r>
            <a:r>
              <a:rPr lang="en-US" dirty="0"/>
              <a:t>. </a:t>
            </a:r>
          </a:p>
          <a:p>
            <a:r>
              <a:rPr lang="en-US" dirty="0"/>
              <a:t>It is important to remember that the calculation of the mean and standard deviation are approximate. That is, if the individual data is available, the actual mean and standard deviation would likely differ from the measures calculated using the grouped data.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Grouped Data</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lstStyle/>
          <a:p>
            <a:r>
              <a:rPr lang="en-US" dirty="0"/>
              <a:t>All of the statistical measurements we have discussed so far presume that individual data measurements are readily available. However, there may be instances in which only a frequency distribution of the data is available. When data is presented in that form, it is called </a:t>
            </a:r>
            <a:r>
              <a:rPr lang="en-US" b="1" dirty="0">
                <a:solidFill>
                  <a:srgbClr val="C00000"/>
                </a:solidFill>
              </a:rPr>
              <a:t>grouped data</a:t>
            </a:r>
            <a:r>
              <a:rPr lang="en-US" dirty="0"/>
              <a:t>. It is important to be able to compute measures such as the mean and standard deviation for this type of data. Note that because the raw data observations are not available, the measures will be approximate. </a:t>
            </a:r>
          </a:p>
        </p:txBody>
      </p:sp>
    </p:spTree>
    <p:extLst>
      <p:ext uri="{BB962C8B-B14F-4D97-AF65-F5344CB8AC3E}">
        <p14:creationId xmlns:p14="http://schemas.microsoft.com/office/powerpoint/2010/main" val="374327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 of Grouped Data</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population </a:t>
            </a:r>
            <a:r>
              <a:rPr lang="en-US" b="1" dirty="0">
                <a:solidFill>
                  <a:srgbClr val="C00000"/>
                </a:solidFill>
              </a:rPr>
              <a:t>mean of grouped data </a:t>
            </a:r>
            <a:r>
              <a:rPr lang="en-US" dirty="0">
                <a:solidFill>
                  <a:srgbClr val="000000"/>
                </a:solidFill>
              </a:rPr>
              <a:t>is given by</a:t>
            </a:r>
          </a:p>
          <a:p>
            <a:endParaRPr lang="en-US" dirty="0">
              <a:solidFill>
                <a:srgbClr val="000000"/>
              </a:solidFill>
            </a:endParaRPr>
          </a:p>
          <a:p>
            <a:endParaRPr lang="en-US" dirty="0">
              <a:solidFill>
                <a:srgbClr val="000000"/>
              </a:solidFill>
            </a:endParaRPr>
          </a:p>
          <a:p>
            <a:r>
              <a:rPr lang="en-US" dirty="0">
                <a:solidFill>
                  <a:srgbClr val="000000"/>
                </a:solidFill>
              </a:rPr>
              <a:t>Where</a:t>
            </a:r>
          </a:p>
          <a:p>
            <a:r>
              <a:rPr lang="en-US" i="1" dirty="0" err="1">
                <a:solidFill>
                  <a:srgbClr val="000000"/>
                </a:solidFill>
              </a:rPr>
              <a:t>f</a:t>
            </a:r>
            <a:r>
              <a:rPr lang="en-US" i="1" baseline="-25000" dirty="0" err="1">
                <a:solidFill>
                  <a:srgbClr val="000000"/>
                </a:solidFill>
              </a:rPr>
              <a:t>i</a:t>
            </a:r>
            <a:r>
              <a:rPr lang="en-US" i="1" dirty="0">
                <a:solidFill>
                  <a:srgbClr val="000000"/>
                </a:solidFill>
              </a:rPr>
              <a:t> </a:t>
            </a:r>
            <a:r>
              <a:rPr lang="en-US" dirty="0">
                <a:solidFill>
                  <a:srgbClr val="000000"/>
                </a:solidFill>
              </a:rPr>
              <a:t>=</a:t>
            </a:r>
            <a:r>
              <a:rPr lang="en-US" i="1" dirty="0">
                <a:solidFill>
                  <a:srgbClr val="000000"/>
                </a:solidFill>
              </a:rPr>
              <a:t> </a:t>
            </a:r>
            <a:r>
              <a:rPr lang="en-US" dirty="0">
                <a:solidFill>
                  <a:srgbClr val="000000"/>
                </a:solidFill>
              </a:rPr>
              <a:t>the number of observations in the </a:t>
            </a:r>
            <a:r>
              <a:rPr lang="en-US" i="1" dirty="0" err="1">
                <a:solidFill>
                  <a:srgbClr val="000000"/>
                </a:solidFill>
              </a:rPr>
              <a:t>i</a:t>
            </a:r>
            <a:r>
              <a:rPr lang="en-US" baseline="30000" dirty="0" err="1">
                <a:solidFill>
                  <a:srgbClr val="000000"/>
                </a:solidFill>
              </a:rPr>
              <a:t>th</a:t>
            </a:r>
            <a:r>
              <a:rPr lang="en-US" dirty="0">
                <a:solidFill>
                  <a:srgbClr val="000000"/>
                </a:solidFill>
              </a:rPr>
              <a:t> class,</a:t>
            </a:r>
          </a:p>
          <a:p>
            <a:r>
              <a:rPr lang="en-US" i="1" dirty="0">
                <a:solidFill>
                  <a:srgbClr val="000000"/>
                </a:solidFill>
              </a:rPr>
              <a:t>N</a:t>
            </a:r>
            <a:r>
              <a:rPr lang="en-US" dirty="0">
                <a:solidFill>
                  <a:srgbClr val="000000"/>
                </a:solidFill>
              </a:rPr>
              <a:t> = the total number of observations in all classes,</a:t>
            </a:r>
          </a:p>
          <a:p>
            <a:r>
              <a:rPr lang="en-US" dirty="0">
                <a:solidFill>
                  <a:srgbClr val="000000"/>
                </a:solidFill>
              </a:rPr>
              <a:t>	       and  </a:t>
            </a:r>
          </a:p>
        </p:txBody>
      </p:sp>
      <p:graphicFrame>
        <p:nvGraphicFramePr>
          <p:cNvPr id="1026" name="Object 2"/>
          <p:cNvGraphicFramePr>
            <a:graphicFrameLocks noChangeAspect="1"/>
          </p:cNvGraphicFramePr>
          <p:nvPr>
            <p:extLst>
              <p:ext uri="{D42A27DB-BD31-4B8C-83A1-F6EECF244321}">
                <p14:modId xmlns:p14="http://schemas.microsoft.com/office/powerpoint/2010/main" val="1208812957"/>
              </p:ext>
            </p:extLst>
          </p:nvPr>
        </p:nvGraphicFramePr>
        <p:xfrm>
          <a:off x="3505200" y="2362200"/>
          <a:ext cx="1905000" cy="939800"/>
        </p:xfrm>
        <a:graphic>
          <a:graphicData uri="http://schemas.openxmlformats.org/presentationml/2006/ole">
            <mc:AlternateContent xmlns:mc="http://schemas.openxmlformats.org/markup-compatibility/2006">
              <mc:Choice xmlns:v="urn:schemas-microsoft-com:vml" Requires="v">
                <p:oleObj spid="_x0000_s1035" name="Equation" r:id="rId3" imgW="1904760" imgH="939600" progId="Equation.DSMT4">
                  <p:embed/>
                </p:oleObj>
              </mc:Choice>
              <mc:Fallback>
                <p:oleObj name="Equation" r:id="rId3" imgW="1904760" imgH="939600" progId="Equation.DSMT4">
                  <p:embed/>
                  <p:pic>
                    <p:nvPicPr>
                      <p:cNvPr id="0" name="Picture 2"/>
                      <p:cNvPicPr>
                        <a:picLocks noChangeAspect="1" noChangeArrowheads="1"/>
                      </p:cNvPicPr>
                      <p:nvPr/>
                    </p:nvPicPr>
                    <p:blipFill>
                      <a:blip r:embed="rId4"/>
                      <a:srcRect/>
                      <a:stretch>
                        <a:fillRect/>
                      </a:stretch>
                    </p:blipFill>
                    <p:spPr bwMode="auto">
                      <a:xfrm>
                        <a:off x="3505200" y="2362200"/>
                        <a:ext cx="1905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99844" y="4884490"/>
          <a:ext cx="1422400" cy="520700"/>
        </p:xfrm>
        <a:graphic>
          <a:graphicData uri="http://schemas.openxmlformats.org/presentationml/2006/ole">
            <mc:AlternateContent xmlns:mc="http://schemas.openxmlformats.org/markup-compatibility/2006">
              <mc:Choice xmlns:v="urn:schemas-microsoft-com:vml" Requires="v">
                <p:oleObj spid="_x0000_s1036" name="Equation" r:id="rId5" imgW="1422360" imgH="520560" progId="Equation.DSMT4">
                  <p:embed/>
                </p:oleObj>
              </mc:Choice>
              <mc:Fallback>
                <p:oleObj name="Equation" r:id="rId5" imgW="1422360" imgH="520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9844" y="4884490"/>
                        <a:ext cx="1422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 of Grouped Data</a:t>
            </a:r>
          </a:p>
        </p:txBody>
      </p:sp>
      <p:sp>
        <p:nvSpPr>
          <p:cNvPr id="4"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r>
              <a:rPr lang="en-US" b="1" dirty="0">
                <a:solidFill>
                  <a:srgbClr val="000000"/>
                </a:solidFill>
              </a:rPr>
              <a:t>Formula (cont.)</a:t>
            </a:r>
            <a:endParaRPr lang="en-US" dirty="0">
              <a:solidFill>
                <a:srgbClr val="000000"/>
              </a:solidFill>
            </a:endParaRPr>
          </a:p>
          <a:p>
            <a:r>
              <a:rPr lang="en-US" i="1" dirty="0">
                <a:solidFill>
                  <a:srgbClr val="000000"/>
                </a:solidFill>
              </a:rPr>
              <a:t>M</a:t>
            </a:r>
            <a:r>
              <a:rPr lang="en-US" i="1" baseline="-25000" dirty="0">
                <a:solidFill>
                  <a:srgbClr val="000000"/>
                </a:solidFill>
              </a:rPr>
              <a:t>i</a:t>
            </a:r>
            <a:r>
              <a:rPr lang="en-US" dirty="0">
                <a:solidFill>
                  <a:srgbClr val="000000"/>
                </a:solidFill>
              </a:rPr>
              <a:t> = the midpoint of the </a:t>
            </a:r>
            <a:r>
              <a:rPr lang="en-US" i="1" dirty="0" err="1">
                <a:solidFill>
                  <a:srgbClr val="000000"/>
                </a:solidFill>
              </a:rPr>
              <a:t>i</a:t>
            </a:r>
            <a:r>
              <a:rPr lang="en-US" baseline="30000" dirty="0" err="1">
                <a:solidFill>
                  <a:srgbClr val="000000"/>
                </a:solidFill>
              </a:rPr>
              <a:t>th</a:t>
            </a:r>
            <a:r>
              <a:rPr lang="en-US" dirty="0">
                <a:solidFill>
                  <a:srgbClr val="000000"/>
                </a:solidFill>
              </a:rPr>
              <a:t> class. </a:t>
            </a:r>
          </a:p>
          <a:p>
            <a:r>
              <a:rPr lang="en-US" dirty="0">
                <a:solidFill>
                  <a:srgbClr val="000000"/>
                </a:solidFill>
              </a:rPr>
              <a:t>The sample mean of grouped data is given by</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n</a:t>
            </a:r>
            <a:r>
              <a:rPr lang="en-US" dirty="0">
                <a:solidFill>
                  <a:srgbClr val="000000"/>
                </a:solidFill>
              </a:rPr>
              <a:t> is the number of observations in the sample. </a:t>
            </a:r>
          </a:p>
        </p:txBody>
      </p:sp>
      <p:graphicFrame>
        <p:nvGraphicFramePr>
          <p:cNvPr id="2050" name="Object 2"/>
          <p:cNvGraphicFramePr>
            <a:graphicFrameLocks noChangeAspect="1"/>
          </p:cNvGraphicFramePr>
          <p:nvPr/>
        </p:nvGraphicFramePr>
        <p:xfrm>
          <a:off x="3149600" y="2895600"/>
          <a:ext cx="2006600" cy="939800"/>
        </p:xfrm>
        <a:graphic>
          <a:graphicData uri="http://schemas.openxmlformats.org/presentationml/2006/ole">
            <mc:AlternateContent xmlns:mc="http://schemas.openxmlformats.org/markup-compatibility/2006">
              <mc:Choice xmlns:v="urn:schemas-microsoft-com:vml" Requires="v">
                <p:oleObj spid="_x0000_s2054" name="Equation" r:id="rId3" imgW="2006280" imgH="939600" progId="Equation.DSMT4">
                  <p:embed/>
                </p:oleObj>
              </mc:Choice>
              <mc:Fallback>
                <p:oleObj name="Equation" r:id="rId3" imgW="200628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9600" y="2895600"/>
                        <a:ext cx="2006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of Grouped Data</a:t>
            </a:r>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population </a:t>
            </a:r>
            <a:r>
              <a:rPr lang="en-US" b="1" dirty="0">
                <a:solidFill>
                  <a:srgbClr val="C00000"/>
                </a:solidFill>
              </a:rPr>
              <a:t>variance of grouped data</a:t>
            </a:r>
            <a:r>
              <a:rPr lang="en-US" dirty="0">
                <a:solidFill>
                  <a:srgbClr val="000000"/>
                </a:solidFill>
              </a:rPr>
              <a:t> is given by the following expression.</a:t>
            </a: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3074" name="Object 2"/>
          <p:cNvGraphicFramePr>
            <a:graphicFrameLocks noChangeAspect="1"/>
          </p:cNvGraphicFramePr>
          <p:nvPr>
            <p:extLst>
              <p:ext uri="{D42A27DB-BD31-4B8C-83A1-F6EECF244321}">
                <p14:modId xmlns:p14="http://schemas.microsoft.com/office/powerpoint/2010/main" val="3838570357"/>
              </p:ext>
            </p:extLst>
          </p:nvPr>
        </p:nvGraphicFramePr>
        <p:xfrm>
          <a:off x="2787650" y="2794000"/>
          <a:ext cx="2730500" cy="990600"/>
        </p:xfrm>
        <a:graphic>
          <a:graphicData uri="http://schemas.openxmlformats.org/presentationml/2006/ole">
            <mc:AlternateContent xmlns:mc="http://schemas.openxmlformats.org/markup-compatibility/2006">
              <mc:Choice xmlns:v="urn:schemas-microsoft-com:vml" Requires="v">
                <p:oleObj spid="_x0000_s3078" name="Equation" r:id="rId3" imgW="2730240" imgH="990360" progId="Equation.DSMT4">
                  <p:embed/>
                </p:oleObj>
              </mc:Choice>
              <mc:Fallback>
                <p:oleObj name="Equation" r:id="rId3" imgW="2730240" imgH="990360" progId="Equation.DSMT4">
                  <p:embed/>
                  <p:pic>
                    <p:nvPicPr>
                      <p:cNvPr id="0" name="Picture 2"/>
                      <p:cNvPicPr>
                        <a:picLocks noChangeAspect="1" noChangeArrowheads="1"/>
                      </p:cNvPicPr>
                      <p:nvPr/>
                    </p:nvPicPr>
                    <p:blipFill>
                      <a:blip r:embed="rId4"/>
                      <a:srcRect/>
                      <a:stretch>
                        <a:fillRect/>
                      </a:stretch>
                    </p:blipFill>
                    <p:spPr bwMode="auto">
                      <a:xfrm>
                        <a:off x="2787650" y="2794000"/>
                        <a:ext cx="273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of Grouped Data</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Formula (cont.)</a:t>
            </a:r>
          </a:p>
          <a:p>
            <a:r>
              <a:rPr lang="en-US" dirty="0">
                <a:solidFill>
                  <a:srgbClr val="000000"/>
                </a:solidFill>
              </a:rPr>
              <a:t>The corresponding formula for the sample variance is as follows.</a:t>
            </a:r>
          </a:p>
          <a:p>
            <a:pPr algn="ctr"/>
            <a:endParaRPr lang="en-US" b="1" dirty="0">
              <a:solidFill>
                <a:srgbClr val="000000"/>
              </a:solidFill>
            </a:endParaRPr>
          </a:p>
          <a:p>
            <a:endParaRPr lang="en-US" dirty="0">
              <a:solidFill>
                <a:srgbClr val="000000"/>
              </a:solidFill>
            </a:endParaRPr>
          </a:p>
          <a:p>
            <a:r>
              <a:rPr lang="en-US" dirty="0">
                <a:solidFill>
                  <a:srgbClr val="000000"/>
                </a:solidFill>
              </a:rPr>
              <a:t>where</a:t>
            </a:r>
            <a:r>
              <a:rPr lang="en-US" i="1" dirty="0">
                <a:solidFill>
                  <a:srgbClr val="000000"/>
                </a:solidFill>
              </a:rPr>
              <a:t> n </a:t>
            </a:r>
            <a:r>
              <a:rPr lang="en-US" dirty="0">
                <a:solidFill>
                  <a:srgbClr val="000000"/>
                </a:solidFill>
              </a:rPr>
              <a:t>equals the total number of observations in the sample.</a:t>
            </a:r>
          </a:p>
        </p:txBody>
      </p:sp>
      <p:graphicFrame>
        <p:nvGraphicFramePr>
          <p:cNvPr id="4098" name="Object 2"/>
          <p:cNvGraphicFramePr>
            <a:graphicFrameLocks noChangeAspect="1"/>
          </p:cNvGraphicFramePr>
          <p:nvPr>
            <p:extLst>
              <p:ext uri="{D42A27DB-BD31-4B8C-83A1-F6EECF244321}">
                <p14:modId xmlns:p14="http://schemas.microsoft.com/office/powerpoint/2010/main" val="483072406"/>
              </p:ext>
            </p:extLst>
          </p:nvPr>
        </p:nvGraphicFramePr>
        <p:xfrm>
          <a:off x="2743200" y="2590800"/>
          <a:ext cx="2628900" cy="990600"/>
        </p:xfrm>
        <a:graphic>
          <a:graphicData uri="http://schemas.openxmlformats.org/presentationml/2006/ole">
            <mc:AlternateContent xmlns:mc="http://schemas.openxmlformats.org/markup-compatibility/2006">
              <mc:Choice xmlns:v="urn:schemas-microsoft-com:vml" Requires="v">
                <p:oleObj spid="_x0000_s4102" name="Equation" r:id="rId3" imgW="2628720" imgH="990360" progId="Equation.DSMT4">
                  <p:embed/>
                </p:oleObj>
              </mc:Choice>
              <mc:Fallback>
                <p:oleObj name="Equation" r:id="rId3" imgW="2628720" imgH="990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90800"/>
                        <a:ext cx="2628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Computational Formulas for the Variance </a:t>
            </a:r>
          </a:p>
        </p:txBody>
      </p:sp>
      <p:sp>
        <p:nvSpPr>
          <p:cNvPr id="4" name="Content Placeholder 2"/>
          <p:cNvSpPr>
            <a:spLocks noGrp="1"/>
          </p:cNvSpPr>
          <p:nvPr>
            <p:ph idx="1"/>
          </p:nvPr>
        </p:nvSpPr>
        <p:spPr>
          <a:xfrm>
            <a:off x="457200" y="1280160"/>
            <a:ext cx="8229600" cy="457356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computational formulas for the population and sample variances of grouped data are as follows.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5122" name="Object 2"/>
          <p:cNvGraphicFramePr>
            <a:graphicFrameLocks noChangeAspect="1"/>
          </p:cNvGraphicFramePr>
          <p:nvPr>
            <p:extLst>
              <p:ext uri="{D42A27DB-BD31-4B8C-83A1-F6EECF244321}">
                <p14:modId xmlns:p14="http://schemas.microsoft.com/office/powerpoint/2010/main" val="2254494324"/>
              </p:ext>
            </p:extLst>
          </p:nvPr>
        </p:nvGraphicFramePr>
        <p:xfrm>
          <a:off x="825500" y="2725738"/>
          <a:ext cx="6972300" cy="1625600"/>
        </p:xfrm>
        <a:graphic>
          <a:graphicData uri="http://schemas.openxmlformats.org/presentationml/2006/ole">
            <mc:AlternateContent xmlns:mc="http://schemas.openxmlformats.org/markup-compatibility/2006">
              <mc:Choice xmlns:v="urn:schemas-microsoft-com:vml" Requires="v">
                <p:oleObj spid="_x0000_s5130" name="Equation" r:id="rId3" imgW="6972120" imgH="1625400" progId="Equation.DSMT4">
                  <p:embed/>
                </p:oleObj>
              </mc:Choice>
              <mc:Fallback>
                <p:oleObj name="Equation" r:id="rId3" imgW="6972120" imgH="1625400" progId="Equation.DSMT4">
                  <p:embed/>
                  <p:pic>
                    <p:nvPicPr>
                      <p:cNvPr id="0" name="Picture 2"/>
                      <p:cNvPicPr>
                        <a:picLocks noChangeAspect="1" noChangeArrowheads="1"/>
                      </p:cNvPicPr>
                      <p:nvPr/>
                    </p:nvPicPr>
                    <p:blipFill>
                      <a:blip r:embed="rId4"/>
                      <a:srcRect/>
                      <a:stretch>
                        <a:fillRect/>
                      </a:stretch>
                    </p:blipFill>
                    <p:spPr bwMode="auto">
                      <a:xfrm>
                        <a:off x="825500" y="2725738"/>
                        <a:ext cx="6972300" cy="162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2514600" y="4339089"/>
          <a:ext cx="3530600" cy="1460500"/>
        </p:xfrm>
        <a:graphic>
          <a:graphicData uri="http://schemas.openxmlformats.org/presentationml/2006/ole">
            <mc:AlternateContent xmlns:mc="http://schemas.openxmlformats.org/markup-compatibility/2006">
              <mc:Choice xmlns:v="urn:schemas-microsoft-com:vml" Requires="v">
                <p:oleObj spid="_x0000_s5131" name="Equation" r:id="rId5" imgW="3530520" imgH="1460160" progId="Equation.DSMT4">
                  <p:embed/>
                </p:oleObj>
              </mc:Choice>
              <mc:Fallback>
                <p:oleObj name="Equation" r:id="rId5" imgW="3530520" imgH="1460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339089"/>
                        <a:ext cx="35306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a:t>
            </a:r>
          </a:p>
        </p:txBody>
      </p:sp>
      <p:sp>
        <p:nvSpPr>
          <p:cNvPr id="3" name="Content Placeholder 2"/>
          <p:cNvSpPr>
            <a:spLocks noGrp="1"/>
          </p:cNvSpPr>
          <p:nvPr>
            <p:ph idx="1"/>
          </p:nvPr>
        </p:nvSpPr>
        <p:spPr>
          <a:xfrm>
            <a:off x="457200" y="1280160"/>
            <a:ext cx="3962400" cy="4572000"/>
          </a:xfrm>
        </p:spPr>
        <p:txBody>
          <a:bodyPr/>
          <a:lstStyle/>
          <a:p>
            <a:r>
              <a:rPr lang="en-US" dirty="0"/>
              <a:t>The table presents the systolic blood pressure reading of 85 patients, in grouped form. Compute the mean and standard deviation for this data. </a:t>
            </a:r>
          </a:p>
          <a:p>
            <a:endParaRPr lang="en-US" dirty="0"/>
          </a:p>
        </p:txBody>
      </p:sp>
      <p:graphicFrame>
        <p:nvGraphicFramePr>
          <p:cNvPr id="4" name="Table 3"/>
          <p:cNvGraphicFramePr>
            <a:graphicFrameLocks noGrp="1"/>
          </p:cNvGraphicFramePr>
          <p:nvPr/>
        </p:nvGraphicFramePr>
        <p:xfrm>
          <a:off x="4572000" y="1295400"/>
          <a:ext cx="4038600" cy="4475480"/>
        </p:xfrm>
        <a:graphic>
          <a:graphicData uri="http://schemas.openxmlformats.org/drawingml/2006/table">
            <a:tbl>
              <a:tblPr firstRow="1" bandRow="1">
                <a:tableStyleId>{5C22544A-7EE6-4342-B048-85BDC9FD1C3A}</a:tableStyleId>
              </a:tblPr>
              <a:tblGrid>
                <a:gridCol w="2439987">
                  <a:extLst>
                    <a:ext uri="{9D8B030D-6E8A-4147-A177-3AD203B41FA5}">
                      <a16:colId xmlns:a16="http://schemas.microsoft.com/office/drawing/2014/main" val="20000"/>
                    </a:ext>
                  </a:extLst>
                </a:gridCol>
                <a:gridCol w="1598613">
                  <a:extLst>
                    <a:ext uri="{9D8B030D-6E8A-4147-A177-3AD203B41FA5}">
                      <a16:colId xmlns:a16="http://schemas.microsoft.com/office/drawing/2014/main" val="20001"/>
                    </a:ext>
                  </a:extLst>
                </a:gridCol>
              </a:tblGrid>
              <a:tr h="370840">
                <a:tc gridSpan="2">
                  <a:txBody>
                    <a:bodyPr/>
                    <a:lstStyle/>
                    <a:p>
                      <a:pPr algn="ctr"/>
                      <a:r>
                        <a:rPr lang="en-US" sz="2000" dirty="0"/>
                        <a:t>Grouped Blood Pressure Data</a:t>
                      </a: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b="1" dirty="0">
                          <a:solidFill>
                            <a:srgbClr val="000000"/>
                          </a:solidFill>
                        </a:rPr>
                        <a:t>Systolic Blood Pressure</a:t>
                      </a:r>
                    </a:p>
                  </a:txBody>
                  <a:tcPr/>
                </a:tc>
                <a:tc>
                  <a:txBody>
                    <a:bodyPr/>
                    <a:lstStyle/>
                    <a:p>
                      <a:pPr algn="ctr"/>
                      <a:r>
                        <a:rPr lang="en-US" b="1" dirty="0">
                          <a:solidFill>
                            <a:srgbClr val="000000"/>
                          </a:solidFill>
                        </a:rPr>
                        <a:t>Frequency </a:t>
                      </a:r>
                      <a:r>
                        <a:rPr lang="en-US" b="1" i="1" dirty="0" err="1">
                          <a:solidFill>
                            <a:srgbClr val="000000"/>
                          </a:solidFill>
                        </a:rPr>
                        <a:t>f</a:t>
                      </a:r>
                      <a:r>
                        <a:rPr lang="en-US" b="1" i="1" baseline="-25000" dirty="0" err="1">
                          <a:solidFill>
                            <a:srgbClr val="000000"/>
                          </a:solidFill>
                        </a:rPr>
                        <a:t>i</a:t>
                      </a:r>
                      <a:r>
                        <a:rPr lang="en-US" dirty="0">
                          <a:solidFill>
                            <a:srgbClr val="000000"/>
                          </a:solidFill>
                        </a:rPr>
                        <a:t> </a:t>
                      </a:r>
                      <a:endParaRPr lang="en-US" b="1" i="1"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dirty="0">
                          <a:solidFill>
                            <a:srgbClr val="000000"/>
                          </a:solidFill>
                        </a:rPr>
                        <a:t>106-115</a:t>
                      </a:r>
                    </a:p>
                  </a:txBody>
                  <a:tcPr/>
                </a:tc>
                <a:tc>
                  <a:txBody>
                    <a:bodyPr/>
                    <a:lstStyle/>
                    <a:p>
                      <a:pPr algn="ctr"/>
                      <a:r>
                        <a:rPr lang="en-US" dirty="0">
                          <a:solidFill>
                            <a:srgbClr val="000000"/>
                          </a:solidFill>
                        </a:rPr>
                        <a:t>2</a:t>
                      </a:r>
                    </a:p>
                  </a:txBody>
                  <a:tcPr/>
                </a:tc>
                <a:extLst>
                  <a:ext uri="{0D108BD9-81ED-4DB2-BD59-A6C34878D82A}">
                    <a16:rowId xmlns:a16="http://schemas.microsoft.com/office/drawing/2014/main" val="10002"/>
                  </a:ext>
                </a:extLst>
              </a:tr>
              <a:tr h="370840">
                <a:tc>
                  <a:txBody>
                    <a:bodyPr/>
                    <a:lstStyle/>
                    <a:p>
                      <a:pPr algn="ctr"/>
                      <a:r>
                        <a:rPr lang="en-US" dirty="0">
                          <a:solidFill>
                            <a:srgbClr val="000000"/>
                          </a:solidFill>
                        </a:rPr>
                        <a:t>116-125</a:t>
                      </a:r>
                    </a:p>
                  </a:txBody>
                  <a:tcPr/>
                </a:tc>
                <a:tc>
                  <a:txBody>
                    <a:bodyPr/>
                    <a:lstStyle/>
                    <a:p>
                      <a:pPr algn="ctr"/>
                      <a:r>
                        <a:rPr lang="en-US" dirty="0">
                          <a:solidFill>
                            <a:srgbClr val="000000"/>
                          </a:solidFill>
                        </a:rPr>
                        <a:t>5</a:t>
                      </a:r>
                    </a:p>
                  </a:txBody>
                  <a:tcPr/>
                </a:tc>
                <a:extLst>
                  <a:ext uri="{0D108BD9-81ED-4DB2-BD59-A6C34878D82A}">
                    <a16:rowId xmlns:a16="http://schemas.microsoft.com/office/drawing/2014/main" val="10003"/>
                  </a:ext>
                </a:extLst>
              </a:tr>
              <a:tr h="370840">
                <a:tc>
                  <a:txBody>
                    <a:bodyPr/>
                    <a:lstStyle/>
                    <a:p>
                      <a:pPr algn="ctr"/>
                      <a:r>
                        <a:rPr lang="en-US" dirty="0">
                          <a:solidFill>
                            <a:srgbClr val="000000"/>
                          </a:solidFill>
                        </a:rPr>
                        <a:t>126-135</a:t>
                      </a:r>
                    </a:p>
                  </a:txBody>
                  <a:tcPr/>
                </a:tc>
                <a:tc>
                  <a:txBody>
                    <a:bodyPr/>
                    <a:lstStyle/>
                    <a:p>
                      <a:pPr algn="ctr"/>
                      <a:r>
                        <a:rPr lang="en-US" dirty="0">
                          <a:solidFill>
                            <a:srgbClr val="000000"/>
                          </a:solidFill>
                        </a:rPr>
                        <a:t>13</a:t>
                      </a:r>
                    </a:p>
                  </a:txBody>
                  <a:tcPr/>
                </a:tc>
                <a:extLst>
                  <a:ext uri="{0D108BD9-81ED-4DB2-BD59-A6C34878D82A}">
                    <a16:rowId xmlns:a16="http://schemas.microsoft.com/office/drawing/2014/main" val="10004"/>
                  </a:ext>
                </a:extLst>
              </a:tr>
              <a:tr h="370840">
                <a:tc>
                  <a:txBody>
                    <a:bodyPr/>
                    <a:lstStyle/>
                    <a:p>
                      <a:pPr algn="ctr"/>
                      <a:r>
                        <a:rPr lang="en-US" dirty="0">
                          <a:solidFill>
                            <a:srgbClr val="000000"/>
                          </a:solidFill>
                        </a:rPr>
                        <a:t>136-145</a:t>
                      </a:r>
                    </a:p>
                  </a:txBody>
                  <a:tcPr/>
                </a:tc>
                <a:tc>
                  <a:txBody>
                    <a:bodyPr/>
                    <a:lstStyle/>
                    <a:p>
                      <a:pPr algn="ctr"/>
                      <a:r>
                        <a:rPr lang="en-US" dirty="0">
                          <a:solidFill>
                            <a:srgbClr val="000000"/>
                          </a:solidFill>
                        </a:rPr>
                        <a:t>12</a:t>
                      </a:r>
                    </a:p>
                  </a:txBody>
                  <a:tcPr/>
                </a:tc>
                <a:extLst>
                  <a:ext uri="{0D108BD9-81ED-4DB2-BD59-A6C34878D82A}">
                    <a16:rowId xmlns:a16="http://schemas.microsoft.com/office/drawing/2014/main" val="10005"/>
                  </a:ext>
                </a:extLst>
              </a:tr>
              <a:tr h="370840">
                <a:tc>
                  <a:txBody>
                    <a:bodyPr/>
                    <a:lstStyle/>
                    <a:p>
                      <a:pPr algn="ctr"/>
                      <a:r>
                        <a:rPr lang="en-US" dirty="0">
                          <a:solidFill>
                            <a:srgbClr val="000000"/>
                          </a:solidFill>
                        </a:rPr>
                        <a:t>146-155</a:t>
                      </a:r>
                    </a:p>
                  </a:txBody>
                  <a:tcPr/>
                </a:tc>
                <a:tc>
                  <a:txBody>
                    <a:bodyPr/>
                    <a:lstStyle/>
                    <a:p>
                      <a:pPr algn="ctr"/>
                      <a:r>
                        <a:rPr lang="en-US" dirty="0">
                          <a:solidFill>
                            <a:srgbClr val="000000"/>
                          </a:solidFill>
                        </a:rPr>
                        <a:t>19</a:t>
                      </a:r>
                    </a:p>
                  </a:txBody>
                  <a:tcPr/>
                </a:tc>
                <a:extLst>
                  <a:ext uri="{0D108BD9-81ED-4DB2-BD59-A6C34878D82A}">
                    <a16:rowId xmlns:a16="http://schemas.microsoft.com/office/drawing/2014/main" val="10006"/>
                  </a:ext>
                </a:extLst>
              </a:tr>
              <a:tr h="370840">
                <a:tc>
                  <a:txBody>
                    <a:bodyPr/>
                    <a:lstStyle/>
                    <a:p>
                      <a:pPr algn="ctr"/>
                      <a:r>
                        <a:rPr lang="en-US" dirty="0">
                          <a:solidFill>
                            <a:srgbClr val="000000"/>
                          </a:solidFill>
                        </a:rPr>
                        <a:t>156-165</a:t>
                      </a:r>
                    </a:p>
                  </a:txBody>
                  <a:tcPr/>
                </a:tc>
                <a:tc>
                  <a:txBody>
                    <a:bodyPr/>
                    <a:lstStyle/>
                    <a:p>
                      <a:pPr algn="ctr"/>
                      <a:r>
                        <a:rPr lang="en-US" dirty="0">
                          <a:solidFill>
                            <a:srgbClr val="000000"/>
                          </a:solidFill>
                        </a:rPr>
                        <a:t>9</a:t>
                      </a:r>
                    </a:p>
                  </a:txBody>
                  <a:tcPr/>
                </a:tc>
                <a:extLst>
                  <a:ext uri="{0D108BD9-81ED-4DB2-BD59-A6C34878D82A}">
                    <a16:rowId xmlns:a16="http://schemas.microsoft.com/office/drawing/2014/main" val="10007"/>
                  </a:ext>
                </a:extLst>
              </a:tr>
              <a:tr h="370840">
                <a:tc>
                  <a:txBody>
                    <a:bodyPr/>
                    <a:lstStyle/>
                    <a:p>
                      <a:pPr algn="ctr"/>
                      <a:r>
                        <a:rPr lang="en-US" dirty="0">
                          <a:solidFill>
                            <a:srgbClr val="000000"/>
                          </a:solidFill>
                        </a:rPr>
                        <a:t>166-175</a:t>
                      </a:r>
                    </a:p>
                  </a:txBody>
                  <a:tcPr/>
                </a:tc>
                <a:tc>
                  <a:txBody>
                    <a:bodyPr/>
                    <a:lstStyle/>
                    <a:p>
                      <a:pPr algn="ctr"/>
                      <a:r>
                        <a:rPr lang="en-US" dirty="0">
                          <a:solidFill>
                            <a:srgbClr val="000000"/>
                          </a:solidFill>
                        </a:rPr>
                        <a:t>8</a:t>
                      </a:r>
                    </a:p>
                  </a:txBody>
                  <a:tcPr/>
                </a:tc>
                <a:extLst>
                  <a:ext uri="{0D108BD9-81ED-4DB2-BD59-A6C34878D82A}">
                    <a16:rowId xmlns:a16="http://schemas.microsoft.com/office/drawing/2014/main" val="10008"/>
                  </a:ext>
                </a:extLst>
              </a:tr>
              <a:tr h="370840">
                <a:tc>
                  <a:txBody>
                    <a:bodyPr/>
                    <a:lstStyle/>
                    <a:p>
                      <a:pPr algn="ctr"/>
                      <a:r>
                        <a:rPr lang="en-US" dirty="0">
                          <a:solidFill>
                            <a:srgbClr val="000000"/>
                          </a:solidFill>
                        </a:rPr>
                        <a:t>176-185</a:t>
                      </a:r>
                    </a:p>
                  </a:txBody>
                  <a:tcPr/>
                </a:tc>
                <a:tc>
                  <a:txBody>
                    <a:bodyPr/>
                    <a:lstStyle/>
                    <a:p>
                      <a:pPr algn="ctr"/>
                      <a:r>
                        <a:rPr lang="en-US" dirty="0">
                          <a:solidFill>
                            <a:srgbClr val="000000"/>
                          </a:solidFill>
                        </a:rPr>
                        <a:t>8</a:t>
                      </a:r>
                    </a:p>
                  </a:txBody>
                  <a:tcPr/>
                </a:tc>
                <a:extLst>
                  <a:ext uri="{0D108BD9-81ED-4DB2-BD59-A6C34878D82A}">
                    <a16:rowId xmlns:a16="http://schemas.microsoft.com/office/drawing/2014/main" val="10009"/>
                  </a:ext>
                </a:extLst>
              </a:tr>
              <a:tr h="370840">
                <a:tc>
                  <a:txBody>
                    <a:bodyPr/>
                    <a:lstStyle/>
                    <a:p>
                      <a:pPr algn="ctr"/>
                      <a:r>
                        <a:rPr lang="en-US" dirty="0">
                          <a:solidFill>
                            <a:srgbClr val="000000"/>
                          </a:solidFill>
                        </a:rPr>
                        <a:t>186-195</a:t>
                      </a:r>
                    </a:p>
                  </a:txBody>
                  <a:tcPr/>
                </a:tc>
                <a:tc>
                  <a:txBody>
                    <a:bodyPr/>
                    <a:lstStyle/>
                    <a:p>
                      <a:pPr algn="ctr"/>
                      <a:r>
                        <a:rPr lang="en-US" dirty="0">
                          <a:solidFill>
                            <a:srgbClr val="000000"/>
                          </a:solidFill>
                        </a:rPr>
                        <a:t>7</a:t>
                      </a:r>
                    </a:p>
                  </a:txBody>
                  <a:tcPr/>
                </a:tc>
                <a:extLst>
                  <a:ext uri="{0D108BD9-81ED-4DB2-BD59-A6C34878D82A}">
                    <a16:rowId xmlns:a16="http://schemas.microsoft.com/office/drawing/2014/main" val="10010"/>
                  </a:ext>
                </a:extLst>
              </a:tr>
              <a:tr h="370840">
                <a:tc>
                  <a:txBody>
                    <a:bodyPr/>
                    <a:lstStyle/>
                    <a:p>
                      <a:pPr algn="ctr"/>
                      <a:r>
                        <a:rPr lang="en-US" dirty="0">
                          <a:solidFill>
                            <a:srgbClr val="000000"/>
                          </a:solidFill>
                        </a:rPr>
                        <a:t>196-205</a:t>
                      </a:r>
                    </a:p>
                  </a:txBody>
                  <a:tcPr/>
                </a:tc>
                <a:tc>
                  <a:txBody>
                    <a:bodyPr/>
                    <a:lstStyle/>
                    <a:p>
                      <a:pPr algn="ctr"/>
                      <a:r>
                        <a:rPr lang="en-US" dirty="0">
                          <a:solidFill>
                            <a:srgbClr val="000000"/>
                          </a:solidFill>
                        </a:rPr>
                        <a:t>2</a:t>
                      </a:r>
                    </a:p>
                  </a:txBody>
                  <a:tcPr/>
                </a:tc>
                <a:extLst>
                  <a:ext uri="{0D108BD9-81ED-4DB2-BD59-A6C34878D82A}">
                    <a16:rowId xmlns:a16="http://schemas.microsoft.com/office/drawing/2014/main" val="1001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4.5.1 (cont.)</a:t>
            </a:r>
          </a:p>
        </p:txBody>
      </p:sp>
      <p:sp>
        <p:nvSpPr>
          <p:cNvPr id="3" name="Content Placeholder 2"/>
          <p:cNvSpPr>
            <a:spLocks noGrp="1"/>
          </p:cNvSpPr>
          <p:nvPr>
            <p:ph idx="1"/>
          </p:nvPr>
        </p:nvSpPr>
        <p:spPr/>
        <p:txBody>
          <a:bodyPr/>
          <a:lstStyle/>
          <a:p>
            <a:r>
              <a:rPr lang="en-US" b="1" dirty="0"/>
              <a:t>Solution</a:t>
            </a:r>
          </a:p>
          <a:p>
            <a:r>
              <a:rPr lang="en-US" dirty="0"/>
              <a:t>To compute the mean and standard deviation, the midpoints of each interval must be calculated. The class midpoint is determined as follows.</a:t>
            </a:r>
          </a:p>
        </p:txBody>
      </p:sp>
      <p:graphicFrame>
        <p:nvGraphicFramePr>
          <p:cNvPr id="6146" name="Object 2"/>
          <p:cNvGraphicFramePr>
            <a:graphicFrameLocks noChangeAspect="1"/>
          </p:cNvGraphicFramePr>
          <p:nvPr/>
        </p:nvGraphicFramePr>
        <p:xfrm>
          <a:off x="476250" y="3352800"/>
          <a:ext cx="8051800" cy="838200"/>
        </p:xfrm>
        <a:graphic>
          <a:graphicData uri="http://schemas.openxmlformats.org/presentationml/2006/ole">
            <mc:AlternateContent xmlns:mc="http://schemas.openxmlformats.org/markup-compatibility/2006">
              <mc:Choice xmlns:v="urn:schemas-microsoft-com:vml" Requires="v">
                <p:oleObj spid="_x0000_s6150" name="Equation" r:id="rId3" imgW="8051760" imgH="838080" progId="Equation.DSMT4">
                  <p:embed/>
                </p:oleObj>
              </mc:Choice>
              <mc:Fallback>
                <p:oleObj name="Equation" r:id="rId3" imgW="805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3352800"/>
                        <a:ext cx="805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599</Words>
  <Application>Microsoft Office PowerPoint</Application>
  <PresentationFormat>On-screen Show (4:3)</PresentationFormat>
  <Paragraphs>154</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21" baseType="lpstr">
      <vt:lpstr>Arial</vt:lpstr>
      <vt:lpstr>STIX</vt:lpstr>
      <vt:lpstr>Calibri</vt:lpstr>
      <vt:lpstr>Roboto Condensed</vt:lpstr>
      <vt:lpstr>Office Theme</vt:lpstr>
      <vt:lpstr>MathType 6.0 Equation</vt:lpstr>
      <vt:lpstr>Equation</vt:lpstr>
      <vt:lpstr>Section 4.5</vt:lpstr>
      <vt:lpstr>Grouped Data</vt:lpstr>
      <vt:lpstr>Mean of Grouped Data</vt:lpstr>
      <vt:lpstr>Mean of Grouped Data</vt:lpstr>
      <vt:lpstr>Variance of Grouped Data</vt:lpstr>
      <vt:lpstr>Variance of Grouped Data</vt:lpstr>
      <vt:lpstr>Computational Formulas for the Variance </vt:lpstr>
      <vt:lpstr>Example 4.5.1</vt:lpstr>
      <vt:lpstr>Example 4.5.1 (cont.)</vt:lpstr>
      <vt:lpstr>Example 4.5.1 (cont.)</vt:lpstr>
      <vt:lpstr>Example 4.5.1 (cont.)</vt:lpstr>
      <vt:lpstr>Example 4.5.1 (cont.)</vt:lpstr>
      <vt:lpstr>Example 4.5.1 (cont.)</vt:lpstr>
      <vt:lpstr>Example 4.5.1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123</cp:revision>
  <dcterms:created xsi:type="dcterms:W3CDTF">2013-04-26T14:43:13Z</dcterms:created>
  <dcterms:modified xsi:type="dcterms:W3CDTF">2018-09-12T05:45:44Z</dcterms:modified>
</cp:coreProperties>
</file>