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86" r:id="rId3"/>
    <p:sldId id="291" r:id="rId4"/>
    <p:sldId id="287" r:id="rId5"/>
    <p:sldId id="288" r:id="rId6"/>
    <p:sldId id="289" r:id="rId7"/>
    <p:sldId id="290" r:id="rId8"/>
  </p:sldIdLst>
  <p:sldSz cx="9144000" cy="6858000" type="screen4x3"/>
  <p:notesSz cx="6858000" cy="9144000"/>
  <p:embeddedFontLst>
    <p:embeddedFont>
      <p:font typeface="Calibri" panose="020F0502020204030204" pitchFamily="34" charset="0"/>
      <p:regular r:id="rId11"/>
      <p:bold r:id="rId12"/>
      <p:italic r:id="rId13"/>
      <p:boldItalic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7/12/2018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4.6</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Proportions and Percentages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Proportion </a:t>
            </a:r>
            <a:endParaRPr lang="en-US" dirty="0"/>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a:t>
            </a:r>
            <a:r>
              <a:rPr lang="en-US" b="1" dirty="0" smtClean="0">
                <a:solidFill>
                  <a:srgbClr val="C00000"/>
                </a:solidFill>
              </a:rPr>
              <a:t>proportion</a:t>
            </a:r>
            <a:r>
              <a:rPr lang="en-US" dirty="0" smtClean="0">
                <a:solidFill>
                  <a:srgbClr val="000000"/>
                </a:solidFill>
              </a:rPr>
              <a:t> measures the fraction of a group that possesses some characteristic.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Calculate a Proportion </a:t>
            </a:r>
            <a:endParaRPr lang="en-US" dirty="0"/>
          </a:p>
        </p:txBody>
      </p:sp>
      <p:sp>
        <p:nvSpPr>
          <p:cNvPr id="3" name="Content Placeholder 2"/>
          <p:cNvSpPr>
            <a:spLocks noGrp="1"/>
          </p:cNvSpPr>
          <p:nvPr>
            <p:ph idx="1"/>
          </p:nvPr>
        </p:nvSpPr>
        <p:spPr/>
        <p:txBody>
          <a:bodyPr/>
          <a:lstStyle/>
          <a:p>
            <a:r>
              <a:rPr lang="en-US" dirty="0"/>
              <a:t>To calculate a proportion, simply count the number in the group that possess </a:t>
            </a:r>
            <a:r>
              <a:rPr lang="en-US" dirty="0" smtClean="0"/>
              <a:t>the characteristic </a:t>
            </a:r>
            <a:r>
              <a:rPr lang="en-US" dirty="0"/>
              <a:t>of interest and divide the count by the number in the group. </a:t>
            </a:r>
            <a:endParaRPr lang="en-US" dirty="0" smtClean="0"/>
          </a:p>
          <a:p>
            <a:endParaRPr lang="en-US" dirty="0"/>
          </a:p>
        </p:txBody>
      </p:sp>
      <p:graphicFrame>
        <p:nvGraphicFramePr>
          <p:cNvPr id="5" name="Object 2"/>
          <p:cNvGraphicFramePr>
            <a:graphicFrameLocks noChangeAspect="1"/>
          </p:cNvGraphicFramePr>
          <p:nvPr>
            <p:extLst>
              <p:ext uri="{D42A27DB-BD31-4B8C-83A1-F6EECF244321}">
                <p14:modId xmlns:p14="http://schemas.microsoft.com/office/powerpoint/2010/main" val="1708930352"/>
              </p:ext>
            </p:extLst>
          </p:nvPr>
        </p:nvGraphicFramePr>
        <p:xfrm>
          <a:off x="1524000" y="2749550"/>
          <a:ext cx="6769100" cy="3124200"/>
        </p:xfrm>
        <a:graphic>
          <a:graphicData uri="http://schemas.openxmlformats.org/presentationml/2006/ole">
            <mc:AlternateContent xmlns:mc="http://schemas.openxmlformats.org/markup-compatibility/2006">
              <mc:Choice xmlns:v="urn:schemas-microsoft-com:vml" Requires="v">
                <p:oleObj spid="_x0000_s21507" name="Equation" r:id="rId3" imgW="6769080" imgH="3124080" progId="Equation.DSMT4">
                  <p:embed/>
                </p:oleObj>
              </mc:Choice>
              <mc:Fallback>
                <p:oleObj name="Equation" r:id="rId3" imgW="6769080" imgH="3124080" progId="Equation.DSMT4">
                  <p:embed/>
                  <p:pic>
                    <p:nvPicPr>
                      <p:cNvPr id="0" name=""/>
                      <p:cNvPicPr>
                        <a:picLocks noChangeAspect="1" noChangeArrowheads="1"/>
                      </p:cNvPicPr>
                      <p:nvPr/>
                    </p:nvPicPr>
                    <p:blipFill>
                      <a:blip r:embed="rId4"/>
                      <a:srcRect/>
                      <a:stretch>
                        <a:fillRect/>
                      </a:stretch>
                    </p:blipFill>
                    <p:spPr bwMode="auto">
                      <a:xfrm>
                        <a:off x="1524000" y="2749550"/>
                        <a:ext cx="67691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804222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4.6.1</a:t>
            </a:r>
            <a:endParaRPr lang="en-US" dirty="0"/>
          </a:p>
        </p:txBody>
      </p:sp>
      <p:sp>
        <p:nvSpPr>
          <p:cNvPr id="3" name="Content Placeholder 2"/>
          <p:cNvSpPr>
            <a:spLocks noGrp="1"/>
          </p:cNvSpPr>
          <p:nvPr>
            <p:ph idx="1"/>
          </p:nvPr>
        </p:nvSpPr>
        <p:spPr/>
        <p:txBody>
          <a:bodyPr/>
          <a:lstStyle/>
          <a:p>
            <a:r>
              <a:rPr lang="en-US" dirty="0" smtClean="0"/>
              <a:t>Suppose your statistics class is composed of 48 students of which 4 are left-handed. What proportion of the class is left-handed? </a:t>
            </a:r>
          </a:p>
          <a:p>
            <a:r>
              <a:rPr lang="en-US" dirty="0" smtClean="0"/>
              <a:t>There are 48 pieces of data in the class. Think of the data as composed of 0s and 1s. Any left-handed person will be a 1, and any right-handed person will be a 0. In our data set, there are four 1s and forty-four 0s. </a:t>
            </a:r>
            <a:endParaRPr lang="en-US" dirty="0"/>
          </a:p>
        </p:txBody>
      </p:sp>
      <p:graphicFrame>
        <p:nvGraphicFramePr>
          <p:cNvPr id="18434" name="Object 2"/>
          <p:cNvGraphicFramePr>
            <a:graphicFrameLocks noChangeAspect="1"/>
          </p:cNvGraphicFramePr>
          <p:nvPr>
            <p:extLst>
              <p:ext uri="{D42A27DB-BD31-4B8C-83A1-F6EECF244321}">
                <p14:modId xmlns:p14="http://schemas.microsoft.com/office/powerpoint/2010/main" val="1896347333"/>
              </p:ext>
            </p:extLst>
          </p:nvPr>
        </p:nvGraphicFramePr>
        <p:xfrm>
          <a:off x="1384300" y="4648200"/>
          <a:ext cx="6045200" cy="850900"/>
        </p:xfrm>
        <a:graphic>
          <a:graphicData uri="http://schemas.openxmlformats.org/presentationml/2006/ole">
            <mc:AlternateContent xmlns:mc="http://schemas.openxmlformats.org/markup-compatibility/2006">
              <mc:Choice xmlns:v="urn:schemas-microsoft-com:vml" Requires="v">
                <p:oleObj spid="_x0000_s18439" name="Equation" r:id="rId3" imgW="6045120" imgH="850680" progId="Equation.DSMT4">
                  <p:embed/>
                </p:oleObj>
              </mc:Choice>
              <mc:Fallback>
                <p:oleObj name="Equation" r:id="rId3" imgW="6045120" imgH="850680" progId="Equation.DSMT4">
                  <p:embed/>
                  <p:pic>
                    <p:nvPicPr>
                      <p:cNvPr id="0" name="Picture 2"/>
                      <p:cNvPicPr>
                        <a:picLocks noChangeAspect="1" noChangeArrowheads="1"/>
                      </p:cNvPicPr>
                      <p:nvPr/>
                    </p:nvPicPr>
                    <p:blipFill>
                      <a:blip r:embed="rId4"/>
                      <a:srcRect/>
                      <a:stretch>
                        <a:fillRect/>
                      </a:stretch>
                    </p:blipFill>
                    <p:spPr bwMode="auto">
                      <a:xfrm>
                        <a:off x="1384300" y="4648200"/>
                        <a:ext cx="60452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4.6.1 (cont.)</a:t>
            </a:r>
            <a:endParaRPr lang="en-US" dirty="0"/>
          </a:p>
        </p:txBody>
      </p:sp>
      <p:sp>
        <p:nvSpPr>
          <p:cNvPr id="3" name="Content Placeholder 2"/>
          <p:cNvSpPr>
            <a:spLocks noGrp="1"/>
          </p:cNvSpPr>
          <p:nvPr>
            <p:ph idx="1"/>
          </p:nvPr>
        </p:nvSpPr>
        <p:spPr/>
        <p:txBody>
          <a:bodyPr/>
          <a:lstStyle/>
          <a:p>
            <a:r>
              <a:rPr lang="en-US" dirty="0" smtClean="0"/>
              <a:t>	then</a:t>
            </a:r>
          </a:p>
          <a:p>
            <a:r>
              <a:rPr lang="en-US" i="1" dirty="0" smtClean="0"/>
              <a:t>X</a:t>
            </a:r>
            <a:r>
              <a:rPr lang="en-US" dirty="0" smtClean="0"/>
              <a:t> </a:t>
            </a:r>
            <a:r>
              <a:rPr lang="en-US" dirty="0" smtClean="0"/>
              <a:t>equals the number that possess the </a:t>
            </a:r>
            <a:r>
              <a:rPr lang="en-US" dirty="0" smtClean="0"/>
              <a:t>characteristic.</a:t>
            </a:r>
          </a:p>
          <a:p>
            <a:r>
              <a:rPr lang="en-US" dirty="0" smtClean="0"/>
              <a:t>Therefore</a:t>
            </a:r>
            <a:r>
              <a:rPr lang="en-US" dirty="0" smtClean="0"/>
              <a:t>,</a:t>
            </a:r>
          </a:p>
          <a:p>
            <a:endParaRPr lang="en-US" dirty="0" smtClean="0"/>
          </a:p>
          <a:p>
            <a:endParaRPr lang="en-US" dirty="0" smtClean="0"/>
          </a:p>
          <a:p>
            <a:endParaRPr lang="en-US" dirty="0" smtClean="0"/>
          </a:p>
          <a:p>
            <a:endParaRPr lang="en-US" dirty="0" smtClean="0"/>
          </a:p>
          <a:p>
            <a:r>
              <a:rPr lang="en-US" dirty="0" smtClean="0"/>
              <a:t>Then </a:t>
            </a:r>
            <a:r>
              <a:rPr lang="en-US" dirty="0" smtClean="0">
                <a:solidFill>
                  <a:srgbClr val="FF0000"/>
                </a:solidFill>
              </a:rPr>
              <a:t>0.083</a:t>
            </a:r>
            <a:r>
              <a:rPr lang="en-US" dirty="0" smtClean="0"/>
              <a:t> is the proportion of people in the class that are left-handed.</a:t>
            </a:r>
            <a:endParaRPr lang="en-US" dirty="0"/>
          </a:p>
        </p:txBody>
      </p:sp>
      <p:graphicFrame>
        <p:nvGraphicFramePr>
          <p:cNvPr id="19458" name="Object 2"/>
          <p:cNvGraphicFramePr>
            <a:graphicFrameLocks noChangeAspect="1"/>
          </p:cNvGraphicFramePr>
          <p:nvPr/>
        </p:nvGraphicFramePr>
        <p:xfrm>
          <a:off x="2209800" y="1295400"/>
          <a:ext cx="5257800" cy="520700"/>
        </p:xfrm>
        <a:graphic>
          <a:graphicData uri="http://schemas.openxmlformats.org/presentationml/2006/ole">
            <mc:AlternateContent xmlns:mc="http://schemas.openxmlformats.org/markup-compatibility/2006">
              <mc:Choice xmlns:v="urn:schemas-microsoft-com:vml" Requires="v">
                <p:oleObj spid="_x0000_s19473" name="Equation" r:id="rId3" imgW="5257800" imgH="520560" progId="Equation.DSMT4">
                  <p:embed/>
                </p:oleObj>
              </mc:Choice>
              <mc:Fallback>
                <p:oleObj name="Equation" r:id="rId3" imgW="5257800" imgH="520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1295400"/>
                        <a:ext cx="52578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9" name="Object 3"/>
          <p:cNvGraphicFramePr>
            <a:graphicFrameLocks noChangeAspect="1"/>
          </p:cNvGraphicFramePr>
          <p:nvPr>
            <p:extLst>
              <p:ext uri="{D42A27DB-BD31-4B8C-83A1-F6EECF244321}">
                <p14:modId xmlns:p14="http://schemas.microsoft.com/office/powerpoint/2010/main" val="2487250589"/>
              </p:ext>
            </p:extLst>
          </p:nvPr>
        </p:nvGraphicFramePr>
        <p:xfrm>
          <a:off x="3238500" y="3060700"/>
          <a:ext cx="2578100" cy="520700"/>
        </p:xfrm>
        <a:graphic>
          <a:graphicData uri="http://schemas.openxmlformats.org/presentationml/2006/ole">
            <mc:AlternateContent xmlns:mc="http://schemas.openxmlformats.org/markup-compatibility/2006">
              <mc:Choice xmlns:v="urn:schemas-microsoft-com:vml" Requires="v">
                <p:oleObj spid="_x0000_s19474" name="Equation" r:id="rId5" imgW="2577960" imgH="520560" progId="Equation.DSMT4">
                  <p:embed/>
                </p:oleObj>
              </mc:Choice>
              <mc:Fallback>
                <p:oleObj name="Equation" r:id="rId5" imgW="2577960" imgH="520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8500" y="3060700"/>
                        <a:ext cx="25781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extLst>
              <p:ext uri="{D42A27DB-BD31-4B8C-83A1-F6EECF244321}">
                <p14:modId xmlns:p14="http://schemas.microsoft.com/office/powerpoint/2010/main" val="1123942476"/>
              </p:ext>
            </p:extLst>
          </p:nvPr>
        </p:nvGraphicFramePr>
        <p:xfrm>
          <a:off x="3124200" y="3810000"/>
          <a:ext cx="2806700" cy="838200"/>
        </p:xfrm>
        <a:graphic>
          <a:graphicData uri="http://schemas.openxmlformats.org/presentationml/2006/ole">
            <mc:AlternateContent xmlns:mc="http://schemas.openxmlformats.org/markup-compatibility/2006">
              <mc:Choice xmlns:v="urn:schemas-microsoft-com:vml" Requires="v">
                <p:oleObj spid="_x0000_s19475" name="Equation" r:id="rId7" imgW="2806560" imgH="838080" progId="Equation.DSMT4">
                  <p:embed/>
                </p:oleObj>
              </mc:Choice>
              <mc:Fallback>
                <p:oleObj name="Equation" r:id="rId7" imgW="28065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3810000"/>
                        <a:ext cx="280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4.6.2</a:t>
            </a:r>
            <a:endParaRPr lang="en-US" dirty="0"/>
          </a:p>
        </p:txBody>
      </p:sp>
      <p:sp>
        <p:nvSpPr>
          <p:cNvPr id="3" name="Content Placeholder 2"/>
          <p:cNvSpPr>
            <a:spLocks noGrp="1"/>
          </p:cNvSpPr>
          <p:nvPr>
            <p:ph idx="1"/>
          </p:nvPr>
        </p:nvSpPr>
        <p:spPr/>
        <p:txBody>
          <a:bodyPr/>
          <a:lstStyle/>
          <a:p>
            <a:r>
              <a:rPr lang="en-US" dirty="0" smtClean="0"/>
              <a:t>Suppose you have been playing softball and have kept records on each plate appearance. According to your records you have batted 216 times. Of those 216 plate appearances, you have walked 24 times, gotten on base by a fielding error 7 times, and reached base on a hit 64 times. Let’s compute your batting average, which is a proportion.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4.6.2 (cont.)</a:t>
            </a:r>
            <a:endParaRPr lang="en-US" dirty="0"/>
          </a:p>
        </p:txBody>
      </p:sp>
      <p:sp>
        <p:nvSpPr>
          <p:cNvPr id="3" name="Content Placeholder 2"/>
          <p:cNvSpPr>
            <a:spLocks noGrp="1"/>
          </p:cNvSpPr>
          <p:nvPr>
            <p:ph idx="1"/>
          </p:nvPr>
        </p:nvSpPr>
        <p:spPr>
          <a:xfrm>
            <a:off x="457200" y="1280160"/>
            <a:ext cx="8305800" cy="4572000"/>
          </a:xfrm>
        </p:spPr>
        <p:txBody>
          <a:bodyPr>
            <a:noAutofit/>
          </a:bodyPr>
          <a:lstStyle/>
          <a:p>
            <a:r>
              <a:rPr lang="en-US" dirty="0"/>
              <a:t>The batting average is the proportion of times you reached base on a hit, excluding walks and errors. </a:t>
            </a:r>
            <a:r>
              <a:rPr lang="en-US" dirty="0" smtClean="0"/>
              <a:t>The </a:t>
            </a:r>
            <a:r>
              <a:rPr lang="en-US" dirty="0"/>
              <a:t>number in the group of at bats we will consider </a:t>
            </a:r>
            <a:r>
              <a:rPr lang="en-US" dirty="0" smtClean="0"/>
              <a:t>is</a:t>
            </a:r>
            <a:endParaRPr lang="en-US" i="1" dirty="0" smtClean="0"/>
          </a:p>
          <a:p>
            <a:r>
              <a:rPr lang="en-US" i="1" dirty="0" smtClean="0"/>
              <a:t>N</a:t>
            </a:r>
            <a:r>
              <a:rPr lang="en-US" dirty="0" smtClean="0"/>
              <a:t> </a:t>
            </a:r>
            <a:r>
              <a:rPr lang="en-US" dirty="0" smtClean="0"/>
              <a:t>= Plate appearances </a:t>
            </a:r>
            <a:r>
              <a:rPr lang="en-US" dirty="0" smtClean="0">
                <a:latin typeface="Symbol" pitchFamily="98" charset="2"/>
              </a:rPr>
              <a:t>-</a:t>
            </a:r>
            <a:r>
              <a:rPr lang="en-US" dirty="0" smtClean="0"/>
              <a:t> Walks </a:t>
            </a:r>
            <a:r>
              <a:rPr lang="en-US" dirty="0" smtClean="0">
                <a:latin typeface="Symbol" pitchFamily="98" charset="2"/>
              </a:rPr>
              <a:t>- </a:t>
            </a:r>
            <a:r>
              <a:rPr lang="en-US" dirty="0" smtClean="0"/>
              <a:t>Bases by fielding </a:t>
            </a:r>
            <a:r>
              <a:rPr lang="en-US" dirty="0" smtClean="0"/>
              <a:t>errors </a:t>
            </a:r>
            <a:endParaRPr lang="en-US" dirty="0" smtClean="0"/>
          </a:p>
          <a:p>
            <a:r>
              <a:rPr lang="en-US" dirty="0" smtClean="0"/>
              <a:t>    = 216 </a:t>
            </a:r>
            <a:r>
              <a:rPr lang="en-US" dirty="0" smtClean="0">
                <a:latin typeface="Symbol" pitchFamily="98" charset="2"/>
              </a:rPr>
              <a:t>- </a:t>
            </a:r>
            <a:r>
              <a:rPr lang="en-US" dirty="0" smtClean="0"/>
              <a:t>24 </a:t>
            </a:r>
            <a:r>
              <a:rPr lang="en-US" dirty="0" smtClean="0">
                <a:latin typeface="Symbol" pitchFamily="98" charset="2"/>
              </a:rPr>
              <a:t>-</a:t>
            </a:r>
            <a:r>
              <a:rPr lang="en-US" dirty="0" smtClean="0"/>
              <a:t>7 = </a:t>
            </a:r>
            <a:r>
              <a:rPr lang="en-US" dirty="0" smtClean="0"/>
              <a:t>185 at bats.</a:t>
            </a:r>
          </a:p>
          <a:p>
            <a:r>
              <a:rPr lang="en-US" dirty="0" smtClean="0"/>
              <a:t>The proportion of times you got a hit (excluding walks and errors) is</a:t>
            </a:r>
          </a:p>
          <a:p>
            <a:endParaRPr lang="en-US" sz="4000" dirty="0" smtClean="0"/>
          </a:p>
          <a:p>
            <a:r>
              <a:rPr lang="en-US" dirty="0" smtClean="0"/>
              <a:t>Hence </a:t>
            </a:r>
            <a:r>
              <a:rPr lang="en-US" dirty="0" smtClean="0"/>
              <a:t>your batting average is </a:t>
            </a:r>
            <a:r>
              <a:rPr lang="en-US" dirty="0" smtClean="0">
                <a:solidFill>
                  <a:srgbClr val="FF0000"/>
                </a:solidFill>
              </a:rPr>
              <a:t>0.346</a:t>
            </a:r>
            <a:r>
              <a:rPr lang="en-US" dirty="0" smtClean="0"/>
              <a:t>.</a:t>
            </a:r>
            <a:endParaRPr lang="en-US" dirty="0"/>
          </a:p>
        </p:txBody>
      </p:sp>
      <p:graphicFrame>
        <p:nvGraphicFramePr>
          <p:cNvPr id="20482" name="Object 2"/>
          <p:cNvGraphicFramePr>
            <a:graphicFrameLocks noChangeAspect="1"/>
          </p:cNvGraphicFramePr>
          <p:nvPr>
            <p:extLst>
              <p:ext uri="{D42A27DB-BD31-4B8C-83A1-F6EECF244321}">
                <p14:modId xmlns:p14="http://schemas.microsoft.com/office/powerpoint/2010/main" val="3352352802"/>
              </p:ext>
            </p:extLst>
          </p:nvPr>
        </p:nvGraphicFramePr>
        <p:xfrm>
          <a:off x="3410712" y="4495800"/>
          <a:ext cx="2336800" cy="838200"/>
        </p:xfrm>
        <a:graphic>
          <a:graphicData uri="http://schemas.openxmlformats.org/presentationml/2006/ole">
            <mc:AlternateContent xmlns:mc="http://schemas.openxmlformats.org/markup-compatibility/2006">
              <mc:Choice xmlns:v="urn:schemas-microsoft-com:vml" Requires="v">
                <p:oleObj spid="_x0000_s20487" name="Equation" r:id="rId3" imgW="2336760" imgH="838080" progId="Equation.DSMT4">
                  <p:embed/>
                </p:oleObj>
              </mc:Choice>
              <mc:Fallback>
                <p:oleObj name="Equation" r:id="rId3" imgW="2336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0712" y="4495800"/>
                        <a:ext cx="233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886</TotalTime>
  <Words>285</Words>
  <Application>Microsoft Office PowerPoint</Application>
  <PresentationFormat>On-screen Show (4:3)</PresentationFormat>
  <Paragraphs>28</Paragraphs>
  <Slides>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7</vt:i4>
      </vt:variant>
    </vt:vector>
  </HeadingPairs>
  <TitlesOfParts>
    <vt:vector size="13" baseType="lpstr">
      <vt:lpstr>Calibri</vt:lpstr>
      <vt:lpstr>Symbol</vt:lpstr>
      <vt:lpstr>Arial</vt:lpstr>
      <vt:lpstr>Office Theme</vt:lpstr>
      <vt:lpstr>MathType 6.0 Equation</vt:lpstr>
      <vt:lpstr>Equation</vt:lpstr>
      <vt:lpstr>Section 4.6</vt:lpstr>
      <vt:lpstr>Proportion </vt:lpstr>
      <vt:lpstr>To Calculate a Proportion </vt:lpstr>
      <vt:lpstr>Example 4.6.1</vt:lpstr>
      <vt:lpstr>Example 4.6.1 (cont.)</vt:lpstr>
      <vt:lpstr>Example 4.6.2</vt:lpstr>
      <vt:lpstr>Example 4.6.2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131</cp:revision>
  <dcterms:created xsi:type="dcterms:W3CDTF">2013-04-26T14:43:13Z</dcterms:created>
  <dcterms:modified xsi:type="dcterms:W3CDTF">2018-07-12T21:02:15Z</dcterms:modified>
</cp:coreProperties>
</file>