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6" r:id="rId3"/>
    <p:sldId id="287" r:id="rId4"/>
    <p:sldId id="288" r:id="rId5"/>
    <p:sldId id="298" r:id="rId6"/>
    <p:sldId id="299" r:id="rId7"/>
    <p:sldId id="300" r:id="rId8"/>
    <p:sldId id="289" r:id="rId9"/>
    <p:sldId id="290" r:id="rId10"/>
    <p:sldId id="292" r:id="rId11"/>
    <p:sldId id="293" r:id="rId12"/>
    <p:sldId id="294" r:id="rId13"/>
    <p:sldId id="295" r:id="rId14"/>
    <p:sldId id="296" r:id="rId15"/>
    <p:sldId id="297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5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3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0000FF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936" y="114"/>
      </p:cViewPr>
      <p:guideLst>
        <p:guide orient="horz" pos="2160"/>
        <p:guide pos="35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8/15/2018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Scatterplots and Correlation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the Correlation Coefficient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correlation coefficient,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, measures the degree of </a:t>
            </a:r>
            <a:r>
              <a:rPr lang="en-US" i="1" dirty="0">
                <a:solidFill>
                  <a:srgbClr val="000000"/>
                </a:solidFill>
              </a:rPr>
              <a:t>linear</a:t>
            </a:r>
            <a:r>
              <a:rPr lang="en-US" dirty="0">
                <a:solidFill>
                  <a:srgbClr val="000000"/>
                </a:solidFill>
              </a:rPr>
              <a:t> relationship; i.e., how well the data clusters around a line. If the </a:t>
            </a:r>
            <a:r>
              <a:rPr lang="en-US" dirty="0" err="1">
                <a:solidFill>
                  <a:srgbClr val="000000"/>
                </a:solidFill>
              </a:rPr>
              <a:t>scatterplot</a:t>
            </a:r>
            <a:r>
              <a:rPr lang="en-US" dirty="0">
                <a:solidFill>
                  <a:srgbClr val="000000"/>
                </a:solidFill>
              </a:rPr>
              <a:t> indicates a relationship that is not linear, you cannot use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to measure the strength of the relationship.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The value of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always between −1 and +1. (It is a </a:t>
            </a:r>
            <a:r>
              <a:rPr lang="en-US" dirty="0" err="1">
                <a:solidFill>
                  <a:srgbClr val="000000"/>
                </a:solidFill>
              </a:rPr>
              <a:t>unitless</a:t>
            </a:r>
            <a:r>
              <a:rPr lang="en-US" dirty="0">
                <a:solidFill>
                  <a:srgbClr val="000000"/>
                </a:solidFill>
              </a:rPr>
              <a:t> measurement.)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 value of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near −1 or +1 means the data is tightly bundled around a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the Correlation Coefficient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  <a:endParaRPr lang="en-US" dirty="0">
              <a:solidFill>
                <a:srgbClr val="000000"/>
              </a:solidFill>
            </a:endParaRP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Positive association is indicated by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&gt; 0 and an upward sloping relationship.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Negative association is indicated by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&lt; 0 and a downward sloping relationship.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 value of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near zero means there is no linear relationship between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It does not matter whether you correlate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with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with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; you will still get the same value for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the Correlation Coefficient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  <a:endParaRPr lang="en-US" dirty="0">
              <a:solidFill>
                <a:srgbClr val="000000"/>
              </a:solidFill>
            </a:endParaRP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If either variable is converted to different units, the value of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will not change. </a:t>
            </a:r>
          </a:p>
          <a:p>
            <a:pPr marL="461963" indent="-461963">
              <a:buFont typeface="Arial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As a statistical measure,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is very sensitive to the presence of outliers. A single outlier can drastically affect the value of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the Correlation Coefficient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(cont.)</a:t>
            </a: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EE1"/>
              </a:clrFrom>
              <a:clrTo>
                <a:srgbClr val="EFEEE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1828800"/>
            <a:ext cx="5575689" cy="400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Response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In statistics, </a:t>
            </a:r>
            <a:r>
              <a:rPr lang="en-US" b="1" dirty="0">
                <a:solidFill>
                  <a:srgbClr val="C00000"/>
                </a:solidFill>
              </a:rPr>
              <a:t>common response </a:t>
            </a:r>
            <a:r>
              <a:rPr lang="en-US" dirty="0">
                <a:solidFill>
                  <a:srgbClr val="000000"/>
                </a:solidFill>
              </a:rPr>
              <a:t>refers to the phenomenon where changes in both the explanatory and the response variables result from a change in a third variable.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Relationship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quadratic relationship </a:t>
            </a:r>
            <a:r>
              <a:rPr lang="en-US" dirty="0">
                <a:solidFill>
                  <a:srgbClr val="000000"/>
                </a:solidFill>
              </a:rPr>
              <a:t>is a mathematical relationship between two variables that follows the form of a quadratic equation (degree = 2). A </a:t>
            </a:r>
            <a:r>
              <a:rPr lang="en-US" dirty="0" err="1">
                <a:solidFill>
                  <a:srgbClr val="000000"/>
                </a:solidFill>
              </a:rPr>
              <a:t>scatterplot</a:t>
            </a:r>
            <a:r>
              <a:rPr lang="en-US" dirty="0">
                <a:solidFill>
                  <a:srgbClr val="000000"/>
                </a:solidFill>
              </a:rPr>
              <a:t> of the data will look like a parabola.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Bivariate</a:t>
            </a:r>
            <a:r>
              <a:rPr lang="en-US" dirty="0"/>
              <a:t> Data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err="1">
                <a:solidFill>
                  <a:srgbClr val="C00000"/>
                </a:solidFill>
              </a:rPr>
              <a:t>Bivariate</a:t>
            </a:r>
            <a:r>
              <a:rPr lang="en-US" dirty="0">
                <a:solidFill>
                  <a:srgbClr val="000000"/>
                </a:solidFill>
              </a:rPr>
              <a:t> data is data in which two variables are recorded or measured on an entity.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Scatterplot</a:t>
            </a:r>
            <a:r>
              <a:rPr lang="en-US" dirty="0"/>
              <a:t>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 err="1">
                <a:solidFill>
                  <a:srgbClr val="C00000"/>
                </a:solidFill>
              </a:rPr>
              <a:t>scatterplot</a:t>
            </a:r>
            <a:r>
              <a:rPr lang="en-US" dirty="0">
                <a:solidFill>
                  <a:srgbClr val="000000"/>
                </a:solidFill>
              </a:rPr>
              <a:t> is a graph used to display the relationship between two quantitative variables measured on the same entity. Data pairs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 representing the two variables are plotted as a single point on a graph with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(the </a:t>
            </a:r>
            <a:r>
              <a:rPr lang="en-US" b="1" dirty="0">
                <a:solidFill>
                  <a:srgbClr val="C00000"/>
                </a:solidFill>
              </a:rPr>
              <a:t>explanatory variable</a:t>
            </a:r>
            <a:r>
              <a:rPr lang="en-US" dirty="0">
                <a:solidFill>
                  <a:srgbClr val="000000"/>
                </a:solidFill>
              </a:rPr>
              <a:t>) along the horizontal axis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(the </a:t>
            </a:r>
            <a:r>
              <a:rPr lang="en-US" b="1" dirty="0">
                <a:solidFill>
                  <a:srgbClr val="C00000"/>
                </a:solidFill>
              </a:rPr>
              <a:t>response variable</a:t>
            </a:r>
            <a:r>
              <a:rPr lang="en-US" dirty="0">
                <a:solidFill>
                  <a:srgbClr val="000000"/>
                </a:solidFill>
              </a:rPr>
              <a:t>) along the vertical axis.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Inverse Relationships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When there is an </a:t>
            </a:r>
            <a:r>
              <a:rPr lang="en-US" b="1" dirty="0">
                <a:solidFill>
                  <a:srgbClr val="C00000"/>
                </a:solidFill>
              </a:rPr>
              <a:t>inverse relationship </a:t>
            </a:r>
            <a:r>
              <a:rPr lang="en-US" dirty="0">
                <a:solidFill>
                  <a:srgbClr val="000000"/>
                </a:solidFill>
              </a:rPr>
              <a:t>between two variables, as one variable increases, the other variable decreases and vice versa.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EA4B97-1845-4ADA-BED3-DE599D4E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Scatterplots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E6CD60-6D53-424C-A0E8-8472D8E68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4572000"/>
          </a:xfrm>
        </p:spPr>
        <p:txBody>
          <a:bodyPr/>
          <a:lstStyle/>
          <a:p>
            <a:r>
              <a:rPr lang="en-US" dirty="0"/>
              <a:t>In Figure 5.1.1, the slope of the linear relationship is positive, that is, as the </a:t>
            </a:r>
            <a:r>
              <a:rPr lang="en-US" i="1" dirty="0"/>
              <a:t>x</a:t>
            </a:r>
            <a:r>
              <a:rPr lang="en-US" dirty="0"/>
              <a:t> variable increases the </a:t>
            </a:r>
            <a:r>
              <a:rPr lang="en-US" i="1" dirty="0"/>
              <a:t>y</a:t>
            </a:r>
            <a:r>
              <a:rPr lang="en-US" dirty="0"/>
              <a:t> variable also increases.</a:t>
            </a:r>
          </a:p>
          <a:p>
            <a:endParaRPr lang="en-US" dirty="0"/>
          </a:p>
          <a:p>
            <a:r>
              <a:rPr lang="en-US" dirty="0"/>
              <a:t>In Figure 5.1.2, the relationship is negative; as the </a:t>
            </a:r>
            <a:r>
              <a:rPr lang="en-US" i="1" dirty="0"/>
              <a:t>x</a:t>
            </a:r>
            <a:r>
              <a:rPr lang="en-US" dirty="0"/>
              <a:t> variable increases, the </a:t>
            </a:r>
            <a:r>
              <a:rPr lang="en-US" i="1" dirty="0"/>
              <a:t>y</a:t>
            </a:r>
            <a:r>
              <a:rPr lang="en-US" dirty="0"/>
              <a:t> variable decreases.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3657600"/>
            <a:ext cx="2535648" cy="2286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6298" y="1143000"/>
            <a:ext cx="2550902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7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03B008-12DC-4061-A94A-7CB861A4E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Scatterplots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F8E620-7CA8-4174-9CAE-395C529CB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4572000"/>
          </a:xfrm>
        </p:spPr>
        <p:txBody>
          <a:bodyPr/>
          <a:lstStyle/>
          <a:p>
            <a:r>
              <a:rPr lang="en-US" dirty="0"/>
              <a:t>Figure 5.1.3 reveals a very imprecise relationship between </a:t>
            </a:r>
            <a:r>
              <a:rPr lang="en-US" i="1" dirty="0"/>
              <a:t>x </a:t>
            </a:r>
            <a:r>
              <a:rPr lang="en-US" dirty="0"/>
              <a:t>and </a:t>
            </a:r>
            <a:r>
              <a:rPr lang="en-US" i="1" dirty="0"/>
              <a:t>y</a:t>
            </a:r>
            <a:r>
              <a:rPr lang="en-US" dirty="0"/>
              <a:t>, although as </a:t>
            </a:r>
            <a:r>
              <a:rPr lang="en-US" i="1" dirty="0"/>
              <a:t>x </a:t>
            </a:r>
            <a:r>
              <a:rPr lang="en-US" dirty="0"/>
              <a:t>increases, </a:t>
            </a:r>
            <a:r>
              <a:rPr lang="en-US" i="1" dirty="0"/>
              <a:t>y</a:t>
            </a:r>
            <a:r>
              <a:rPr lang="en-US" dirty="0"/>
              <a:t> tends to increase. </a:t>
            </a:r>
          </a:p>
          <a:p>
            <a:endParaRPr lang="en-US" dirty="0"/>
          </a:p>
          <a:p>
            <a:r>
              <a:rPr lang="en-US" dirty="0"/>
              <a:t>The relationship between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is much more apparent in Figure 5.1.4 than in Figure 5.1.3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673" y="1143000"/>
            <a:ext cx="2556970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3657600"/>
            <a:ext cx="2552043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15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040407-41CF-4EDC-B055-F07B12958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Scatterplots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BF444E-9E90-43A2-BEBA-6B7BE784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4114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Figure 5.1.5 reveals a downward sloping relationship between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y.</a:t>
            </a:r>
            <a:r>
              <a:rPr lang="en-US" dirty="0"/>
              <a:t> That is, as </a:t>
            </a:r>
            <a:r>
              <a:rPr lang="en-US" i="1" dirty="0"/>
              <a:t>x</a:t>
            </a:r>
            <a:r>
              <a:rPr lang="en-US" dirty="0"/>
              <a:t> increases </a:t>
            </a:r>
            <a:r>
              <a:rPr lang="en-US" i="1" dirty="0"/>
              <a:t>y</a:t>
            </a:r>
            <a:r>
              <a:rPr lang="en-US" dirty="0"/>
              <a:t> tends to decrease.</a:t>
            </a:r>
          </a:p>
          <a:p>
            <a:endParaRPr lang="en-US" dirty="0"/>
          </a:p>
          <a:p>
            <a:r>
              <a:rPr lang="en-US" dirty="0"/>
              <a:t>In Figure 5.1.6, there is no apparent relationship between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y. </a:t>
            </a:r>
            <a:r>
              <a:rPr lang="en-US" dirty="0"/>
              <a:t>That is, here is no tendency for </a:t>
            </a:r>
            <a:r>
              <a:rPr lang="en-US" i="1" dirty="0"/>
              <a:t>y</a:t>
            </a:r>
            <a:r>
              <a:rPr lang="en-US" dirty="0"/>
              <a:t> to increase or decrease as </a:t>
            </a:r>
            <a:r>
              <a:rPr lang="en-US" i="1" dirty="0"/>
              <a:t>x</a:t>
            </a:r>
            <a:r>
              <a:rPr lang="en-US" dirty="0"/>
              <a:t> increases.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143000"/>
            <a:ext cx="2537805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7451" y="3657600"/>
            <a:ext cx="255319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19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Correlation Coefficient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219200" y="1905000"/>
          <a:ext cx="7086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3" imgW="7086600" imgH="1168200" progId="Equation.DSMT4">
                  <p:embed/>
                </p:oleObj>
              </mc:Choice>
              <mc:Fallback>
                <p:oleObj name="Equation" r:id="rId3" imgW="70866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7086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Formula for the Correlation Coefficient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The computational formula for the correlation coefficient is as follows. 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708150" y="2766328"/>
          <a:ext cx="57277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Equation" r:id="rId3" imgW="5727600" imgH="1358640" progId="Equation.DSMT4">
                  <p:embed/>
                </p:oleObj>
              </mc:Choice>
              <mc:Fallback>
                <p:oleObj name="Equation" r:id="rId3" imgW="5727600" imgH="1358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2766328"/>
                        <a:ext cx="57277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592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Office Theme</vt:lpstr>
      <vt:lpstr>Equation</vt:lpstr>
      <vt:lpstr>Section 5.1</vt:lpstr>
      <vt:lpstr>Bivariate Data </vt:lpstr>
      <vt:lpstr>Scatterplot </vt:lpstr>
      <vt:lpstr>Inverse Relationships </vt:lpstr>
      <vt:lpstr>Examples of Scatterplots</vt:lpstr>
      <vt:lpstr>Examples of Scatterplots (cont.)</vt:lpstr>
      <vt:lpstr>Examples of Scatterplots (cont.)</vt:lpstr>
      <vt:lpstr>Correlation Coefficient </vt:lpstr>
      <vt:lpstr>Computational Formula for the Correlation Coefficient </vt:lpstr>
      <vt:lpstr>Properties of the Correlation Coefficient</vt:lpstr>
      <vt:lpstr>Properties of the Correlation Coefficient</vt:lpstr>
      <vt:lpstr>Properties of the Correlation Coefficient</vt:lpstr>
      <vt:lpstr>Properties of the Correlation Coefficient</vt:lpstr>
      <vt:lpstr>Common Response </vt:lpstr>
      <vt:lpstr>Quadratic Relationship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135</cp:revision>
  <dcterms:created xsi:type="dcterms:W3CDTF">2013-04-26T14:43:13Z</dcterms:created>
  <dcterms:modified xsi:type="dcterms:W3CDTF">2018-08-15T16:53:12Z</dcterms:modified>
</cp:coreProperties>
</file>