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handoutMasterIdLst>
    <p:handoutMasterId r:id="rId27"/>
  </p:handoutMasterIdLst>
  <p:sldIdLst>
    <p:sldId id="256" r:id="rId2"/>
    <p:sldId id="291" r:id="rId3"/>
    <p:sldId id="286" r:id="rId4"/>
    <p:sldId id="290" r:id="rId5"/>
    <p:sldId id="303" r:id="rId6"/>
    <p:sldId id="292" r:id="rId7"/>
    <p:sldId id="293" r:id="rId8"/>
    <p:sldId id="294" r:id="rId9"/>
    <p:sldId id="297" r:id="rId10"/>
    <p:sldId id="298" r:id="rId11"/>
    <p:sldId id="295" r:id="rId12"/>
    <p:sldId id="296" r:id="rId13"/>
    <p:sldId id="299" r:id="rId14"/>
    <p:sldId id="300" r:id="rId15"/>
    <p:sldId id="287" r:id="rId16"/>
    <p:sldId id="301" r:id="rId17"/>
    <p:sldId id="302" r:id="rId18"/>
    <p:sldId id="288" r:id="rId19"/>
    <p:sldId id="304" r:id="rId20"/>
    <p:sldId id="305" r:id="rId21"/>
    <p:sldId id="306" r:id="rId22"/>
    <p:sldId id="307" r:id="rId23"/>
    <p:sldId id="308" r:id="rId24"/>
    <p:sldId id="289" r:id="rId25"/>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1" clrIdx="0">
    <p:extLst>
      <p:ext uri="{19B8F6BF-5375-455C-9EA6-DF929625EA0E}">
        <p15:presenceInfo xmlns:p15="http://schemas.microsoft.com/office/powerpoint/2012/main" userId="Rebecca Lebeau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0000FF"/>
    <a:srgbClr val="000000"/>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p:cViewPr varScale="1">
        <p:scale>
          <a:sx n="114" d="100"/>
          <a:sy n="114" d="100"/>
        </p:scale>
        <p:origin x="1848"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9/29/2020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9/29/2020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9.wmf"/></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5.2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Fitting a Linear Model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BC4B9-8704-4A45-A762-55DB602A608B}"/>
              </a:ext>
            </a:extLst>
          </p:cNvPr>
          <p:cNvSpPr>
            <a:spLocks noGrp="1"/>
          </p:cNvSpPr>
          <p:nvPr>
            <p:ph type="title"/>
          </p:nvPr>
        </p:nvSpPr>
        <p:spPr/>
        <p:txBody>
          <a:bodyPr/>
          <a:lstStyle/>
          <a:p>
            <a:r>
              <a:rPr lang="en-US" dirty="0"/>
              <a:t>How Do We Measure How Close a Line Is to the Data?</a:t>
            </a:r>
          </a:p>
        </p:txBody>
      </p:sp>
      <p:sp>
        <p:nvSpPr>
          <p:cNvPr id="3" name="Content Placeholder 2">
            <a:extLst>
              <a:ext uri="{FF2B5EF4-FFF2-40B4-BE49-F238E27FC236}">
                <a16:creationId xmlns:a16="http://schemas.microsoft.com/office/drawing/2014/main" id="{8D1EE25E-4A1F-4C5F-8E16-64EF327D453A}"/>
              </a:ext>
            </a:extLst>
          </p:cNvPr>
          <p:cNvSpPr>
            <a:spLocks noGrp="1"/>
          </p:cNvSpPr>
          <p:nvPr>
            <p:ph idx="1"/>
          </p:nvPr>
        </p:nvSpPr>
        <p:spPr>
          <a:xfrm>
            <a:off x="457200" y="1280160"/>
            <a:ext cx="4227000" cy="4572000"/>
          </a:xfrm>
        </p:spPr>
        <p:txBody>
          <a:bodyPr/>
          <a:lstStyle/>
          <a:p>
            <a:r>
              <a:rPr lang="en-US" dirty="0"/>
              <a:t>We plotted this data in the following figure and then tried to draw a line through the points. Notice that there is no straight line that passes through all of the data points. However, one line that seems to fit the data reasonably well is</a:t>
            </a:r>
          </a:p>
          <a:p>
            <a:pPr algn="ctr"/>
            <a:r>
              <a:rPr lang="en-US" i="1" dirty="0">
                <a:solidFill>
                  <a:srgbClr val="0000FF"/>
                </a:solidFill>
              </a:rPr>
              <a:t>y</a:t>
            </a:r>
            <a:r>
              <a:rPr lang="en-US" dirty="0">
                <a:solidFill>
                  <a:srgbClr val="0000FF"/>
                </a:solidFill>
              </a:rPr>
              <a:t>=1+0.7</a:t>
            </a:r>
            <a:r>
              <a:rPr lang="en-US" i="1" dirty="0">
                <a:solidFill>
                  <a:srgbClr val="0000FF"/>
                </a:solidFill>
              </a:rPr>
              <a:t>x</a:t>
            </a:r>
            <a:r>
              <a:rPr lang="en-US" i="1" dirty="0">
                <a:solidFill>
                  <a:srgbClr val="1F497D"/>
                </a:solidFill>
              </a:rPr>
              <a:t>.</a:t>
            </a:r>
            <a:endParaRPr lang="en-US" i="1" dirty="0">
              <a:solidFill>
                <a:srgbClr val="0000FF"/>
              </a:solidFill>
            </a:endParaRPr>
          </a:p>
        </p:txBody>
      </p:sp>
      <p:pic>
        <p:nvPicPr>
          <p:cNvPr id="5" name="Picture 4">
            <a:extLst>
              <a:ext uri="{FF2B5EF4-FFF2-40B4-BE49-F238E27FC236}">
                <a16:creationId xmlns:a16="http://schemas.microsoft.com/office/drawing/2014/main" id="{82FAAA32-80B6-4733-8CCB-C213955AD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200" y="1280160"/>
            <a:ext cx="4227000" cy="3825240"/>
          </a:xfrm>
          <a:prstGeom prst="rect">
            <a:avLst/>
          </a:prstGeom>
        </p:spPr>
      </p:pic>
    </p:spTree>
    <p:extLst>
      <p:ext uri="{BB962C8B-B14F-4D97-AF65-F5344CB8AC3E}">
        <p14:creationId xmlns:p14="http://schemas.microsoft.com/office/powerpoint/2010/main" val="346921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6F01E-9261-41D3-92FA-E138A1149BD5}"/>
              </a:ext>
            </a:extLst>
          </p:cNvPr>
          <p:cNvSpPr>
            <a:spLocks noGrp="1"/>
          </p:cNvSpPr>
          <p:nvPr>
            <p:ph type="title"/>
          </p:nvPr>
        </p:nvSpPr>
        <p:spPr/>
        <p:txBody>
          <a:bodyPr/>
          <a:lstStyle/>
          <a:p>
            <a:r>
              <a:rPr lang="en-US" dirty="0"/>
              <a:t>How Do We Measure How Close a Line is to the Data?</a:t>
            </a:r>
          </a:p>
        </p:txBody>
      </p:sp>
      <p:sp>
        <p:nvSpPr>
          <p:cNvPr id="3" name="Content Placeholder 2">
            <a:extLst>
              <a:ext uri="{FF2B5EF4-FFF2-40B4-BE49-F238E27FC236}">
                <a16:creationId xmlns:a16="http://schemas.microsoft.com/office/drawing/2014/main" id="{78B14416-AC8E-4BFB-B2C4-76CEB6FD1F7C}"/>
              </a:ext>
            </a:extLst>
          </p:cNvPr>
          <p:cNvSpPr>
            <a:spLocks noGrp="1"/>
          </p:cNvSpPr>
          <p:nvPr>
            <p:ph idx="1"/>
          </p:nvPr>
        </p:nvSpPr>
        <p:spPr/>
        <p:txBody>
          <a:bodyPr>
            <a:normAutofit fontScale="70000" lnSpcReduction="20000"/>
          </a:bodyPr>
          <a:lstStyle/>
          <a:p>
            <a:r>
              <a:rPr lang="en-US" sz="4000" dirty="0"/>
              <a:t>Although other lines might do a better job of fitting the data, let’s see how well this line predicts the y-values. In order to evaluate how well a given line fits the data we must construct a method of measuring how well any line fits the data. If a reasonable measurement is developed, it can serve as a decision-making criterion which will enable us to look for the </a:t>
            </a:r>
            <a:r>
              <a:rPr lang="en-US" sz="4000" i="1" dirty="0"/>
              <a:t>best </a:t>
            </a:r>
            <a:r>
              <a:rPr lang="en-US" sz="4000" dirty="0"/>
              <a:t>line. To develop the appropriate criterion we need to examine the purpose of the </a:t>
            </a:r>
            <a:r>
              <a:rPr lang="en-US" sz="4000" b="1" dirty="0">
                <a:solidFill>
                  <a:srgbClr val="C00000"/>
                </a:solidFill>
              </a:rPr>
              <a:t>regression line</a:t>
            </a:r>
            <a:endParaRPr lang="en-US" sz="4000" i="1" dirty="0">
              <a:solidFill>
                <a:srgbClr val="C00000"/>
              </a:solidFill>
            </a:endParaRPr>
          </a:p>
          <a:p>
            <a:pPr algn="ctr"/>
            <a:endParaRPr lang="en-US" i="1" dirty="0">
              <a:solidFill>
                <a:srgbClr val="0000FF"/>
              </a:solidFill>
            </a:endParaRPr>
          </a:p>
          <a:p>
            <a:pPr algn="ctr"/>
            <a:r>
              <a:rPr lang="en-US" sz="3600" i="1" dirty="0">
                <a:solidFill>
                  <a:srgbClr val="0000FF"/>
                </a:solidFill>
              </a:rPr>
              <a:t>y = b</a:t>
            </a:r>
            <a:r>
              <a:rPr lang="en-US" sz="3600" baseline="-25000" dirty="0">
                <a:solidFill>
                  <a:srgbClr val="0000FF"/>
                </a:solidFill>
              </a:rPr>
              <a:t>0</a:t>
            </a:r>
            <a:r>
              <a:rPr lang="en-US" sz="3600" dirty="0">
                <a:solidFill>
                  <a:srgbClr val="0000FF"/>
                </a:solidFill>
              </a:rPr>
              <a:t> +</a:t>
            </a:r>
            <a:r>
              <a:rPr lang="en-US" sz="3600" i="1" dirty="0">
                <a:solidFill>
                  <a:srgbClr val="0000FF"/>
                </a:solidFill>
              </a:rPr>
              <a:t>b</a:t>
            </a:r>
            <a:r>
              <a:rPr lang="en-US" sz="3600" baseline="-25000" dirty="0">
                <a:solidFill>
                  <a:srgbClr val="0000FF"/>
                </a:solidFill>
              </a:rPr>
              <a:t>1</a:t>
            </a:r>
            <a:r>
              <a:rPr lang="en-US" sz="3600" i="1" dirty="0">
                <a:solidFill>
                  <a:srgbClr val="0000FF"/>
                </a:solidFill>
              </a:rPr>
              <a:t>x</a:t>
            </a:r>
            <a:r>
              <a:rPr lang="en-US" sz="3600" i="1" dirty="0">
                <a:solidFill>
                  <a:srgbClr val="1F497D"/>
                </a:solidFill>
              </a:rPr>
              <a:t>.</a:t>
            </a:r>
          </a:p>
          <a:p>
            <a:endParaRPr lang="en-US" b="1" dirty="0">
              <a:solidFill>
                <a:srgbClr val="FF0000"/>
              </a:solidFill>
            </a:endParaRPr>
          </a:p>
          <a:p>
            <a:r>
              <a:rPr lang="en-US" b="1" dirty="0">
                <a:solidFill>
                  <a:srgbClr val="FF0000"/>
                </a:solidFill>
              </a:rPr>
              <a:t>	</a:t>
            </a:r>
            <a:endParaRPr lang="en-US" dirty="0"/>
          </a:p>
        </p:txBody>
      </p:sp>
    </p:spTree>
    <p:extLst>
      <p:ext uri="{BB962C8B-B14F-4D97-AF65-F5344CB8AC3E}">
        <p14:creationId xmlns:p14="http://schemas.microsoft.com/office/powerpoint/2010/main" val="385252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A687-436A-4E3C-9542-6874F649C20F}"/>
              </a:ext>
            </a:extLst>
          </p:cNvPr>
          <p:cNvSpPr>
            <a:spLocks noGrp="1"/>
          </p:cNvSpPr>
          <p:nvPr>
            <p:ph type="title"/>
          </p:nvPr>
        </p:nvSpPr>
        <p:spPr/>
        <p:txBody>
          <a:bodyPr/>
          <a:lstStyle/>
          <a:p>
            <a:r>
              <a:rPr lang="en-US" dirty="0"/>
              <a:t>How Do We Measure How Close a Line Is to the Data?</a:t>
            </a:r>
          </a:p>
        </p:txBody>
      </p:sp>
      <p:pic>
        <p:nvPicPr>
          <p:cNvPr id="5" name="Content Placeholder 4">
            <a:extLst>
              <a:ext uri="{FF2B5EF4-FFF2-40B4-BE49-F238E27FC236}">
                <a16:creationId xmlns:a16="http://schemas.microsoft.com/office/drawing/2014/main" id="{9669550C-07CC-41F7-859E-4368AEEE00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447800"/>
            <a:ext cx="7924800" cy="3662586"/>
          </a:xfrm>
        </p:spPr>
      </p:pic>
    </p:spTree>
    <p:extLst>
      <p:ext uri="{BB962C8B-B14F-4D97-AF65-F5344CB8AC3E}">
        <p14:creationId xmlns:p14="http://schemas.microsoft.com/office/powerpoint/2010/main" val="1869075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CBAA8-C609-498E-8AE2-110669946DD9}"/>
              </a:ext>
            </a:extLst>
          </p:cNvPr>
          <p:cNvSpPr>
            <a:spLocks noGrp="1"/>
          </p:cNvSpPr>
          <p:nvPr>
            <p:ph type="title"/>
          </p:nvPr>
        </p:nvSpPr>
        <p:spPr/>
        <p:txBody>
          <a:bodyPr/>
          <a:lstStyle/>
          <a:p>
            <a:r>
              <a:rPr lang="en-US" dirty="0"/>
              <a:t>How Do We Measure How Close a Line Is to the Data?</a:t>
            </a:r>
          </a:p>
        </p:txBody>
      </p:sp>
      <p:sp>
        <p:nvSpPr>
          <p:cNvPr id="3" name="Content Placeholder 2">
            <a:extLst>
              <a:ext uri="{FF2B5EF4-FFF2-40B4-BE49-F238E27FC236}">
                <a16:creationId xmlns:a16="http://schemas.microsoft.com/office/drawing/2014/main" id="{9EF95336-8478-4827-804A-81DDF81B17BF}"/>
              </a:ext>
            </a:extLst>
          </p:cNvPr>
          <p:cNvSpPr>
            <a:spLocks noGrp="1"/>
          </p:cNvSpPr>
          <p:nvPr>
            <p:ph idx="1"/>
          </p:nvPr>
        </p:nvSpPr>
        <p:spPr/>
        <p:txBody>
          <a:bodyPr/>
          <a:lstStyle/>
          <a:p>
            <a:r>
              <a:rPr lang="en-US" dirty="0"/>
              <a:t>The difference between the observed value of </a:t>
            </a:r>
            <a:r>
              <a:rPr lang="en-US" i="1" dirty="0"/>
              <a:t>y</a:t>
            </a:r>
            <a:r>
              <a:rPr lang="en-US" dirty="0"/>
              <a:t> and the predicted value of </a:t>
            </a:r>
            <a:r>
              <a:rPr lang="en-US" i="1" dirty="0"/>
              <a:t>y </a:t>
            </a:r>
            <a:r>
              <a:rPr lang="en-US" dirty="0"/>
              <a:t>is called the model’s </a:t>
            </a:r>
            <a:r>
              <a:rPr lang="en-US" b="1" dirty="0">
                <a:solidFill>
                  <a:srgbClr val="C00000"/>
                </a:solidFill>
              </a:rPr>
              <a:t>error</a:t>
            </a:r>
            <a:r>
              <a:rPr lang="en-US" dirty="0"/>
              <a:t>. One possible criterion that could be used to compare different lines that might fit the data would be to sum all the errors and choose the line with the smallest sum. But as you can see in the previous table, some of the large positive errors were canceled out by equally large negative errors. It is possible to develop a line that has a small sum of errors, but the errors themselves are quite large.</a:t>
            </a:r>
          </a:p>
        </p:txBody>
      </p:sp>
    </p:spTree>
    <p:extLst>
      <p:ext uri="{BB962C8B-B14F-4D97-AF65-F5344CB8AC3E}">
        <p14:creationId xmlns:p14="http://schemas.microsoft.com/office/powerpoint/2010/main" val="3731578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A188C-3EA3-487B-87B3-69D4A8686016}"/>
              </a:ext>
            </a:extLst>
          </p:cNvPr>
          <p:cNvSpPr>
            <a:spLocks noGrp="1"/>
          </p:cNvSpPr>
          <p:nvPr>
            <p:ph type="title"/>
          </p:nvPr>
        </p:nvSpPr>
        <p:spPr/>
        <p:txBody>
          <a:bodyPr/>
          <a:lstStyle/>
          <a:p>
            <a:r>
              <a:rPr lang="en-US" dirty="0"/>
              <a:t>How Do We Measure How Close a Line Is to the Data?</a:t>
            </a:r>
          </a:p>
        </p:txBody>
      </p:sp>
      <p:sp>
        <p:nvSpPr>
          <p:cNvPr id="3" name="Content Placeholder 2">
            <a:extLst>
              <a:ext uri="{FF2B5EF4-FFF2-40B4-BE49-F238E27FC236}">
                <a16:creationId xmlns:a16="http://schemas.microsoft.com/office/drawing/2014/main" id="{50FCAF47-18B3-4BD7-89E1-03D90BE6BA25}"/>
              </a:ext>
            </a:extLst>
          </p:cNvPr>
          <p:cNvSpPr>
            <a:spLocks noGrp="1"/>
          </p:cNvSpPr>
          <p:nvPr>
            <p:ph idx="1"/>
          </p:nvPr>
        </p:nvSpPr>
        <p:spPr/>
        <p:txBody>
          <a:bodyPr/>
          <a:lstStyle/>
          <a:p>
            <a:r>
              <a:rPr lang="en-US" dirty="0"/>
              <a:t>Thus, the sum of the errors is not the criterion we have been looking for, but it is close. By squaring the error terms and then adding the squared errors, there are no negative errors to cancel out the positive ones.</a:t>
            </a:r>
          </a:p>
        </p:txBody>
      </p:sp>
    </p:spTree>
    <p:extLst>
      <p:ext uri="{BB962C8B-B14F-4D97-AF65-F5344CB8AC3E}">
        <p14:creationId xmlns:p14="http://schemas.microsoft.com/office/powerpoint/2010/main" val="4280856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 of Squared Errors (SSE) </a:t>
            </a:r>
          </a:p>
        </p:txBody>
      </p:sp>
      <p:sp>
        <p:nvSpPr>
          <p:cNvPr id="4" name="Content Placeholder 2"/>
          <p:cNvSpPr>
            <a:spLocks noGrp="1"/>
          </p:cNvSpPr>
          <p:nvPr>
            <p:ph idx="1"/>
          </p:nvPr>
        </p:nvSpPr>
        <p:spPr>
          <a:xfrm>
            <a:off x="457200" y="1280160"/>
            <a:ext cx="8229600" cy="2074414"/>
          </a:xfrm>
          <a:solidFill>
            <a:srgbClr val="FFFFCC"/>
          </a:solidFill>
          <a:ln w="28575">
            <a:solidFill>
              <a:srgbClr val="000000"/>
            </a:solidFill>
          </a:ln>
        </p:spPr>
        <p:txBody>
          <a:bodyPr>
            <a:spAutoFit/>
          </a:bodyPr>
          <a:lstStyle/>
          <a:p>
            <a:pPr algn="ctr"/>
            <a:r>
              <a:rPr lang="en-US" b="1" dirty="0">
                <a:solidFill>
                  <a:srgbClr val="000000"/>
                </a:solidFill>
              </a:rPr>
              <a:t>Formula</a:t>
            </a:r>
            <a:endParaRPr lang="en-US" dirty="0">
              <a:solidFill>
                <a:srgbClr val="000000"/>
              </a:solidFill>
            </a:endParaRPr>
          </a:p>
          <a:p>
            <a:r>
              <a:rPr lang="en-US" dirty="0">
                <a:solidFill>
                  <a:srgbClr val="000000"/>
                </a:solidFill>
              </a:rPr>
              <a:t>The </a:t>
            </a:r>
            <a:r>
              <a:rPr lang="en-US" b="1" dirty="0">
                <a:solidFill>
                  <a:srgbClr val="C00000"/>
                </a:solidFill>
              </a:rPr>
              <a:t>sum of squared errors (SSE) </a:t>
            </a:r>
            <a:r>
              <a:rPr lang="en-US" dirty="0">
                <a:solidFill>
                  <a:srgbClr val="000000"/>
                </a:solidFill>
              </a:rPr>
              <a:t>is given by </a:t>
            </a:r>
          </a:p>
          <a:p>
            <a:endParaRPr lang="en-US" dirty="0">
              <a:solidFill>
                <a:srgbClr val="000000"/>
              </a:solidFill>
            </a:endParaRPr>
          </a:p>
          <a:p>
            <a:endParaRPr lang="en-US" dirty="0">
              <a:solidFill>
                <a:srgbClr val="000000"/>
              </a:solidFill>
            </a:endParaRPr>
          </a:p>
        </p:txBody>
      </p:sp>
      <p:graphicFrame>
        <p:nvGraphicFramePr>
          <p:cNvPr id="31745" name="Object 1"/>
          <p:cNvGraphicFramePr>
            <a:graphicFrameLocks noChangeAspect="1"/>
          </p:cNvGraphicFramePr>
          <p:nvPr>
            <p:extLst>
              <p:ext uri="{D42A27DB-BD31-4B8C-83A1-F6EECF244321}">
                <p14:modId xmlns:p14="http://schemas.microsoft.com/office/powerpoint/2010/main" val="2374555863"/>
              </p:ext>
            </p:extLst>
          </p:nvPr>
        </p:nvGraphicFramePr>
        <p:xfrm>
          <a:off x="838200" y="2438400"/>
          <a:ext cx="7327900" cy="635000"/>
        </p:xfrm>
        <a:graphic>
          <a:graphicData uri="http://schemas.openxmlformats.org/presentationml/2006/ole">
            <mc:AlternateContent xmlns:mc="http://schemas.openxmlformats.org/markup-compatibility/2006">
              <mc:Choice xmlns:v="urn:schemas-microsoft-com:vml" Requires="v">
                <p:oleObj spid="_x0000_s31753" name="Equation" r:id="rId3" imgW="7327800" imgH="634680" progId="Equation.DSMT4">
                  <p:embed/>
                </p:oleObj>
              </mc:Choice>
              <mc:Fallback>
                <p:oleObj name="Equation" r:id="rId3" imgW="7327800" imgH="6346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438400"/>
                        <a:ext cx="73279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E69A3-345F-4020-82E9-4FD852B9FC4F}"/>
              </a:ext>
            </a:extLst>
          </p:cNvPr>
          <p:cNvSpPr>
            <a:spLocks noGrp="1"/>
          </p:cNvSpPr>
          <p:nvPr>
            <p:ph type="title"/>
          </p:nvPr>
        </p:nvSpPr>
        <p:spPr/>
        <p:txBody>
          <a:bodyPr/>
          <a:lstStyle/>
          <a:p>
            <a:r>
              <a:rPr lang="en-US" dirty="0"/>
              <a:t>Least Squares Lines</a:t>
            </a:r>
          </a:p>
        </p:txBody>
      </p:sp>
      <p:sp>
        <p:nvSpPr>
          <p:cNvPr id="3" name="Content Placeholder 2">
            <a:extLst>
              <a:ext uri="{FF2B5EF4-FFF2-40B4-BE49-F238E27FC236}">
                <a16:creationId xmlns:a16="http://schemas.microsoft.com/office/drawing/2014/main" id="{6CE5EDD7-E88F-4D67-B388-4626DB6B873D}"/>
              </a:ext>
            </a:extLst>
          </p:cNvPr>
          <p:cNvSpPr>
            <a:spLocks noGrp="1"/>
          </p:cNvSpPr>
          <p:nvPr>
            <p:ph idx="1"/>
          </p:nvPr>
        </p:nvSpPr>
        <p:spPr/>
        <p:txBody>
          <a:bodyPr/>
          <a:lstStyle/>
          <a:p>
            <a:r>
              <a:rPr lang="en-US" dirty="0"/>
              <a:t>SSE can be used as a criterion for selecting the best fitting line through a set of points. If SSE is zero, then the model fits the data exactly and the observed data must lie in a straight line. If Line A’s SSE is larger than Line B’s, then Line B fits the data better than Line A. For the model we have been studying, the value of SSE is 8.90. Without studying other possible lines, there is no way to judge whether this is a large or small value for SSE.</a:t>
            </a:r>
          </a:p>
        </p:txBody>
      </p:sp>
    </p:spTree>
    <p:extLst>
      <p:ext uri="{BB962C8B-B14F-4D97-AF65-F5344CB8AC3E}">
        <p14:creationId xmlns:p14="http://schemas.microsoft.com/office/powerpoint/2010/main" val="1761793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B3C0-0AB7-4B6F-8B77-3F43BE82F7EF}"/>
              </a:ext>
            </a:extLst>
          </p:cNvPr>
          <p:cNvSpPr>
            <a:spLocks noGrp="1"/>
          </p:cNvSpPr>
          <p:nvPr>
            <p:ph type="title"/>
          </p:nvPr>
        </p:nvSpPr>
        <p:spPr/>
        <p:txBody>
          <a:bodyPr/>
          <a:lstStyle/>
          <a:p>
            <a:r>
              <a:rPr lang="en-US" dirty="0"/>
              <a:t>Least Squares Lines</a:t>
            </a:r>
          </a:p>
        </p:txBody>
      </p:sp>
      <p:sp>
        <p:nvSpPr>
          <p:cNvPr id="3" name="Content Placeholder 2">
            <a:extLst>
              <a:ext uri="{FF2B5EF4-FFF2-40B4-BE49-F238E27FC236}">
                <a16:creationId xmlns:a16="http://schemas.microsoft.com/office/drawing/2014/main" id="{E97C462D-1E17-421C-89D4-62D02733573B}"/>
              </a:ext>
            </a:extLst>
          </p:cNvPr>
          <p:cNvSpPr>
            <a:spLocks noGrp="1"/>
          </p:cNvSpPr>
          <p:nvPr>
            <p:ph idx="1"/>
          </p:nvPr>
        </p:nvSpPr>
        <p:spPr/>
        <p:txBody>
          <a:bodyPr/>
          <a:lstStyle/>
          <a:p>
            <a:r>
              <a:rPr lang="en-US" dirty="0"/>
              <a:t>However, if there were a method that would find the </a:t>
            </a:r>
            <a:r>
              <a:rPr lang="en-US" i="1" dirty="0"/>
              <a:t>best </a:t>
            </a:r>
            <a:r>
              <a:rPr lang="en-US" dirty="0"/>
              <a:t>line (the line with the least sum of squared errors), then our problem would be solved. This best line would be called the </a:t>
            </a:r>
            <a:r>
              <a:rPr lang="en-US" b="1" dirty="0">
                <a:solidFill>
                  <a:srgbClr val="C00000"/>
                </a:solidFill>
              </a:rPr>
              <a:t>least squares line</a:t>
            </a:r>
            <a:r>
              <a:rPr lang="en-US" dirty="0">
                <a:solidFill>
                  <a:srgbClr val="C00000"/>
                </a:solidFill>
              </a:rPr>
              <a:t> </a:t>
            </a:r>
            <a:r>
              <a:rPr lang="en-US" dirty="0"/>
              <a:t>since it would have the smallest SSE.</a:t>
            </a:r>
          </a:p>
        </p:txBody>
      </p:sp>
    </p:spTree>
    <p:extLst>
      <p:ext uri="{BB962C8B-B14F-4D97-AF65-F5344CB8AC3E}">
        <p14:creationId xmlns:p14="http://schemas.microsoft.com/office/powerpoint/2010/main" val="1258528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Slope and </a:t>
            </a:r>
            <a:r>
              <a:rPr lang="en-US" i="1" dirty="0"/>
              <a:t>y</a:t>
            </a:r>
            <a:r>
              <a:rPr lang="en-US" dirty="0"/>
              <a:t>-Intercept of the Least Squares Line </a:t>
            </a:r>
          </a:p>
        </p:txBody>
      </p:sp>
      <p:sp>
        <p:nvSpPr>
          <p:cNvPr id="4" name="Content Placeholder 2"/>
          <p:cNvSpPr>
            <a:spLocks noGrp="1"/>
          </p:cNvSpPr>
          <p:nvPr>
            <p:ph idx="1"/>
          </p:nvPr>
        </p:nvSpPr>
        <p:spPr>
          <a:xfrm>
            <a:off x="457200" y="1280160"/>
            <a:ext cx="8229600" cy="3108543"/>
          </a:xfrm>
          <a:solidFill>
            <a:srgbClr val="FFFFCC"/>
          </a:solidFill>
          <a:ln w="28575">
            <a:solidFill>
              <a:srgbClr val="000000"/>
            </a:solidFill>
          </a:ln>
        </p:spPr>
        <p:txBody>
          <a:bodyPr>
            <a:spAutoFit/>
          </a:bodyPr>
          <a:lstStyle/>
          <a:p>
            <a:pPr algn="ctr"/>
            <a:r>
              <a:rPr lang="en-US" b="1" dirty="0">
                <a:solidFill>
                  <a:srgbClr val="000000"/>
                </a:solidFill>
              </a:rPr>
              <a:t>Formula</a:t>
            </a: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dirty="0">
              <a:solidFill>
                <a:srgbClr val="000000"/>
              </a:solidFill>
            </a:endParaRPr>
          </a:p>
        </p:txBody>
      </p:sp>
      <p:graphicFrame>
        <p:nvGraphicFramePr>
          <p:cNvPr id="39938" name="Object 2"/>
          <p:cNvGraphicFramePr>
            <a:graphicFrameLocks noChangeAspect="1"/>
          </p:cNvGraphicFramePr>
          <p:nvPr/>
        </p:nvGraphicFramePr>
        <p:xfrm>
          <a:off x="2286000" y="1934711"/>
          <a:ext cx="4406900" cy="1257300"/>
        </p:xfrm>
        <a:graphic>
          <a:graphicData uri="http://schemas.openxmlformats.org/presentationml/2006/ole">
            <mc:AlternateContent xmlns:mc="http://schemas.openxmlformats.org/markup-compatibility/2006">
              <mc:Choice xmlns:v="urn:schemas-microsoft-com:vml" Requires="v">
                <p:oleObj spid="_x0000_s39953" name="Equation" r:id="rId3" imgW="4406760" imgH="1257120" progId="Equation.DSMT4">
                  <p:embed/>
                </p:oleObj>
              </mc:Choice>
              <mc:Fallback>
                <p:oleObj name="Equation" r:id="rId3" imgW="4406760" imgH="12571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934711"/>
                        <a:ext cx="44069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0" name="Object 4"/>
          <p:cNvGraphicFramePr>
            <a:graphicFrameLocks noChangeAspect="1"/>
          </p:cNvGraphicFramePr>
          <p:nvPr/>
        </p:nvGraphicFramePr>
        <p:xfrm>
          <a:off x="2277611" y="3352800"/>
          <a:ext cx="3162300" cy="838200"/>
        </p:xfrm>
        <a:graphic>
          <a:graphicData uri="http://schemas.openxmlformats.org/presentationml/2006/ole">
            <mc:AlternateContent xmlns:mc="http://schemas.openxmlformats.org/markup-compatibility/2006">
              <mc:Choice xmlns:v="urn:schemas-microsoft-com:vml" Requires="v">
                <p:oleObj spid="_x0000_s39954" name="Equation" r:id="rId5" imgW="3162240" imgH="838080" progId="Equation.DSMT4">
                  <p:embed/>
                </p:oleObj>
              </mc:Choice>
              <mc:Fallback>
                <p:oleObj name="Equation" r:id="rId5" imgW="316224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7611" y="3352800"/>
                        <a:ext cx="3162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a Linear Relationship</a:t>
            </a:r>
          </a:p>
        </p:txBody>
      </p:sp>
      <p:sp>
        <p:nvSpPr>
          <p:cNvPr id="3" name="Content Placeholder 2"/>
          <p:cNvSpPr>
            <a:spLocks noGrp="1"/>
          </p:cNvSpPr>
          <p:nvPr>
            <p:ph idx="1"/>
          </p:nvPr>
        </p:nvSpPr>
        <p:spPr/>
        <p:txBody>
          <a:bodyPr/>
          <a:lstStyle/>
          <a:p>
            <a:r>
              <a:rPr lang="en-US" dirty="0"/>
              <a:t>Anyone who has ever purchased a car knows that a relationship exists between the price of a car and its age. In Table 5.2.2, data on age and asking price of a Honda Civic LX sedan has been gathered from fourteen classified car ads in a local newspaper.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F86-C47B-4D09-A6B0-4CC512A7D7F7}"/>
              </a:ext>
            </a:extLst>
          </p:cNvPr>
          <p:cNvSpPr>
            <a:spLocks noGrp="1"/>
          </p:cNvSpPr>
          <p:nvPr>
            <p:ph type="title"/>
          </p:nvPr>
        </p:nvSpPr>
        <p:spPr/>
        <p:txBody>
          <a:bodyPr/>
          <a:lstStyle/>
          <a:p>
            <a:r>
              <a:rPr lang="en-US" dirty="0"/>
              <a:t>Linear Equation</a:t>
            </a:r>
          </a:p>
        </p:txBody>
      </p:sp>
      <p:sp>
        <p:nvSpPr>
          <p:cNvPr id="3" name="Content Placeholder 2">
            <a:extLst>
              <a:ext uri="{FF2B5EF4-FFF2-40B4-BE49-F238E27FC236}">
                <a16:creationId xmlns:a16="http://schemas.microsoft.com/office/drawing/2014/main" id="{E414A5F6-B8EC-42D7-AE8F-A7196095954B}"/>
              </a:ext>
            </a:extLst>
          </p:cNvPr>
          <p:cNvSpPr>
            <a:spLocks noGrp="1"/>
          </p:cNvSpPr>
          <p:nvPr>
            <p:ph idx="1"/>
          </p:nvPr>
        </p:nvSpPr>
        <p:spPr/>
        <p:txBody>
          <a:bodyPr/>
          <a:lstStyle/>
          <a:p>
            <a:r>
              <a:rPr lang="en-US" dirty="0"/>
              <a:t>If two variables appear to be related in a straight line manner, we can use a </a:t>
            </a:r>
            <a:r>
              <a:rPr lang="en-US" b="1" dirty="0">
                <a:solidFill>
                  <a:srgbClr val="C00000"/>
                </a:solidFill>
              </a:rPr>
              <a:t>linear equation </a:t>
            </a:r>
            <a:r>
              <a:rPr lang="en-US" dirty="0"/>
              <a:t>to model their relationship.</a:t>
            </a:r>
          </a:p>
        </p:txBody>
      </p:sp>
    </p:spTree>
    <p:extLst>
      <p:ext uri="{BB962C8B-B14F-4D97-AF65-F5344CB8AC3E}">
        <p14:creationId xmlns:p14="http://schemas.microsoft.com/office/powerpoint/2010/main" val="1676435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a Linear Relationship</a:t>
            </a:r>
          </a:p>
        </p:txBody>
      </p:sp>
      <p:graphicFrame>
        <p:nvGraphicFramePr>
          <p:cNvPr id="3" name="Table 4">
            <a:extLst>
              <a:ext uri="{FF2B5EF4-FFF2-40B4-BE49-F238E27FC236}">
                <a16:creationId xmlns:a16="http://schemas.microsoft.com/office/drawing/2014/main" id="{8C587326-B83A-44C9-8C57-096A2EEEA733}"/>
              </a:ext>
            </a:extLst>
          </p:cNvPr>
          <p:cNvGraphicFramePr>
            <a:graphicFrameLocks noGrp="1"/>
          </p:cNvGraphicFramePr>
          <p:nvPr/>
        </p:nvGraphicFramePr>
        <p:xfrm>
          <a:off x="412750" y="1672166"/>
          <a:ext cx="8128000" cy="3337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381977012"/>
                    </a:ext>
                  </a:extLst>
                </a:gridCol>
                <a:gridCol w="2032000">
                  <a:extLst>
                    <a:ext uri="{9D8B030D-6E8A-4147-A177-3AD203B41FA5}">
                      <a16:colId xmlns:a16="http://schemas.microsoft.com/office/drawing/2014/main" val="1311357801"/>
                    </a:ext>
                  </a:extLst>
                </a:gridCol>
                <a:gridCol w="2032000">
                  <a:extLst>
                    <a:ext uri="{9D8B030D-6E8A-4147-A177-3AD203B41FA5}">
                      <a16:colId xmlns:a16="http://schemas.microsoft.com/office/drawing/2014/main" val="2708319053"/>
                    </a:ext>
                  </a:extLst>
                </a:gridCol>
                <a:gridCol w="2032000">
                  <a:extLst>
                    <a:ext uri="{9D8B030D-6E8A-4147-A177-3AD203B41FA5}">
                      <a16:colId xmlns:a16="http://schemas.microsoft.com/office/drawing/2014/main" val="1752418232"/>
                    </a:ext>
                  </a:extLst>
                </a:gridCol>
              </a:tblGrid>
              <a:tr h="370840">
                <a:tc gridSpan="4">
                  <a:txBody>
                    <a:bodyPr/>
                    <a:lstStyle/>
                    <a:p>
                      <a:pPr algn="ctr"/>
                      <a:r>
                        <a:rPr lang="en-US" dirty="0"/>
                        <a:t>Table 5.2.2 – Price of a Honda Civic LX Sedan </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4011874"/>
                  </a:ext>
                </a:extLst>
              </a:tr>
              <a:tr h="370840">
                <a:tc>
                  <a:txBody>
                    <a:bodyPr/>
                    <a:lstStyle/>
                    <a:p>
                      <a:pPr algn="ctr"/>
                      <a:r>
                        <a:rPr lang="en-US" sz="1800" b="1" spc="-15" dirty="0">
                          <a:solidFill>
                            <a:schemeClr val="accent6">
                              <a:lumMod val="10000"/>
                            </a:schemeClr>
                          </a:solidFill>
                        </a:rPr>
                        <a:t>Age (Years) </a:t>
                      </a:r>
                      <a:endParaRPr lang="en-US" b="1" dirty="0">
                        <a:solidFill>
                          <a:schemeClr val="accent6">
                            <a:lumMod val="10000"/>
                          </a:schemeClr>
                        </a:solidFill>
                      </a:endParaRPr>
                    </a:p>
                  </a:txBody>
                  <a:tcPr/>
                </a:tc>
                <a:tc>
                  <a:txBody>
                    <a:bodyPr/>
                    <a:lstStyle/>
                    <a:p>
                      <a:pPr algn="ctr"/>
                      <a:r>
                        <a:rPr lang="en-US" b="1" dirty="0">
                          <a:solidFill>
                            <a:schemeClr val="accent6">
                              <a:lumMod val="10000"/>
                            </a:schemeClr>
                          </a:solidFill>
                        </a:rPr>
                        <a:t>Asking Price</a:t>
                      </a:r>
                    </a:p>
                  </a:txBody>
                  <a:tcPr/>
                </a:tc>
                <a:tc>
                  <a:txBody>
                    <a:bodyPr/>
                    <a:lstStyle/>
                    <a:p>
                      <a:pPr algn="ctr"/>
                      <a:r>
                        <a:rPr lang="en-US" b="1" dirty="0">
                          <a:solidFill>
                            <a:schemeClr val="accent6">
                              <a:lumMod val="10000"/>
                            </a:schemeClr>
                          </a:solidFill>
                        </a:rPr>
                        <a:t>Age (Years)</a:t>
                      </a:r>
                    </a:p>
                  </a:txBody>
                  <a:tcPr/>
                </a:tc>
                <a:tc>
                  <a:txBody>
                    <a:bodyPr/>
                    <a:lstStyle/>
                    <a:p>
                      <a:pPr algn="ctr"/>
                      <a:r>
                        <a:rPr lang="en-US" b="1" dirty="0">
                          <a:solidFill>
                            <a:schemeClr val="accent6">
                              <a:lumMod val="10000"/>
                            </a:schemeClr>
                          </a:solidFill>
                        </a:rPr>
                        <a:t>Asking Price</a:t>
                      </a:r>
                      <a:r>
                        <a:rPr lang="en-US" dirty="0">
                          <a:solidFill>
                            <a:schemeClr val="accent6">
                              <a:lumMod val="10000"/>
                            </a:schemeClr>
                          </a:solidFill>
                        </a:rPr>
                        <a:t> </a:t>
                      </a:r>
                    </a:p>
                  </a:txBody>
                  <a:tcPr/>
                </a:tc>
                <a:extLst>
                  <a:ext uri="{0D108BD9-81ED-4DB2-BD59-A6C34878D82A}">
                    <a16:rowId xmlns:a16="http://schemas.microsoft.com/office/drawing/2014/main" val="2711804851"/>
                  </a:ext>
                </a:extLst>
              </a:tr>
              <a:tr h="370840">
                <a:tc>
                  <a:txBody>
                    <a:bodyPr/>
                    <a:lstStyle/>
                    <a:p>
                      <a:pPr algn="ctr"/>
                      <a:r>
                        <a:rPr lang="en-US" dirty="0">
                          <a:solidFill>
                            <a:schemeClr val="accent6">
                              <a:lumMod val="10000"/>
                            </a:schemeClr>
                          </a:solidFill>
                        </a:rPr>
                        <a:t>1</a:t>
                      </a:r>
                    </a:p>
                  </a:txBody>
                  <a:tcPr/>
                </a:tc>
                <a:tc>
                  <a:txBody>
                    <a:bodyPr/>
                    <a:lstStyle/>
                    <a:p>
                      <a:pPr algn="ctr"/>
                      <a:r>
                        <a:rPr lang="en-US" dirty="0">
                          <a:solidFill>
                            <a:schemeClr val="accent6">
                              <a:lumMod val="10000"/>
                            </a:schemeClr>
                          </a:solidFill>
                        </a:rPr>
                        <a:t>17,850</a:t>
                      </a:r>
                    </a:p>
                  </a:txBody>
                  <a:tcPr/>
                </a:tc>
                <a:tc>
                  <a:txBody>
                    <a:bodyPr/>
                    <a:lstStyle/>
                    <a:p>
                      <a:pPr algn="ctr"/>
                      <a:r>
                        <a:rPr lang="en-US" dirty="0">
                          <a:solidFill>
                            <a:schemeClr val="accent6">
                              <a:lumMod val="10000"/>
                            </a:schemeClr>
                          </a:solidFill>
                        </a:rPr>
                        <a:t>4</a:t>
                      </a:r>
                    </a:p>
                  </a:txBody>
                  <a:tcPr/>
                </a:tc>
                <a:tc>
                  <a:txBody>
                    <a:bodyPr/>
                    <a:lstStyle/>
                    <a:p>
                      <a:pPr algn="ctr"/>
                      <a:r>
                        <a:rPr lang="en-US" dirty="0">
                          <a:solidFill>
                            <a:schemeClr val="accent6">
                              <a:lumMod val="10000"/>
                            </a:schemeClr>
                          </a:solidFill>
                        </a:rPr>
                        <a:t>14,460</a:t>
                      </a:r>
                    </a:p>
                  </a:txBody>
                  <a:tcPr/>
                </a:tc>
                <a:extLst>
                  <a:ext uri="{0D108BD9-81ED-4DB2-BD59-A6C34878D82A}">
                    <a16:rowId xmlns:a16="http://schemas.microsoft.com/office/drawing/2014/main" val="1217439894"/>
                  </a:ext>
                </a:extLst>
              </a:tr>
              <a:tr h="370840">
                <a:tc>
                  <a:txBody>
                    <a:bodyPr/>
                    <a:lstStyle/>
                    <a:p>
                      <a:pPr algn="ctr"/>
                      <a:r>
                        <a:rPr lang="en-US" dirty="0">
                          <a:solidFill>
                            <a:schemeClr val="accent6">
                              <a:lumMod val="10000"/>
                            </a:schemeClr>
                          </a:solidFill>
                        </a:rPr>
                        <a:t>1</a:t>
                      </a:r>
                    </a:p>
                  </a:txBody>
                  <a:tcPr/>
                </a:tc>
                <a:tc>
                  <a:txBody>
                    <a:bodyPr/>
                    <a:lstStyle/>
                    <a:p>
                      <a:pPr algn="ctr"/>
                      <a:r>
                        <a:rPr lang="en-US" dirty="0">
                          <a:solidFill>
                            <a:schemeClr val="accent6">
                              <a:lumMod val="10000"/>
                            </a:schemeClr>
                          </a:solidFill>
                        </a:rPr>
                        <a:t>18,000</a:t>
                      </a:r>
                    </a:p>
                  </a:txBody>
                  <a:tcPr/>
                </a:tc>
                <a:tc>
                  <a:txBody>
                    <a:bodyPr/>
                    <a:lstStyle/>
                    <a:p>
                      <a:pPr algn="ctr"/>
                      <a:r>
                        <a:rPr lang="en-US" dirty="0">
                          <a:solidFill>
                            <a:schemeClr val="accent6">
                              <a:lumMod val="10000"/>
                            </a:schemeClr>
                          </a:solidFill>
                        </a:rPr>
                        <a:t>4</a:t>
                      </a:r>
                    </a:p>
                  </a:txBody>
                  <a:tcPr/>
                </a:tc>
                <a:tc>
                  <a:txBody>
                    <a:bodyPr/>
                    <a:lstStyle/>
                    <a:p>
                      <a:pPr algn="ctr"/>
                      <a:r>
                        <a:rPr lang="en-US" dirty="0">
                          <a:solidFill>
                            <a:schemeClr val="accent6">
                              <a:lumMod val="10000"/>
                            </a:schemeClr>
                          </a:solidFill>
                        </a:rPr>
                        <a:t>13,586</a:t>
                      </a:r>
                    </a:p>
                  </a:txBody>
                  <a:tcPr/>
                </a:tc>
                <a:extLst>
                  <a:ext uri="{0D108BD9-81ED-4DB2-BD59-A6C34878D82A}">
                    <a16:rowId xmlns:a16="http://schemas.microsoft.com/office/drawing/2014/main" val="2114524219"/>
                  </a:ext>
                </a:extLst>
              </a:tr>
              <a:tr h="370840">
                <a:tc>
                  <a:txBody>
                    <a:bodyPr/>
                    <a:lstStyle/>
                    <a:p>
                      <a:pPr algn="ctr"/>
                      <a:r>
                        <a:rPr lang="en-US" dirty="0">
                          <a:solidFill>
                            <a:schemeClr val="accent6">
                              <a:lumMod val="10000"/>
                            </a:schemeClr>
                          </a:solidFill>
                        </a:rPr>
                        <a:t>2</a:t>
                      </a:r>
                    </a:p>
                  </a:txBody>
                  <a:tcPr/>
                </a:tc>
                <a:tc>
                  <a:txBody>
                    <a:bodyPr/>
                    <a:lstStyle/>
                    <a:p>
                      <a:pPr algn="ctr"/>
                      <a:r>
                        <a:rPr lang="en-US" dirty="0">
                          <a:solidFill>
                            <a:schemeClr val="accent6">
                              <a:lumMod val="10000"/>
                            </a:schemeClr>
                          </a:solidFill>
                        </a:rPr>
                        <a:t>15,195</a:t>
                      </a:r>
                    </a:p>
                  </a:txBody>
                  <a:tcPr/>
                </a:tc>
                <a:tc>
                  <a:txBody>
                    <a:bodyPr/>
                    <a:lstStyle/>
                    <a:p>
                      <a:pPr algn="ctr"/>
                      <a:r>
                        <a:rPr lang="en-US" dirty="0">
                          <a:solidFill>
                            <a:schemeClr val="accent6">
                              <a:lumMod val="10000"/>
                            </a:schemeClr>
                          </a:solidFill>
                        </a:rPr>
                        <a:t>5</a:t>
                      </a:r>
                    </a:p>
                  </a:txBody>
                  <a:tcPr/>
                </a:tc>
                <a:tc>
                  <a:txBody>
                    <a:bodyPr/>
                    <a:lstStyle/>
                    <a:p>
                      <a:pPr algn="ctr"/>
                      <a:r>
                        <a:rPr lang="en-US" dirty="0">
                          <a:solidFill>
                            <a:schemeClr val="accent6">
                              <a:lumMod val="10000"/>
                            </a:schemeClr>
                          </a:solidFill>
                        </a:rPr>
                        <a:t>13,050</a:t>
                      </a:r>
                    </a:p>
                  </a:txBody>
                  <a:tcPr/>
                </a:tc>
                <a:extLst>
                  <a:ext uri="{0D108BD9-81ED-4DB2-BD59-A6C34878D82A}">
                    <a16:rowId xmlns:a16="http://schemas.microsoft.com/office/drawing/2014/main" val="870097895"/>
                  </a:ext>
                </a:extLst>
              </a:tr>
              <a:tr h="370840">
                <a:tc>
                  <a:txBody>
                    <a:bodyPr/>
                    <a:lstStyle/>
                    <a:p>
                      <a:pPr algn="ctr"/>
                      <a:r>
                        <a:rPr lang="en-US" dirty="0">
                          <a:solidFill>
                            <a:schemeClr val="accent6">
                              <a:lumMod val="10000"/>
                            </a:schemeClr>
                          </a:solidFill>
                        </a:rPr>
                        <a:t>2</a:t>
                      </a:r>
                    </a:p>
                  </a:txBody>
                  <a:tcPr/>
                </a:tc>
                <a:tc>
                  <a:txBody>
                    <a:bodyPr/>
                    <a:lstStyle/>
                    <a:p>
                      <a:pPr algn="ctr"/>
                      <a:r>
                        <a:rPr lang="en-US" dirty="0">
                          <a:solidFill>
                            <a:schemeClr val="accent6">
                              <a:lumMod val="10000"/>
                            </a:schemeClr>
                          </a:solidFill>
                        </a:rPr>
                        <a:t>16,995</a:t>
                      </a:r>
                    </a:p>
                  </a:txBody>
                  <a:tcPr/>
                </a:tc>
                <a:tc>
                  <a:txBody>
                    <a:bodyPr/>
                    <a:lstStyle/>
                    <a:p>
                      <a:pPr algn="ctr"/>
                      <a:r>
                        <a:rPr lang="en-US" dirty="0">
                          <a:solidFill>
                            <a:schemeClr val="accent6">
                              <a:lumMod val="10000"/>
                            </a:schemeClr>
                          </a:solidFill>
                        </a:rPr>
                        <a:t>5</a:t>
                      </a:r>
                    </a:p>
                  </a:txBody>
                  <a:tcPr/>
                </a:tc>
                <a:tc>
                  <a:txBody>
                    <a:bodyPr/>
                    <a:lstStyle/>
                    <a:p>
                      <a:pPr algn="ctr"/>
                      <a:r>
                        <a:rPr lang="en-US" dirty="0">
                          <a:solidFill>
                            <a:schemeClr val="accent6">
                              <a:lumMod val="10000"/>
                            </a:schemeClr>
                          </a:solidFill>
                        </a:rPr>
                        <a:t>13,495</a:t>
                      </a:r>
                    </a:p>
                  </a:txBody>
                  <a:tcPr/>
                </a:tc>
                <a:extLst>
                  <a:ext uri="{0D108BD9-81ED-4DB2-BD59-A6C34878D82A}">
                    <a16:rowId xmlns:a16="http://schemas.microsoft.com/office/drawing/2014/main" val="211994313"/>
                  </a:ext>
                </a:extLst>
              </a:tr>
              <a:tr h="370840">
                <a:tc>
                  <a:txBody>
                    <a:bodyPr/>
                    <a:lstStyle/>
                    <a:p>
                      <a:pPr algn="ctr"/>
                      <a:r>
                        <a:rPr lang="en-US" dirty="0">
                          <a:solidFill>
                            <a:schemeClr val="accent6">
                              <a:lumMod val="10000"/>
                            </a:schemeClr>
                          </a:solidFill>
                        </a:rPr>
                        <a:t>2</a:t>
                      </a:r>
                    </a:p>
                  </a:txBody>
                  <a:tcPr/>
                </a:tc>
                <a:tc>
                  <a:txBody>
                    <a:bodyPr/>
                    <a:lstStyle/>
                    <a:p>
                      <a:pPr algn="ctr"/>
                      <a:r>
                        <a:rPr lang="en-US" dirty="0">
                          <a:solidFill>
                            <a:schemeClr val="accent6">
                              <a:lumMod val="10000"/>
                            </a:schemeClr>
                          </a:solidFill>
                        </a:rPr>
                        <a:t>15,625</a:t>
                      </a:r>
                    </a:p>
                  </a:txBody>
                  <a:tcPr/>
                </a:tc>
                <a:tc>
                  <a:txBody>
                    <a:bodyPr/>
                    <a:lstStyle/>
                    <a:p>
                      <a:pPr algn="ctr"/>
                      <a:r>
                        <a:rPr lang="en-US" dirty="0">
                          <a:solidFill>
                            <a:schemeClr val="accent6">
                              <a:lumMod val="10000"/>
                            </a:schemeClr>
                          </a:solidFill>
                        </a:rPr>
                        <a:t>6</a:t>
                      </a:r>
                    </a:p>
                  </a:txBody>
                  <a:tcPr/>
                </a:tc>
                <a:tc>
                  <a:txBody>
                    <a:bodyPr/>
                    <a:lstStyle/>
                    <a:p>
                      <a:pPr algn="ctr"/>
                      <a:r>
                        <a:rPr lang="en-US" dirty="0">
                          <a:solidFill>
                            <a:schemeClr val="accent6">
                              <a:lumMod val="10000"/>
                            </a:schemeClr>
                          </a:solidFill>
                        </a:rPr>
                        <a:t>9,150</a:t>
                      </a:r>
                    </a:p>
                  </a:txBody>
                  <a:tcPr/>
                </a:tc>
                <a:extLst>
                  <a:ext uri="{0D108BD9-81ED-4DB2-BD59-A6C34878D82A}">
                    <a16:rowId xmlns:a16="http://schemas.microsoft.com/office/drawing/2014/main" val="1956688234"/>
                  </a:ext>
                </a:extLst>
              </a:tr>
              <a:tr h="370840">
                <a:tc>
                  <a:txBody>
                    <a:bodyPr/>
                    <a:lstStyle/>
                    <a:p>
                      <a:pPr algn="ctr"/>
                      <a:r>
                        <a:rPr lang="en-US" dirty="0">
                          <a:solidFill>
                            <a:schemeClr val="accent6">
                              <a:lumMod val="10000"/>
                            </a:schemeClr>
                          </a:solidFill>
                        </a:rPr>
                        <a:t>3</a:t>
                      </a:r>
                    </a:p>
                  </a:txBody>
                  <a:tcPr/>
                </a:tc>
                <a:tc>
                  <a:txBody>
                    <a:bodyPr/>
                    <a:lstStyle/>
                    <a:p>
                      <a:pPr algn="ctr"/>
                      <a:r>
                        <a:rPr lang="en-US" dirty="0">
                          <a:solidFill>
                            <a:schemeClr val="accent6">
                              <a:lumMod val="10000"/>
                            </a:schemeClr>
                          </a:solidFill>
                        </a:rPr>
                        <a:t>14,935</a:t>
                      </a:r>
                    </a:p>
                  </a:txBody>
                  <a:tcPr/>
                </a:tc>
                <a:tc>
                  <a:txBody>
                    <a:bodyPr/>
                    <a:lstStyle/>
                    <a:p>
                      <a:pPr algn="ctr"/>
                      <a:r>
                        <a:rPr lang="en-US" dirty="0">
                          <a:solidFill>
                            <a:schemeClr val="accent6">
                              <a:lumMod val="10000"/>
                            </a:schemeClr>
                          </a:solidFill>
                        </a:rPr>
                        <a:t>6</a:t>
                      </a:r>
                    </a:p>
                  </a:txBody>
                  <a:tcPr/>
                </a:tc>
                <a:tc>
                  <a:txBody>
                    <a:bodyPr/>
                    <a:lstStyle/>
                    <a:p>
                      <a:pPr algn="ctr"/>
                      <a:r>
                        <a:rPr lang="en-US" dirty="0">
                          <a:solidFill>
                            <a:schemeClr val="accent6">
                              <a:lumMod val="10000"/>
                            </a:schemeClr>
                          </a:solidFill>
                        </a:rPr>
                        <a:t>9,950</a:t>
                      </a:r>
                    </a:p>
                  </a:txBody>
                  <a:tcPr/>
                </a:tc>
                <a:extLst>
                  <a:ext uri="{0D108BD9-81ED-4DB2-BD59-A6C34878D82A}">
                    <a16:rowId xmlns:a16="http://schemas.microsoft.com/office/drawing/2014/main" val="1863542192"/>
                  </a:ext>
                </a:extLst>
              </a:tr>
              <a:tr h="370840">
                <a:tc>
                  <a:txBody>
                    <a:bodyPr/>
                    <a:lstStyle/>
                    <a:p>
                      <a:pPr algn="ctr"/>
                      <a:r>
                        <a:rPr lang="en-US" dirty="0">
                          <a:solidFill>
                            <a:schemeClr val="accent6">
                              <a:lumMod val="10000"/>
                            </a:schemeClr>
                          </a:solidFill>
                        </a:rPr>
                        <a:t>3</a:t>
                      </a:r>
                    </a:p>
                  </a:txBody>
                  <a:tcPr/>
                </a:tc>
                <a:tc>
                  <a:txBody>
                    <a:bodyPr/>
                    <a:lstStyle/>
                    <a:p>
                      <a:pPr algn="ctr"/>
                      <a:r>
                        <a:rPr lang="en-US" dirty="0">
                          <a:solidFill>
                            <a:schemeClr val="accent6">
                              <a:lumMod val="10000"/>
                            </a:schemeClr>
                          </a:solidFill>
                        </a:rPr>
                        <a:t>14,879</a:t>
                      </a:r>
                    </a:p>
                  </a:txBody>
                  <a:tcPr/>
                </a:tc>
                <a:tc>
                  <a:txBody>
                    <a:bodyPr/>
                    <a:lstStyle/>
                    <a:p>
                      <a:pPr algn="ctr"/>
                      <a:r>
                        <a:rPr lang="en-US" dirty="0">
                          <a:solidFill>
                            <a:schemeClr val="accent6">
                              <a:lumMod val="10000"/>
                            </a:schemeClr>
                          </a:solidFill>
                        </a:rPr>
                        <a:t>6</a:t>
                      </a:r>
                    </a:p>
                  </a:txBody>
                  <a:tcPr/>
                </a:tc>
                <a:tc>
                  <a:txBody>
                    <a:bodyPr/>
                    <a:lstStyle/>
                    <a:p>
                      <a:pPr algn="ctr"/>
                      <a:r>
                        <a:rPr lang="en-US" dirty="0">
                          <a:solidFill>
                            <a:schemeClr val="accent6">
                              <a:lumMod val="10000"/>
                            </a:schemeClr>
                          </a:solidFill>
                        </a:rPr>
                        <a:t>10,995</a:t>
                      </a:r>
                    </a:p>
                  </a:txBody>
                  <a:tcPr/>
                </a:tc>
                <a:extLst>
                  <a:ext uri="{0D108BD9-81ED-4DB2-BD59-A6C34878D82A}">
                    <a16:rowId xmlns:a16="http://schemas.microsoft.com/office/drawing/2014/main" val="290020893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FFC9-E02A-4BA6-8C2B-3985A0C27E06}"/>
              </a:ext>
            </a:extLst>
          </p:cNvPr>
          <p:cNvSpPr>
            <a:spLocks noGrp="1"/>
          </p:cNvSpPr>
          <p:nvPr>
            <p:ph type="title"/>
          </p:nvPr>
        </p:nvSpPr>
        <p:spPr/>
        <p:txBody>
          <a:bodyPr/>
          <a:lstStyle/>
          <a:p>
            <a:r>
              <a:rPr lang="en-US" dirty="0"/>
              <a:t>Estimating a Linear Relationship</a:t>
            </a:r>
          </a:p>
        </p:txBody>
      </p:sp>
      <p:sp>
        <p:nvSpPr>
          <p:cNvPr id="3" name="Content Placeholder 2">
            <a:extLst>
              <a:ext uri="{FF2B5EF4-FFF2-40B4-BE49-F238E27FC236}">
                <a16:creationId xmlns:a16="http://schemas.microsoft.com/office/drawing/2014/main" id="{0FE4A42C-9537-4F40-A226-FCE5238F7FA0}"/>
              </a:ext>
            </a:extLst>
          </p:cNvPr>
          <p:cNvSpPr>
            <a:spLocks noGrp="1"/>
          </p:cNvSpPr>
          <p:nvPr>
            <p:ph idx="1"/>
          </p:nvPr>
        </p:nvSpPr>
        <p:spPr/>
        <p:txBody>
          <a:bodyPr/>
          <a:lstStyle/>
          <a:p>
            <a:r>
              <a:rPr lang="en-US" dirty="0"/>
              <a:t>Using the least squares equations, we can estimate the following coefficients:</a:t>
            </a:r>
          </a:p>
          <a:p>
            <a:endParaRPr lang="en-US" dirty="0"/>
          </a:p>
          <a:p>
            <a:r>
              <a:rPr lang="en-US" dirty="0"/>
              <a:t>and,</a:t>
            </a:r>
          </a:p>
          <a:p>
            <a:endParaRPr lang="en-US" dirty="0"/>
          </a:p>
          <a:p>
            <a:r>
              <a:rPr lang="en-US" dirty="0"/>
              <a:t>Therefore the model to estimate the price of the Honda Civic LX is: </a:t>
            </a:r>
          </a:p>
          <a:p>
            <a:r>
              <a:rPr lang="en-US" dirty="0"/>
              <a:t> </a:t>
            </a:r>
          </a:p>
          <a:p>
            <a:pPr algn="ctr"/>
            <a:endParaRPr lang="en-US" dirty="0"/>
          </a:p>
        </p:txBody>
      </p:sp>
      <p:graphicFrame>
        <p:nvGraphicFramePr>
          <p:cNvPr id="5" name="Object 2">
            <a:extLst>
              <a:ext uri="{FF2B5EF4-FFF2-40B4-BE49-F238E27FC236}">
                <a16:creationId xmlns:a16="http://schemas.microsoft.com/office/drawing/2014/main" id="{D4AE5AA2-CC19-4ADC-ADCC-AABCAC2B5A1F}"/>
              </a:ext>
            </a:extLst>
          </p:cNvPr>
          <p:cNvGraphicFramePr>
            <a:graphicFrameLocks noChangeAspect="1"/>
          </p:cNvGraphicFramePr>
          <p:nvPr>
            <p:extLst>
              <p:ext uri="{D42A27DB-BD31-4B8C-83A1-F6EECF244321}">
                <p14:modId xmlns:p14="http://schemas.microsoft.com/office/powerpoint/2010/main" val="543051507"/>
              </p:ext>
            </p:extLst>
          </p:nvPr>
        </p:nvGraphicFramePr>
        <p:xfrm>
          <a:off x="2328863" y="2455863"/>
          <a:ext cx="4486275" cy="1109662"/>
        </p:xfrm>
        <a:graphic>
          <a:graphicData uri="http://schemas.openxmlformats.org/presentationml/2006/ole">
            <mc:AlternateContent xmlns:mc="http://schemas.openxmlformats.org/markup-compatibility/2006">
              <mc:Choice xmlns:v="urn:schemas-microsoft-com:vml" Requires="v">
                <p:oleObj spid="_x0000_s40964" name="Equation" r:id="rId3" imgW="4622760" imgH="1143000" progId="Equation.DSMT4">
                  <p:embed/>
                </p:oleObj>
              </mc:Choice>
              <mc:Fallback>
                <p:oleObj name="Equation" r:id="rId3" imgW="4622760" imgH="1143000" progId="Equation.DSMT4">
                  <p:embed/>
                  <p:pic>
                    <p:nvPicPr>
                      <p:cNvPr id="5" name="Object 2">
                        <a:extLst>
                          <a:ext uri="{FF2B5EF4-FFF2-40B4-BE49-F238E27FC236}">
                            <a16:creationId xmlns:a16="http://schemas.microsoft.com/office/drawing/2014/main" id="{D4AE5AA2-CC19-4ADC-ADCC-AABCAC2B5A1F}"/>
                          </a:ext>
                        </a:extLst>
                      </p:cNvPr>
                      <p:cNvPicPr>
                        <a:picLocks noChangeAspect="1" noChangeArrowheads="1"/>
                      </p:cNvPicPr>
                      <p:nvPr/>
                    </p:nvPicPr>
                    <p:blipFill>
                      <a:blip r:embed="rId4"/>
                      <a:srcRect/>
                      <a:stretch>
                        <a:fillRect/>
                      </a:stretch>
                    </p:blipFill>
                    <p:spPr bwMode="auto">
                      <a:xfrm>
                        <a:off x="2328863" y="2455863"/>
                        <a:ext cx="4486275" cy="1109662"/>
                      </a:xfrm>
                      <a:prstGeom prst="rect">
                        <a:avLst/>
                      </a:prstGeom>
                      <a:noFill/>
                      <a:ln>
                        <a:noFill/>
                      </a:ln>
                      <a:effectLst/>
                    </p:spPr>
                  </p:pic>
                </p:oleObj>
              </mc:Fallback>
            </mc:AlternateContent>
          </a:graphicData>
        </a:graphic>
      </p:graphicFrame>
      <p:graphicFrame>
        <p:nvGraphicFramePr>
          <p:cNvPr id="7" name="Object 2">
            <a:extLst>
              <a:ext uri="{FF2B5EF4-FFF2-40B4-BE49-F238E27FC236}">
                <a16:creationId xmlns:a16="http://schemas.microsoft.com/office/drawing/2014/main" id="{3D521E47-6CC7-4EA6-9C41-A610104D432B}"/>
              </a:ext>
            </a:extLst>
          </p:cNvPr>
          <p:cNvGraphicFramePr>
            <a:graphicFrameLocks noChangeAspect="1"/>
          </p:cNvGraphicFramePr>
          <p:nvPr>
            <p:extLst>
              <p:ext uri="{D42A27DB-BD31-4B8C-83A1-F6EECF244321}">
                <p14:modId xmlns:p14="http://schemas.microsoft.com/office/powerpoint/2010/main" val="3412025457"/>
              </p:ext>
            </p:extLst>
          </p:nvPr>
        </p:nvGraphicFramePr>
        <p:xfrm>
          <a:off x="723900" y="4889500"/>
          <a:ext cx="7696200" cy="419100"/>
        </p:xfrm>
        <a:graphic>
          <a:graphicData uri="http://schemas.openxmlformats.org/presentationml/2006/ole">
            <mc:AlternateContent xmlns:mc="http://schemas.openxmlformats.org/markup-compatibility/2006">
              <mc:Choice xmlns:v="urn:schemas-microsoft-com:vml" Requires="v">
                <p:oleObj spid="_x0000_s40965" name="Equation" r:id="rId5" imgW="7696080" imgH="419040" progId="Equation.DSMT4">
                  <p:embed/>
                </p:oleObj>
              </mc:Choice>
              <mc:Fallback>
                <p:oleObj name="Equation" r:id="rId5" imgW="7696080" imgH="419040" progId="Equation.DSMT4">
                  <p:embed/>
                  <p:pic>
                    <p:nvPicPr>
                      <p:cNvPr id="7" name="Object 2">
                        <a:extLst>
                          <a:ext uri="{FF2B5EF4-FFF2-40B4-BE49-F238E27FC236}">
                            <a16:creationId xmlns:a16="http://schemas.microsoft.com/office/drawing/2014/main" id="{3D521E47-6CC7-4EA6-9C41-A610104D432B}"/>
                          </a:ext>
                        </a:extLst>
                      </p:cNvPr>
                      <p:cNvPicPr>
                        <a:picLocks noChangeAspect="1" noChangeArrowheads="1"/>
                      </p:cNvPicPr>
                      <p:nvPr/>
                    </p:nvPicPr>
                    <p:blipFill>
                      <a:blip r:embed="rId6"/>
                      <a:srcRect/>
                      <a:stretch>
                        <a:fillRect/>
                      </a:stretch>
                    </p:blipFill>
                    <p:spPr bwMode="auto">
                      <a:xfrm>
                        <a:off x="723900" y="4889500"/>
                        <a:ext cx="7696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12360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DB145-8300-40F9-A1A1-CD330CF33895}"/>
              </a:ext>
            </a:extLst>
          </p:cNvPr>
          <p:cNvSpPr>
            <a:spLocks noGrp="1"/>
          </p:cNvSpPr>
          <p:nvPr>
            <p:ph type="title"/>
          </p:nvPr>
        </p:nvSpPr>
        <p:spPr/>
        <p:txBody>
          <a:bodyPr/>
          <a:lstStyle/>
          <a:p>
            <a:r>
              <a:rPr lang="en-US" dirty="0"/>
              <a:t>Estimating a Linear Relationship</a:t>
            </a:r>
          </a:p>
        </p:txBody>
      </p:sp>
      <p:pic>
        <p:nvPicPr>
          <p:cNvPr id="13" name="Content Placeholder 12" descr="A screenshot of a social media post&#10;&#10;Description automatically generated">
            <a:extLst>
              <a:ext uri="{FF2B5EF4-FFF2-40B4-BE49-F238E27FC236}">
                <a16:creationId xmlns:a16="http://schemas.microsoft.com/office/drawing/2014/main" id="{AFB26D73-573C-4937-A3E9-8494D454A6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533" y="1220757"/>
            <a:ext cx="8322934" cy="4416487"/>
          </a:xfrm>
        </p:spPr>
      </p:pic>
    </p:spTree>
    <p:extLst>
      <p:ext uri="{BB962C8B-B14F-4D97-AF65-F5344CB8AC3E}">
        <p14:creationId xmlns:p14="http://schemas.microsoft.com/office/powerpoint/2010/main" val="2343848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8E04C-F06A-4787-9190-1BBCE27C98BD}"/>
              </a:ext>
            </a:extLst>
          </p:cNvPr>
          <p:cNvSpPr>
            <a:spLocks noGrp="1"/>
          </p:cNvSpPr>
          <p:nvPr>
            <p:ph type="title"/>
          </p:nvPr>
        </p:nvSpPr>
        <p:spPr/>
        <p:txBody>
          <a:bodyPr/>
          <a:lstStyle/>
          <a:p>
            <a:r>
              <a:rPr lang="en-US" dirty="0"/>
              <a:t>Estimating a Linear Relationship</a:t>
            </a:r>
          </a:p>
        </p:txBody>
      </p:sp>
      <p:pic>
        <p:nvPicPr>
          <p:cNvPr id="5" name="Content Placeholder 4" descr="Table&#10;&#10;Description automatically generated">
            <a:extLst>
              <a:ext uri="{FF2B5EF4-FFF2-40B4-BE49-F238E27FC236}">
                <a16:creationId xmlns:a16="http://schemas.microsoft.com/office/drawing/2014/main" id="{06FF4907-5B5C-47AE-B17E-11CBBF155B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9946" y="1143000"/>
            <a:ext cx="5044108" cy="4572000"/>
          </a:xfrm>
        </p:spPr>
      </p:pic>
    </p:spTree>
    <p:extLst>
      <p:ext uri="{BB962C8B-B14F-4D97-AF65-F5344CB8AC3E}">
        <p14:creationId xmlns:p14="http://schemas.microsoft.com/office/powerpoint/2010/main" val="862132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of </a:t>
            </a:r>
            <a:r>
              <a:rPr lang="en-US" i="1" dirty="0"/>
              <a:t>b</a:t>
            </a:r>
            <a:r>
              <a:rPr lang="en-US" i="1" baseline="-25000" dirty="0"/>
              <a:t>0</a:t>
            </a:r>
            <a:r>
              <a:rPr lang="en-US" i="1" dirty="0"/>
              <a:t> </a:t>
            </a:r>
            <a:r>
              <a:rPr lang="en-US" dirty="0"/>
              <a:t>and </a:t>
            </a:r>
            <a:r>
              <a:rPr lang="en-US" i="1" dirty="0"/>
              <a:t>b</a:t>
            </a:r>
            <a:r>
              <a:rPr lang="en-US" baseline="-25000" dirty="0"/>
              <a:t>1</a:t>
            </a:r>
            <a:r>
              <a:rPr lang="en-US" dirty="0"/>
              <a:t> </a:t>
            </a:r>
          </a:p>
        </p:txBody>
      </p:sp>
      <p:sp>
        <p:nvSpPr>
          <p:cNvPr id="4" name="Content Placeholder 2"/>
          <p:cNvSpPr>
            <a:spLocks noGrp="1"/>
          </p:cNvSpPr>
          <p:nvPr>
            <p:ph idx="1"/>
          </p:nvPr>
        </p:nvSpPr>
        <p:spPr>
          <a:xfrm>
            <a:off x="457200" y="1280160"/>
            <a:ext cx="8229600" cy="3280898"/>
          </a:xfrm>
          <a:solidFill>
            <a:srgbClr val="FFFFCC"/>
          </a:solidFill>
          <a:ln w="28575">
            <a:solidFill>
              <a:srgbClr val="000000"/>
            </a:solidFill>
          </a:ln>
        </p:spPr>
        <p:txBody>
          <a:bodyPr>
            <a:spAutoFit/>
          </a:bodyPr>
          <a:lstStyle/>
          <a:p>
            <a:pPr algn="ctr"/>
            <a:r>
              <a:rPr lang="en-US" b="1" dirty="0">
                <a:solidFill>
                  <a:srgbClr val="000000"/>
                </a:solidFill>
              </a:rPr>
              <a:t>Definition</a:t>
            </a:r>
          </a:p>
          <a:p>
            <a:r>
              <a:rPr lang="en-US" dirty="0">
                <a:solidFill>
                  <a:srgbClr val="000000"/>
                </a:solidFill>
              </a:rPr>
              <a:t>The intercept coefficient, </a:t>
            </a:r>
            <a:r>
              <a:rPr lang="en-US" i="1" dirty="0">
                <a:solidFill>
                  <a:srgbClr val="000000"/>
                </a:solidFill>
              </a:rPr>
              <a:t>b</a:t>
            </a:r>
            <a:r>
              <a:rPr lang="en-US" baseline="-25000" dirty="0">
                <a:solidFill>
                  <a:srgbClr val="000000"/>
                </a:solidFill>
              </a:rPr>
              <a:t>0</a:t>
            </a:r>
            <a:r>
              <a:rPr lang="en-US" dirty="0">
                <a:solidFill>
                  <a:srgbClr val="000000"/>
                </a:solidFill>
              </a:rPr>
              <a:t>, is the average value of the dependent variable, </a:t>
            </a:r>
            <a:r>
              <a:rPr lang="en-US" i="1" dirty="0">
                <a:solidFill>
                  <a:srgbClr val="000000"/>
                </a:solidFill>
              </a:rPr>
              <a:t>y</a:t>
            </a:r>
            <a:r>
              <a:rPr lang="en-US" dirty="0">
                <a:solidFill>
                  <a:srgbClr val="000000"/>
                </a:solidFill>
              </a:rPr>
              <a:t>, when the independent variable, </a:t>
            </a:r>
            <a:r>
              <a:rPr lang="en-US" i="1" dirty="0">
                <a:solidFill>
                  <a:srgbClr val="000000"/>
                </a:solidFill>
              </a:rPr>
              <a:t>x</a:t>
            </a:r>
            <a:r>
              <a:rPr lang="en-US" dirty="0">
                <a:solidFill>
                  <a:srgbClr val="000000"/>
                </a:solidFill>
              </a:rPr>
              <a:t>, is equal to zero. </a:t>
            </a:r>
          </a:p>
          <a:p>
            <a:r>
              <a:rPr lang="en-US" dirty="0">
                <a:solidFill>
                  <a:srgbClr val="000000"/>
                </a:solidFill>
              </a:rPr>
              <a:t>The slope coefficient, </a:t>
            </a:r>
            <a:r>
              <a:rPr lang="en-US" i="1" dirty="0">
                <a:solidFill>
                  <a:srgbClr val="000000"/>
                </a:solidFill>
              </a:rPr>
              <a:t>b</a:t>
            </a:r>
            <a:r>
              <a:rPr lang="en-US" baseline="-25000" dirty="0">
                <a:solidFill>
                  <a:srgbClr val="000000"/>
                </a:solidFill>
              </a:rPr>
              <a:t>1</a:t>
            </a:r>
            <a:r>
              <a:rPr lang="en-US" dirty="0">
                <a:solidFill>
                  <a:srgbClr val="000000"/>
                </a:solidFill>
              </a:rPr>
              <a:t>, is the average change in the dependent variable, </a:t>
            </a:r>
            <a:r>
              <a:rPr lang="en-US" i="1" dirty="0">
                <a:solidFill>
                  <a:srgbClr val="000000"/>
                </a:solidFill>
              </a:rPr>
              <a:t>y</a:t>
            </a:r>
            <a:r>
              <a:rPr lang="en-US" dirty="0">
                <a:solidFill>
                  <a:srgbClr val="000000"/>
                </a:solidFill>
              </a:rPr>
              <a:t>, for a one unit change in the independent variable, </a:t>
            </a:r>
            <a:r>
              <a:rPr lang="en-US" i="1" dirty="0">
                <a:solidFill>
                  <a:srgbClr val="000000"/>
                </a:solidFill>
              </a:rPr>
              <a:t>x</a:t>
            </a:r>
            <a:r>
              <a:rPr lang="en-US" dirty="0">
                <a:solidFill>
                  <a:srgbClr val="000000"/>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Relationship </a:t>
            </a:r>
          </a:p>
        </p:txBody>
      </p:sp>
      <p:sp>
        <p:nvSpPr>
          <p:cNvPr id="4" name="Content Placeholder 2"/>
          <p:cNvSpPr>
            <a:spLocks noGrp="1"/>
          </p:cNvSpPr>
          <p:nvPr>
            <p:ph idx="1"/>
          </p:nvPr>
        </p:nvSpPr>
        <p:spPr>
          <a:xfrm>
            <a:off x="457200" y="1280160"/>
            <a:ext cx="8229600" cy="3797963"/>
          </a:xfrm>
          <a:solidFill>
            <a:srgbClr val="FFFFCC"/>
          </a:solidFill>
          <a:ln w="28575">
            <a:solidFill>
              <a:srgbClr val="000000"/>
            </a:solidFill>
          </a:ln>
        </p:spPr>
        <p:txBody>
          <a:bodyPr>
            <a:spAutoFit/>
          </a:bodyPr>
          <a:lstStyle/>
          <a:p>
            <a:pPr algn="ctr"/>
            <a:r>
              <a:rPr lang="en-US" b="1" dirty="0">
                <a:solidFill>
                  <a:srgbClr val="000000"/>
                </a:solidFill>
              </a:rPr>
              <a:t>Definition</a:t>
            </a:r>
            <a:endParaRPr lang="en-US" dirty="0">
              <a:solidFill>
                <a:srgbClr val="000000"/>
              </a:solidFill>
            </a:endParaRPr>
          </a:p>
          <a:p>
            <a:r>
              <a:rPr lang="en-US" dirty="0">
                <a:solidFill>
                  <a:srgbClr val="000000"/>
                </a:solidFill>
              </a:rPr>
              <a:t>A </a:t>
            </a:r>
            <a:r>
              <a:rPr lang="en-US" b="1" dirty="0">
                <a:solidFill>
                  <a:srgbClr val="C00000"/>
                </a:solidFill>
              </a:rPr>
              <a:t>linear relationship </a:t>
            </a:r>
            <a:r>
              <a:rPr lang="en-US" dirty="0">
                <a:solidFill>
                  <a:srgbClr val="000000"/>
                </a:solidFill>
              </a:rPr>
              <a:t>is graphically described as a line. Mathematically, a line is a set of points that satisfy the functional relationship </a:t>
            </a:r>
          </a:p>
          <a:p>
            <a:pPr algn="ctr"/>
            <a:r>
              <a:rPr lang="en-US" i="1" dirty="0">
                <a:solidFill>
                  <a:srgbClr val="000000"/>
                </a:solidFill>
              </a:rPr>
              <a:t>y</a:t>
            </a:r>
            <a:r>
              <a:rPr lang="en-US" dirty="0">
                <a:solidFill>
                  <a:srgbClr val="000000"/>
                </a:solidFill>
              </a:rPr>
              <a:t> = </a:t>
            </a:r>
            <a:r>
              <a:rPr lang="en-US" i="1" dirty="0" err="1">
                <a:solidFill>
                  <a:srgbClr val="000000"/>
                </a:solidFill>
              </a:rPr>
              <a:t>mx</a:t>
            </a:r>
            <a:r>
              <a:rPr lang="en-US" dirty="0">
                <a:solidFill>
                  <a:srgbClr val="000000"/>
                </a:solidFill>
              </a:rPr>
              <a:t> + </a:t>
            </a:r>
            <a:r>
              <a:rPr lang="en-US" i="1" dirty="0">
                <a:solidFill>
                  <a:srgbClr val="000000"/>
                </a:solidFill>
              </a:rPr>
              <a:t>b</a:t>
            </a:r>
          </a:p>
          <a:p>
            <a:r>
              <a:rPr lang="en-US" dirty="0">
                <a:solidFill>
                  <a:srgbClr val="000000"/>
                </a:solidFill>
              </a:rPr>
              <a:t>where </a:t>
            </a:r>
            <a:r>
              <a:rPr lang="en-US" b="1" i="1" dirty="0">
                <a:solidFill>
                  <a:srgbClr val="C00000"/>
                </a:solidFill>
              </a:rPr>
              <a:t>m</a:t>
            </a:r>
            <a:r>
              <a:rPr lang="en-US" dirty="0">
                <a:solidFill>
                  <a:srgbClr val="000000"/>
                </a:solidFill>
              </a:rPr>
              <a:t> is the </a:t>
            </a:r>
            <a:r>
              <a:rPr lang="en-US" b="1" dirty="0">
                <a:solidFill>
                  <a:srgbClr val="C00000"/>
                </a:solidFill>
              </a:rPr>
              <a:t>slope</a:t>
            </a:r>
            <a:r>
              <a:rPr lang="en-US" dirty="0">
                <a:solidFill>
                  <a:srgbClr val="000000"/>
                </a:solidFill>
              </a:rPr>
              <a:t> of the line and </a:t>
            </a:r>
            <a:r>
              <a:rPr lang="en-US" b="1" i="1" dirty="0">
                <a:solidFill>
                  <a:srgbClr val="C00000"/>
                </a:solidFill>
              </a:rPr>
              <a:t>b</a:t>
            </a:r>
            <a:r>
              <a:rPr lang="en-US" dirty="0">
                <a:solidFill>
                  <a:srgbClr val="000000"/>
                </a:solidFill>
              </a:rPr>
              <a:t> is the point where the function crosses the </a:t>
            </a:r>
            <a:r>
              <a:rPr lang="en-US" i="1" dirty="0">
                <a:solidFill>
                  <a:srgbClr val="000000"/>
                </a:solidFill>
              </a:rPr>
              <a:t>y</a:t>
            </a:r>
            <a:r>
              <a:rPr lang="en-US" dirty="0">
                <a:solidFill>
                  <a:srgbClr val="000000"/>
                </a:solidFill>
              </a:rPr>
              <a:t>-axis, which is called the </a:t>
            </a:r>
            <a:r>
              <a:rPr lang="en-US" b="1" i="1" dirty="0">
                <a:solidFill>
                  <a:srgbClr val="C00000"/>
                </a:solidFill>
              </a:rPr>
              <a:t>y</a:t>
            </a:r>
            <a:r>
              <a:rPr lang="en-US" b="1" dirty="0">
                <a:solidFill>
                  <a:srgbClr val="C00000"/>
                </a:solidFill>
              </a:rPr>
              <a:t>-intercept</a:t>
            </a:r>
            <a:r>
              <a:rPr lang="en-US" dirty="0">
                <a:solidFill>
                  <a:srgbClr val="000000"/>
                </a:solidFill>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C249D-565C-44C3-9FBE-D736A44C7F1D}"/>
              </a:ext>
            </a:extLst>
          </p:cNvPr>
          <p:cNvSpPr>
            <a:spLocks noGrp="1"/>
          </p:cNvSpPr>
          <p:nvPr>
            <p:ph type="title"/>
          </p:nvPr>
        </p:nvSpPr>
        <p:spPr/>
        <p:txBody>
          <a:bodyPr/>
          <a:lstStyle/>
          <a:p>
            <a:r>
              <a:rPr lang="en-US" dirty="0"/>
              <a:t>Slope</a:t>
            </a:r>
          </a:p>
        </p:txBody>
      </p:sp>
      <p:sp>
        <p:nvSpPr>
          <p:cNvPr id="3" name="Content Placeholder 2">
            <a:extLst>
              <a:ext uri="{FF2B5EF4-FFF2-40B4-BE49-F238E27FC236}">
                <a16:creationId xmlns:a16="http://schemas.microsoft.com/office/drawing/2014/main" id="{044E8EAC-1ACF-468F-9C04-99079189152E}"/>
              </a:ext>
            </a:extLst>
          </p:cNvPr>
          <p:cNvSpPr>
            <a:spLocks noGrp="1"/>
          </p:cNvSpPr>
          <p:nvPr>
            <p:ph idx="1"/>
          </p:nvPr>
        </p:nvSpPr>
        <p:spPr/>
        <p:txBody>
          <a:bodyPr/>
          <a:lstStyle/>
          <a:p>
            <a:r>
              <a:rPr lang="en-US" dirty="0"/>
              <a:t>The slope determines if the line slopes upward (positive slope) or if the line slopes downward (negative slope).</a:t>
            </a:r>
          </a:p>
          <a:p>
            <a:endParaRPr lang="en-US" dirty="0"/>
          </a:p>
          <a:p>
            <a:endParaRPr lang="en-US" dirty="0"/>
          </a:p>
        </p:txBody>
      </p:sp>
    </p:spTree>
    <p:extLst>
      <p:ext uri="{BB962C8B-B14F-4D97-AF65-F5344CB8AC3E}">
        <p14:creationId xmlns:p14="http://schemas.microsoft.com/office/powerpoint/2010/main" val="3577560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Relationships</a:t>
            </a:r>
          </a:p>
        </p:txBody>
      </p:sp>
      <p:pic>
        <p:nvPicPr>
          <p:cNvPr id="4" name="Picture 3"/>
          <p:cNvPicPr>
            <a:picLocks noChangeAspect="1"/>
          </p:cNvPicPr>
          <p:nvPr/>
        </p:nvPicPr>
        <p:blipFill>
          <a:blip r:embed="rId2"/>
          <a:stretch>
            <a:fillRect/>
          </a:stretch>
        </p:blipFill>
        <p:spPr>
          <a:xfrm>
            <a:off x="1963615" y="1143000"/>
            <a:ext cx="5229539" cy="4800600"/>
          </a:xfrm>
          <a:prstGeom prst="rect">
            <a:avLst/>
          </a:prstGeom>
        </p:spPr>
      </p:pic>
    </p:spTree>
    <p:extLst>
      <p:ext uri="{BB962C8B-B14F-4D97-AF65-F5344CB8AC3E}">
        <p14:creationId xmlns:p14="http://schemas.microsoft.com/office/powerpoint/2010/main" val="3874414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1075-DFCC-47FE-9748-E8A9CA86D7A1}"/>
              </a:ext>
            </a:extLst>
          </p:cNvPr>
          <p:cNvSpPr>
            <a:spLocks noGrp="1"/>
          </p:cNvSpPr>
          <p:nvPr>
            <p:ph type="title"/>
          </p:nvPr>
        </p:nvSpPr>
        <p:spPr/>
        <p:txBody>
          <a:bodyPr/>
          <a:lstStyle/>
          <a:p>
            <a:r>
              <a:rPr lang="en-US" dirty="0"/>
              <a:t>Regression Analysis</a:t>
            </a:r>
          </a:p>
        </p:txBody>
      </p:sp>
      <p:sp>
        <p:nvSpPr>
          <p:cNvPr id="3" name="Content Placeholder 2">
            <a:extLst>
              <a:ext uri="{FF2B5EF4-FFF2-40B4-BE49-F238E27FC236}">
                <a16:creationId xmlns:a16="http://schemas.microsoft.com/office/drawing/2014/main" id="{9C8898F3-B09C-4237-B0C2-AC819532F785}"/>
              </a:ext>
            </a:extLst>
          </p:cNvPr>
          <p:cNvSpPr>
            <a:spLocks noGrp="1"/>
          </p:cNvSpPr>
          <p:nvPr>
            <p:ph idx="1"/>
          </p:nvPr>
        </p:nvSpPr>
        <p:spPr/>
        <p:txBody>
          <a:bodyPr/>
          <a:lstStyle/>
          <a:p>
            <a:r>
              <a:rPr lang="en-US" dirty="0"/>
              <a:t>In the previous section, the correlation coefficient was used to measure the degree of linear relationship between two variables. However, it does not describe the exact linear association between </a:t>
            </a:r>
            <a:r>
              <a:rPr lang="en-US" i="1" dirty="0"/>
              <a:t>x </a:t>
            </a:r>
            <a:r>
              <a:rPr lang="en-US" dirty="0"/>
              <a:t>and </a:t>
            </a:r>
            <a:r>
              <a:rPr lang="en-US" i="1" dirty="0"/>
              <a:t>y</a:t>
            </a:r>
            <a:r>
              <a:rPr lang="en-US" dirty="0"/>
              <a:t>. That is the role of </a:t>
            </a:r>
            <a:r>
              <a:rPr lang="en-US" b="1" dirty="0">
                <a:solidFill>
                  <a:srgbClr val="C00000"/>
                </a:solidFill>
              </a:rPr>
              <a:t>regression analysis</a:t>
            </a:r>
            <a:r>
              <a:rPr lang="en-US" dirty="0"/>
              <a:t>. By determining a specific relationship between </a:t>
            </a:r>
            <a:r>
              <a:rPr lang="en-US" i="1" dirty="0"/>
              <a:t>x </a:t>
            </a:r>
            <a:r>
              <a:rPr lang="en-US" dirty="0"/>
              <a:t>and </a:t>
            </a:r>
            <a:r>
              <a:rPr lang="en-US" i="1" dirty="0"/>
              <a:t>y</a:t>
            </a:r>
            <a:r>
              <a:rPr lang="en-US" dirty="0"/>
              <a:t>, we may be able to use </a:t>
            </a:r>
            <a:r>
              <a:rPr lang="en-US" i="1" dirty="0"/>
              <a:t>x </a:t>
            </a:r>
            <a:r>
              <a:rPr lang="en-US" dirty="0"/>
              <a:t>to help predict </a:t>
            </a:r>
            <a:r>
              <a:rPr lang="en-US" i="1" dirty="0"/>
              <a:t>y.</a:t>
            </a:r>
            <a:endParaRPr lang="en-US" dirty="0"/>
          </a:p>
        </p:txBody>
      </p:sp>
    </p:spTree>
    <p:extLst>
      <p:ext uri="{BB962C8B-B14F-4D97-AF65-F5344CB8AC3E}">
        <p14:creationId xmlns:p14="http://schemas.microsoft.com/office/powerpoint/2010/main" val="50644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19A9C-921D-4791-A0A1-BAF4DDB039A9}"/>
              </a:ext>
            </a:extLst>
          </p:cNvPr>
          <p:cNvSpPr>
            <a:spLocks noGrp="1"/>
          </p:cNvSpPr>
          <p:nvPr>
            <p:ph type="title"/>
          </p:nvPr>
        </p:nvSpPr>
        <p:spPr/>
        <p:txBody>
          <a:bodyPr/>
          <a:lstStyle/>
          <a:p>
            <a:r>
              <a:rPr lang="en-US" dirty="0"/>
              <a:t>Equation of a Line</a:t>
            </a:r>
          </a:p>
        </p:txBody>
      </p:sp>
      <p:sp>
        <p:nvSpPr>
          <p:cNvPr id="3" name="Content Placeholder 2">
            <a:extLst>
              <a:ext uri="{FF2B5EF4-FFF2-40B4-BE49-F238E27FC236}">
                <a16:creationId xmlns:a16="http://schemas.microsoft.com/office/drawing/2014/main" id="{67084BDA-B196-4486-9F70-FFAEC7674671}"/>
              </a:ext>
            </a:extLst>
          </p:cNvPr>
          <p:cNvSpPr>
            <a:spLocks noGrp="1"/>
          </p:cNvSpPr>
          <p:nvPr>
            <p:ph idx="1"/>
          </p:nvPr>
        </p:nvSpPr>
        <p:spPr/>
        <p:txBody>
          <a:bodyPr>
            <a:normAutofit fontScale="92500"/>
          </a:bodyPr>
          <a:lstStyle/>
          <a:p>
            <a:r>
              <a:rPr lang="en-US" dirty="0"/>
              <a:t>Earlier in this section, we defined the equation of a line to be </a:t>
            </a:r>
          </a:p>
          <a:p>
            <a:pPr algn="ctr"/>
            <a:r>
              <a:rPr lang="en-US" i="1" dirty="0">
                <a:solidFill>
                  <a:srgbClr val="0000FF"/>
                </a:solidFill>
              </a:rPr>
              <a:t>y</a:t>
            </a:r>
            <a:r>
              <a:rPr lang="en-US" dirty="0">
                <a:solidFill>
                  <a:srgbClr val="0000FF"/>
                </a:solidFill>
              </a:rPr>
              <a:t> = </a:t>
            </a:r>
            <a:r>
              <a:rPr lang="en-US" i="1" dirty="0">
                <a:solidFill>
                  <a:srgbClr val="0000FF"/>
                </a:solidFill>
              </a:rPr>
              <a:t>mx</a:t>
            </a:r>
            <a:r>
              <a:rPr lang="en-US" dirty="0">
                <a:solidFill>
                  <a:srgbClr val="0000FF"/>
                </a:solidFill>
              </a:rPr>
              <a:t> + </a:t>
            </a:r>
            <a:r>
              <a:rPr lang="en-US" i="1" dirty="0">
                <a:solidFill>
                  <a:srgbClr val="0000FF"/>
                </a:solidFill>
              </a:rPr>
              <a:t>b</a:t>
            </a:r>
          </a:p>
          <a:p>
            <a:r>
              <a:rPr lang="en-US" dirty="0"/>
              <a:t>where </a:t>
            </a:r>
            <a:r>
              <a:rPr lang="en-US" i="1" dirty="0"/>
              <a:t>m </a:t>
            </a:r>
            <a:r>
              <a:rPr lang="en-US" dirty="0"/>
              <a:t>is the slope, and </a:t>
            </a:r>
            <a:r>
              <a:rPr lang="en-US" i="1" dirty="0"/>
              <a:t>b </a:t>
            </a:r>
            <a:r>
              <a:rPr lang="en-US" dirty="0"/>
              <a:t>is the </a:t>
            </a:r>
            <a:r>
              <a:rPr lang="en-US" i="1" dirty="0"/>
              <a:t>y</a:t>
            </a:r>
            <a:r>
              <a:rPr lang="en-US" dirty="0"/>
              <a:t>-intercept.</a:t>
            </a:r>
          </a:p>
          <a:p>
            <a:r>
              <a:rPr lang="en-US" dirty="0"/>
              <a:t>However, traditional statistics uses different symbols for the slope and intercept in the equation of the line. Instead of </a:t>
            </a:r>
            <a:r>
              <a:rPr lang="en-US" i="1" dirty="0"/>
              <a:t>b,</a:t>
            </a:r>
            <a:r>
              <a:rPr lang="en-US" dirty="0"/>
              <a:t> let </a:t>
            </a:r>
            <a:r>
              <a:rPr lang="en-US" i="1" dirty="0"/>
              <a:t>b</a:t>
            </a:r>
            <a:r>
              <a:rPr lang="en-US" i="1" baseline="-25000" dirty="0"/>
              <a:t>0</a:t>
            </a:r>
            <a:r>
              <a:rPr lang="en-US" i="1" dirty="0"/>
              <a:t> </a:t>
            </a:r>
            <a:r>
              <a:rPr lang="en-US" dirty="0"/>
              <a:t>be the symbol used to describe the </a:t>
            </a:r>
            <a:r>
              <a:rPr lang="en-US" i="1" dirty="0"/>
              <a:t>y</a:t>
            </a:r>
            <a:r>
              <a:rPr lang="en-US" dirty="0"/>
              <a:t>-intercept and </a:t>
            </a:r>
            <a:r>
              <a:rPr lang="en-US" i="1" dirty="0"/>
              <a:t>b</a:t>
            </a:r>
            <a:r>
              <a:rPr lang="en-US" baseline="-25000" dirty="0"/>
              <a:t>1</a:t>
            </a:r>
            <a:r>
              <a:rPr lang="en-US" dirty="0"/>
              <a:t> be the symbol used to represent the slope of the line. Using this new set of symbols, the equation of the line becomes</a:t>
            </a:r>
          </a:p>
          <a:p>
            <a:pPr algn="ctr"/>
            <a:r>
              <a:rPr lang="en-US" i="1" dirty="0">
                <a:solidFill>
                  <a:srgbClr val="0000FF"/>
                </a:solidFill>
              </a:rPr>
              <a:t>y = b</a:t>
            </a:r>
            <a:r>
              <a:rPr lang="en-US" baseline="-25000" dirty="0">
                <a:solidFill>
                  <a:srgbClr val="0000FF"/>
                </a:solidFill>
              </a:rPr>
              <a:t>0</a:t>
            </a:r>
            <a:r>
              <a:rPr lang="en-US" dirty="0">
                <a:solidFill>
                  <a:srgbClr val="0000FF"/>
                </a:solidFill>
              </a:rPr>
              <a:t> +</a:t>
            </a:r>
            <a:r>
              <a:rPr lang="en-US" i="1" dirty="0">
                <a:solidFill>
                  <a:srgbClr val="0000FF"/>
                </a:solidFill>
              </a:rPr>
              <a:t>b</a:t>
            </a:r>
            <a:r>
              <a:rPr lang="en-US" baseline="-25000" dirty="0">
                <a:solidFill>
                  <a:srgbClr val="0000FF"/>
                </a:solidFill>
              </a:rPr>
              <a:t>1</a:t>
            </a:r>
            <a:r>
              <a:rPr lang="en-US" i="1" dirty="0">
                <a:solidFill>
                  <a:srgbClr val="0000FF"/>
                </a:solidFill>
              </a:rPr>
              <a:t>x</a:t>
            </a:r>
            <a:r>
              <a:rPr lang="en-US" i="1" dirty="0">
                <a:solidFill>
                  <a:srgbClr val="1F497D"/>
                </a:solidFill>
              </a:rPr>
              <a:t>.</a:t>
            </a:r>
          </a:p>
        </p:txBody>
      </p:sp>
    </p:spTree>
    <p:extLst>
      <p:ext uri="{BB962C8B-B14F-4D97-AF65-F5344CB8AC3E}">
        <p14:creationId xmlns:p14="http://schemas.microsoft.com/office/powerpoint/2010/main" val="386616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8B08-939D-415A-AD61-F3CA43F1709B}"/>
              </a:ext>
            </a:extLst>
          </p:cNvPr>
          <p:cNvSpPr>
            <a:spLocks noGrp="1"/>
          </p:cNvSpPr>
          <p:nvPr>
            <p:ph type="title"/>
          </p:nvPr>
        </p:nvSpPr>
        <p:spPr/>
        <p:txBody>
          <a:bodyPr/>
          <a:lstStyle/>
          <a:p>
            <a:r>
              <a:rPr lang="en-US" dirty="0"/>
              <a:t>Mathematical Model</a:t>
            </a:r>
          </a:p>
        </p:txBody>
      </p:sp>
      <p:sp>
        <p:nvSpPr>
          <p:cNvPr id="3" name="Content Placeholder 2">
            <a:extLst>
              <a:ext uri="{FF2B5EF4-FFF2-40B4-BE49-F238E27FC236}">
                <a16:creationId xmlns:a16="http://schemas.microsoft.com/office/drawing/2014/main" id="{E987CEBF-58FF-43AD-AB6B-BA3C32078A81}"/>
              </a:ext>
            </a:extLst>
          </p:cNvPr>
          <p:cNvSpPr>
            <a:spLocks noGrp="1"/>
          </p:cNvSpPr>
          <p:nvPr>
            <p:ph idx="1"/>
          </p:nvPr>
        </p:nvSpPr>
        <p:spPr/>
        <p:txBody>
          <a:bodyPr/>
          <a:lstStyle/>
          <a:p>
            <a:r>
              <a:rPr lang="en-US" dirty="0"/>
              <a:t>By providing </a:t>
            </a:r>
            <a:r>
              <a:rPr lang="en-US" i="1" dirty="0"/>
              <a:t>b</a:t>
            </a:r>
            <a:r>
              <a:rPr lang="en-US" baseline="-25000" dirty="0"/>
              <a:t>0</a:t>
            </a:r>
            <a:r>
              <a:rPr lang="en-US" dirty="0"/>
              <a:t> and </a:t>
            </a:r>
            <a:r>
              <a:rPr lang="en-US" i="1" dirty="0"/>
              <a:t>b</a:t>
            </a:r>
            <a:r>
              <a:rPr lang="en-US" baseline="-25000" dirty="0"/>
              <a:t>1</a:t>
            </a:r>
            <a:r>
              <a:rPr lang="en-US" dirty="0"/>
              <a:t>, the relationship between </a:t>
            </a:r>
            <a:r>
              <a:rPr lang="en-US" i="1" dirty="0"/>
              <a:t>x </a:t>
            </a:r>
            <a:r>
              <a:rPr lang="en-US" dirty="0"/>
              <a:t>and </a:t>
            </a:r>
            <a:r>
              <a:rPr lang="en-US" i="1" dirty="0"/>
              <a:t>y</a:t>
            </a:r>
            <a:r>
              <a:rPr lang="en-US" dirty="0"/>
              <a:t> is completely specified. The linear equation relating </a:t>
            </a:r>
            <a:r>
              <a:rPr lang="en-US" i="1" dirty="0"/>
              <a:t>x </a:t>
            </a:r>
            <a:r>
              <a:rPr lang="en-US" dirty="0"/>
              <a:t>to </a:t>
            </a:r>
            <a:r>
              <a:rPr lang="en-US" i="1" dirty="0"/>
              <a:t>y </a:t>
            </a:r>
            <a:r>
              <a:rPr lang="en-US" dirty="0"/>
              <a:t>is also referred to as a </a:t>
            </a:r>
            <a:r>
              <a:rPr lang="en-US" b="1" dirty="0">
                <a:solidFill>
                  <a:srgbClr val="C00000"/>
                </a:solidFill>
              </a:rPr>
              <a:t>mathematical model</a:t>
            </a:r>
            <a:r>
              <a:rPr lang="en-US" dirty="0"/>
              <a:t>. Note that the value of </a:t>
            </a:r>
            <a:r>
              <a:rPr lang="en-US" i="1" dirty="0"/>
              <a:t>y </a:t>
            </a:r>
            <a:r>
              <a:rPr lang="en-US" dirty="0"/>
              <a:t>is completely dependent on the value of </a:t>
            </a:r>
            <a:r>
              <a:rPr lang="en-US" i="1" dirty="0"/>
              <a:t>x. </a:t>
            </a:r>
            <a:r>
              <a:rPr lang="en-US" dirty="0"/>
              <a:t>Consequently, the </a:t>
            </a:r>
            <a:r>
              <a:rPr lang="en-US" i="1" dirty="0"/>
              <a:t>y</a:t>
            </a:r>
            <a:r>
              <a:rPr lang="en-US" dirty="0"/>
              <a:t> variable is called the </a:t>
            </a:r>
            <a:r>
              <a:rPr lang="en-US" b="1" dirty="0">
                <a:solidFill>
                  <a:srgbClr val="C00000"/>
                </a:solidFill>
              </a:rPr>
              <a:t>dependent variable</a:t>
            </a:r>
            <a:r>
              <a:rPr lang="en-US" dirty="0"/>
              <a:t>. The </a:t>
            </a:r>
            <a:r>
              <a:rPr lang="en-US" i="1" dirty="0"/>
              <a:t>x </a:t>
            </a:r>
            <a:r>
              <a:rPr lang="en-US" dirty="0"/>
              <a:t>variables in the model is called the </a:t>
            </a:r>
            <a:r>
              <a:rPr lang="en-US" b="1" dirty="0">
                <a:solidFill>
                  <a:srgbClr val="C00000"/>
                </a:solidFill>
              </a:rPr>
              <a:t>independent variable</a:t>
            </a:r>
            <a:r>
              <a:rPr lang="en-US" dirty="0"/>
              <a:t>.</a:t>
            </a:r>
          </a:p>
        </p:txBody>
      </p:sp>
    </p:spTree>
    <p:extLst>
      <p:ext uri="{BB962C8B-B14F-4D97-AF65-F5344CB8AC3E}">
        <p14:creationId xmlns:p14="http://schemas.microsoft.com/office/powerpoint/2010/main" val="3531106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E9ECB-02D8-4DB2-984F-C40EDF17B7F6}"/>
              </a:ext>
            </a:extLst>
          </p:cNvPr>
          <p:cNvSpPr>
            <a:spLocks noGrp="1"/>
          </p:cNvSpPr>
          <p:nvPr>
            <p:ph type="title"/>
          </p:nvPr>
        </p:nvSpPr>
        <p:spPr/>
        <p:txBody>
          <a:bodyPr/>
          <a:lstStyle/>
          <a:p>
            <a:r>
              <a:rPr lang="en-US" dirty="0"/>
              <a:t>How Do We Measure How Close a Line Is to the Data?</a:t>
            </a:r>
          </a:p>
        </p:txBody>
      </p:sp>
      <p:sp>
        <p:nvSpPr>
          <p:cNvPr id="3" name="Content Placeholder 2">
            <a:extLst>
              <a:ext uri="{FF2B5EF4-FFF2-40B4-BE49-F238E27FC236}">
                <a16:creationId xmlns:a16="http://schemas.microsoft.com/office/drawing/2014/main" id="{F23F45DD-06B9-46FD-BEFA-9520D368BFB2}"/>
              </a:ext>
            </a:extLst>
          </p:cNvPr>
          <p:cNvSpPr>
            <a:spLocks noGrp="1"/>
          </p:cNvSpPr>
          <p:nvPr>
            <p:ph idx="1"/>
          </p:nvPr>
        </p:nvSpPr>
        <p:spPr/>
        <p:txBody>
          <a:bodyPr/>
          <a:lstStyle/>
          <a:p>
            <a:r>
              <a:rPr lang="en-US" dirty="0"/>
              <a:t>One possible method of choosing the best fitting line is to use the line to predict the </a:t>
            </a:r>
            <a:r>
              <a:rPr lang="en-US" i="1" dirty="0"/>
              <a:t>y</a:t>
            </a:r>
            <a:r>
              <a:rPr lang="en-US" dirty="0"/>
              <a:t>-value for each observation. The superior line is the one that does the best job of predicting the observed </a:t>
            </a:r>
            <a:r>
              <a:rPr lang="en-US" i="1" dirty="0"/>
              <a:t>y</a:t>
            </a:r>
            <a:r>
              <a:rPr lang="en-US" dirty="0"/>
              <a:t>-values. Let’s look at a small data set.</a:t>
            </a:r>
          </a:p>
        </p:txBody>
      </p:sp>
      <p:pic>
        <p:nvPicPr>
          <p:cNvPr id="4" name="Picture 3">
            <a:extLst>
              <a:ext uri="{FF2B5EF4-FFF2-40B4-BE49-F238E27FC236}">
                <a16:creationId xmlns:a16="http://schemas.microsoft.com/office/drawing/2014/main" id="{48286DD2-02DB-4483-859A-983D91437A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4114800"/>
            <a:ext cx="4220164" cy="781159"/>
          </a:xfrm>
          <a:prstGeom prst="rect">
            <a:avLst/>
          </a:prstGeom>
        </p:spPr>
      </p:pic>
    </p:spTree>
    <p:extLst>
      <p:ext uri="{BB962C8B-B14F-4D97-AF65-F5344CB8AC3E}">
        <p14:creationId xmlns:p14="http://schemas.microsoft.com/office/powerpoint/2010/main" val="140172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1151</TotalTime>
  <Words>1175</Words>
  <Application>Microsoft Office PowerPoint</Application>
  <PresentationFormat>On-screen Show (4:3)</PresentationFormat>
  <Paragraphs>99</Paragraphs>
  <Slides>24</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9" baseType="lpstr">
      <vt:lpstr>Arial</vt:lpstr>
      <vt:lpstr>Calibri</vt:lpstr>
      <vt:lpstr>Office Theme</vt:lpstr>
      <vt:lpstr>Equation</vt:lpstr>
      <vt:lpstr>MathType 6.0 Equation</vt:lpstr>
      <vt:lpstr>Section 5.2</vt:lpstr>
      <vt:lpstr>Linear Equation</vt:lpstr>
      <vt:lpstr>Linear Relationship </vt:lpstr>
      <vt:lpstr>Slope</vt:lpstr>
      <vt:lpstr>Linear Relationships</vt:lpstr>
      <vt:lpstr>Regression Analysis</vt:lpstr>
      <vt:lpstr>Equation of a Line</vt:lpstr>
      <vt:lpstr>Mathematical Model</vt:lpstr>
      <vt:lpstr>How Do We Measure How Close a Line Is to the Data?</vt:lpstr>
      <vt:lpstr>How Do We Measure How Close a Line Is to the Data?</vt:lpstr>
      <vt:lpstr>How Do We Measure How Close a Line is to the Data?</vt:lpstr>
      <vt:lpstr>How Do We Measure How Close a Line Is to the Data?</vt:lpstr>
      <vt:lpstr>How Do We Measure How Close a Line Is to the Data?</vt:lpstr>
      <vt:lpstr>How Do We Measure How Close a Line Is to the Data?</vt:lpstr>
      <vt:lpstr>Sum of Squared Errors (SSE) </vt:lpstr>
      <vt:lpstr>Least Squares Lines</vt:lpstr>
      <vt:lpstr>Least Squares Lines</vt:lpstr>
      <vt:lpstr>Slope and y-Intercept of the Least Squares Line </vt:lpstr>
      <vt:lpstr>Estimating a Linear Relationship</vt:lpstr>
      <vt:lpstr>Estimating a Linear Relationship</vt:lpstr>
      <vt:lpstr>Estimating a Linear Relationship</vt:lpstr>
      <vt:lpstr>Estimating a Linear Relationship</vt:lpstr>
      <vt:lpstr>Estimating a Linear Relationship</vt:lpstr>
      <vt:lpstr>Interpretation of b0 and b1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Plus Integrated Review</dc:title>
  <dc:creator>Hawkes Learning Systems</dc:creator>
  <cp:lastModifiedBy>Vicente Muñoz</cp:lastModifiedBy>
  <cp:revision>148</cp:revision>
  <dcterms:created xsi:type="dcterms:W3CDTF">2013-04-26T14:43:13Z</dcterms:created>
  <dcterms:modified xsi:type="dcterms:W3CDTF">2020-09-29T15:07:40Z</dcterms:modified>
</cp:coreProperties>
</file>