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86" r:id="rId3"/>
    <p:sldId id="302" r:id="rId4"/>
    <p:sldId id="303" r:id="rId5"/>
    <p:sldId id="304" r:id="rId6"/>
    <p:sldId id="305"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Roboto Condensed" panose="02000000000000000000" pitchFamily="2" charset="0"/>
      <p:regular r:id="rId30"/>
      <p:bold r:id="rId31"/>
      <p:italic r:id="rId32"/>
      <p:boldItalic r:id="rId33"/>
    </p:embeddedFont>
    <p:embeddedFont>
      <p:font typeface="STIX" pitchFamily="50"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00"/>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14" d="100"/>
          <a:sy n="114" d="100"/>
        </p:scale>
        <p:origin x="184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9/29/2020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Evaluating the Fit of a Linear Model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graphicFrame>
        <p:nvGraphicFramePr>
          <p:cNvPr id="4" name="object 3"/>
          <p:cNvGraphicFramePr>
            <a:graphicFrameLocks noGrp="1"/>
          </p:cNvGraphicFramePr>
          <p:nvPr/>
        </p:nvGraphicFramePr>
        <p:xfrm>
          <a:off x="508233" y="1371600"/>
          <a:ext cx="8153401" cy="4287203"/>
        </p:xfrm>
        <a:graphic>
          <a:graphicData uri="http://schemas.openxmlformats.org/drawingml/2006/table">
            <a:tbl>
              <a:tblPr firstRow="1" bandRow="1">
                <a:tableStyleId>{5C22544A-7EE6-4342-B048-85BDC9FD1C3A}</a:tableStyleId>
              </a:tblPr>
              <a:tblGrid>
                <a:gridCol w="904889">
                  <a:extLst>
                    <a:ext uri="{9D8B030D-6E8A-4147-A177-3AD203B41FA5}">
                      <a16:colId xmlns:a16="http://schemas.microsoft.com/office/drawing/2014/main" val="20000"/>
                    </a:ext>
                  </a:extLst>
                </a:gridCol>
                <a:gridCol w="913104">
                  <a:extLst>
                    <a:ext uri="{9D8B030D-6E8A-4147-A177-3AD203B41FA5}">
                      <a16:colId xmlns:a16="http://schemas.microsoft.com/office/drawing/2014/main" val="20001"/>
                    </a:ext>
                  </a:extLst>
                </a:gridCol>
                <a:gridCol w="744099">
                  <a:extLst>
                    <a:ext uri="{9D8B030D-6E8A-4147-A177-3AD203B41FA5}">
                      <a16:colId xmlns:a16="http://schemas.microsoft.com/office/drawing/2014/main" val="20002"/>
                    </a:ext>
                  </a:extLst>
                </a:gridCol>
                <a:gridCol w="794567">
                  <a:extLst>
                    <a:ext uri="{9D8B030D-6E8A-4147-A177-3AD203B41FA5}">
                      <a16:colId xmlns:a16="http://schemas.microsoft.com/office/drawing/2014/main" val="20003"/>
                    </a:ext>
                  </a:extLst>
                </a:gridCol>
                <a:gridCol w="997610">
                  <a:extLst>
                    <a:ext uri="{9D8B030D-6E8A-4147-A177-3AD203B41FA5}">
                      <a16:colId xmlns:a16="http://schemas.microsoft.com/office/drawing/2014/main" val="20004"/>
                    </a:ext>
                  </a:extLst>
                </a:gridCol>
                <a:gridCol w="1208867">
                  <a:extLst>
                    <a:ext uri="{9D8B030D-6E8A-4147-A177-3AD203B41FA5}">
                      <a16:colId xmlns:a16="http://schemas.microsoft.com/office/drawing/2014/main" val="20005"/>
                    </a:ext>
                  </a:extLst>
                </a:gridCol>
                <a:gridCol w="1145491">
                  <a:extLst>
                    <a:ext uri="{9D8B030D-6E8A-4147-A177-3AD203B41FA5}">
                      <a16:colId xmlns:a16="http://schemas.microsoft.com/office/drawing/2014/main" val="20006"/>
                    </a:ext>
                  </a:extLst>
                </a:gridCol>
                <a:gridCol w="1444774">
                  <a:extLst>
                    <a:ext uri="{9D8B030D-6E8A-4147-A177-3AD203B41FA5}">
                      <a16:colId xmlns:a16="http://schemas.microsoft.com/office/drawing/2014/main" val="20007"/>
                    </a:ext>
                  </a:extLst>
                </a:gridCol>
              </a:tblGrid>
              <a:tr h="363855">
                <a:tc gridSpan="8">
                  <a:txBody>
                    <a:bodyPr/>
                    <a:lstStyle/>
                    <a:p>
                      <a:pPr marL="10795"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Table 5.3.2 – SAT Scores and Graduating GPA </a:t>
                      </a:r>
                    </a:p>
                  </a:txBody>
                  <a:tcPr marL="0" marR="0" marT="3810" marB="0"/>
                </a:tc>
                <a:tc hMerge="1">
                  <a:txBody>
                    <a:bodyPr/>
                    <a:lstStyle/>
                    <a:p>
                      <a:pPr marL="88265">
                        <a:lnSpc>
                          <a:spcPct val="100000"/>
                        </a:lnSpc>
                        <a:spcBef>
                          <a:spcPts val="120"/>
                        </a:spcBef>
                      </a:pPr>
                      <a:endParaRPr sz="1000">
                        <a:latin typeface="Roboto Condensed"/>
                        <a:cs typeface="Roboto Condensed"/>
                      </a:endParaRPr>
                    </a:p>
                  </a:txBody>
                  <a:tcPr marL="0" marR="0" marT="19050" marB="0"/>
                </a:tc>
                <a:tc hMerge="1">
                  <a:txBody>
                    <a:bodyPr/>
                    <a:lstStyle/>
                    <a:p>
                      <a:pPr marL="78105">
                        <a:lnSpc>
                          <a:spcPct val="100000"/>
                        </a:lnSpc>
                        <a:spcBef>
                          <a:spcPts val="120"/>
                        </a:spcBef>
                      </a:pPr>
                      <a:endParaRPr sz="1000">
                        <a:latin typeface="Roboto Condensed"/>
                        <a:cs typeface="Roboto Condensed"/>
                      </a:endParaRPr>
                    </a:p>
                  </a:txBody>
                  <a:tcPr marL="0" marR="0" marT="19050" marB="0"/>
                </a:tc>
                <a:tc hMerge="1">
                  <a:txBody>
                    <a:bodyPr/>
                    <a:lstStyle/>
                    <a:p>
                      <a:pPr marL="95250">
                        <a:lnSpc>
                          <a:spcPct val="100000"/>
                        </a:lnSpc>
                        <a:spcBef>
                          <a:spcPts val="120"/>
                        </a:spcBef>
                      </a:pPr>
                      <a:endParaRPr sz="1000" dirty="0">
                        <a:latin typeface="Roboto Condensed"/>
                        <a:cs typeface="Roboto Condensed"/>
                      </a:endParaRPr>
                    </a:p>
                  </a:txBody>
                  <a:tcPr marL="0" marR="0" marT="19050" marB="0"/>
                </a:tc>
                <a:tc hMerge="1">
                  <a:txBody>
                    <a:bodyPr/>
                    <a:lstStyle/>
                    <a:p>
                      <a:pPr marL="168910" marR="64769" indent="-86995">
                        <a:lnSpc>
                          <a:spcPct val="110000"/>
                        </a:lnSpc>
                        <a:spcBef>
                          <a:spcPts val="30"/>
                        </a:spcBef>
                      </a:pPr>
                      <a:endParaRPr sz="1000">
                        <a:latin typeface="Roboto Condensed"/>
                        <a:cs typeface="Roboto Condensed"/>
                      </a:endParaRPr>
                    </a:p>
                  </a:txBody>
                  <a:tcPr marL="0" marR="0" marT="3810" marB="0"/>
                </a:tc>
                <a:tc hMerge="1">
                  <a:txBody>
                    <a:bodyPr/>
                    <a:lstStyle/>
                    <a:p>
                      <a:pPr marL="226060" marR="67945" indent="-139700">
                        <a:lnSpc>
                          <a:spcPct val="110000"/>
                        </a:lnSpc>
                        <a:spcBef>
                          <a:spcPts val="30"/>
                        </a:spcBef>
                      </a:pPr>
                      <a:endParaRPr sz="1000">
                        <a:latin typeface="Roboto Condensed"/>
                        <a:cs typeface="Roboto Condensed"/>
                      </a:endParaRPr>
                    </a:p>
                  </a:txBody>
                  <a:tcPr marL="0" marR="0" marT="3810" marB="0"/>
                </a:tc>
                <a:tc hMerge="1">
                  <a:txBody>
                    <a:bodyPr/>
                    <a:lstStyle/>
                    <a:p>
                      <a:pPr marL="9525" algn="ctr">
                        <a:lnSpc>
                          <a:spcPct val="100000"/>
                        </a:lnSpc>
                      </a:pPr>
                      <a:endParaRPr sz="1000">
                        <a:latin typeface="Roboto Condensed"/>
                        <a:cs typeface="Roboto Condensed"/>
                      </a:endParaRPr>
                    </a:p>
                  </a:txBody>
                  <a:tcPr marL="0" marR="0" marT="3810" marB="0"/>
                </a:tc>
                <a:tc hMerge="1">
                  <a:txBody>
                    <a:bodyPr/>
                    <a:lstStyle/>
                    <a:p>
                      <a:pPr marL="186055" marR="168910" indent="84455">
                        <a:lnSpc>
                          <a:spcPct val="110000"/>
                        </a:lnSpc>
                        <a:spcBef>
                          <a:spcPts val="30"/>
                        </a:spcBef>
                      </a:pPr>
                      <a:endParaRPr sz="1000" dirty="0">
                        <a:latin typeface="Roboto Condensed"/>
                        <a:cs typeface="Roboto Condensed"/>
                      </a:endParaRPr>
                    </a:p>
                  </a:txBody>
                  <a:tcPr marL="0" marR="0" marT="3810" marB="0"/>
                </a:tc>
                <a:extLst>
                  <a:ext uri="{0D108BD9-81ED-4DB2-BD59-A6C34878D82A}">
                    <a16:rowId xmlns:a16="http://schemas.microsoft.com/office/drawing/2014/main" val="10000"/>
                  </a:ext>
                </a:extLst>
              </a:tr>
              <a:tr h="363855">
                <a:tc>
                  <a:txBody>
                    <a:bodyPr/>
                    <a:lstStyle/>
                    <a:p>
                      <a:pPr algn="ctr">
                        <a:lnSpc>
                          <a:spcPct val="100000"/>
                        </a:lnSpc>
                        <a:spcBef>
                          <a:spcPts val="30"/>
                        </a:spcBef>
                      </a:pPr>
                      <a:endParaRPr sz="1800" b="1" dirty="0">
                        <a:solidFill>
                          <a:srgbClr val="000000"/>
                        </a:solidFill>
                      </a:endParaRPr>
                    </a:p>
                    <a:p>
                      <a:pPr marL="10795" algn="ctr">
                        <a:lnSpc>
                          <a:spcPct val="100000"/>
                        </a:lnSpc>
                      </a:pPr>
                      <a:r>
                        <a:rPr sz="1800" b="1" spc="-15" dirty="0">
                          <a:solidFill>
                            <a:srgbClr val="000000"/>
                          </a:solidFill>
                        </a:rPr>
                        <a:t>Student</a:t>
                      </a:r>
                      <a:endParaRPr sz="18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1800" b="1" spc="-25" dirty="0">
                          <a:solidFill>
                            <a:srgbClr val="000000"/>
                          </a:solidFill>
                        </a:rPr>
                        <a:t>SAT</a:t>
                      </a:r>
                      <a:endParaRPr sz="1800" b="1" dirty="0">
                        <a:solidFill>
                          <a:srgbClr val="000000"/>
                        </a:solidFill>
                      </a:endParaRPr>
                    </a:p>
                    <a:p>
                      <a:pPr marL="88265" algn="ctr">
                        <a:lnSpc>
                          <a:spcPct val="100000"/>
                        </a:lnSpc>
                        <a:spcBef>
                          <a:spcPts val="120"/>
                        </a:spcBef>
                      </a:pPr>
                      <a:r>
                        <a:rPr sz="1800" b="1" spc="-5" dirty="0">
                          <a:solidFill>
                            <a:srgbClr val="000000"/>
                          </a:solidFill>
                        </a:rPr>
                        <a:t>Verbal</a:t>
                      </a:r>
                      <a:endParaRPr sz="18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1800" b="1" spc="-25" dirty="0">
                          <a:solidFill>
                            <a:srgbClr val="000000"/>
                          </a:solidFill>
                        </a:rPr>
                        <a:t>SAT</a:t>
                      </a:r>
                      <a:endParaRPr sz="1800" b="1" dirty="0">
                        <a:solidFill>
                          <a:srgbClr val="000000"/>
                        </a:solidFill>
                      </a:endParaRPr>
                    </a:p>
                    <a:p>
                      <a:pPr marL="78105" algn="ctr">
                        <a:lnSpc>
                          <a:spcPct val="100000"/>
                        </a:lnSpc>
                        <a:spcBef>
                          <a:spcPts val="120"/>
                        </a:spcBef>
                      </a:pPr>
                      <a:r>
                        <a:rPr sz="1800" b="1" spc="-5" dirty="0">
                          <a:solidFill>
                            <a:srgbClr val="000000"/>
                          </a:solidFill>
                        </a:rPr>
                        <a:t>Math</a:t>
                      </a:r>
                      <a:endParaRPr sz="1800" b="1" dirty="0">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1800" b="1" spc="-25" dirty="0">
                          <a:solidFill>
                            <a:srgbClr val="000000"/>
                          </a:solidFill>
                        </a:rPr>
                        <a:t>SAT</a:t>
                      </a:r>
                      <a:endParaRPr sz="1800" b="1" dirty="0">
                        <a:solidFill>
                          <a:srgbClr val="000000"/>
                        </a:solidFill>
                      </a:endParaRPr>
                    </a:p>
                    <a:p>
                      <a:pPr marL="95250" algn="ctr">
                        <a:lnSpc>
                          <a:spcPct val="100000"/>
                        </a:lnSpc>
                        <a:spcBef>
                          <a:spcPts val="120"/>
                        </a:spcBef>
                      </a:pPr>
                      <a:r>
                        <a:rPr sz="1800" b="1" spc="-25" dirty="0">
                          <a:solidFill>
                            <a:srgbClr val="000000"/>
                          </a:solidFill>
                        </a:rPr>
                        <a:t>Total</a:t>
                      </a:r>
                      <a:endParaRPr sz="1800" b="1" dirty="0">
                        <a:solidFill>
                          <a:srgbClr val="000000"/>
                        </a:solidFill>
                        <a:latin typeface="Roboto Condensed"/>
                        <a:cs typeface="Roboto Condensed"/>
                      </a:endParaRPr>
                    </a:p>
                  </a:txBody>
                  <a:tcPr marL="0" marR="0" marT="19050" marB="0"/>
                </a:tc>
                <a:tc>
                  <a:txBody>
                    <a:bodyPr/>
                    <a:lstStyle/>
                    <a:p>
                      <a:pPr marL="168910" marR="64769" indent="-86995" algn="ctr">
                        <a:lnSpc>
                          <a:spcPct val="110000"/>
                        </a:lnSpc>
                        <a:spcBef>
                          <a:spcPts val="30"/>
                        </a:spcBef>
                      </a:pPr>
                      <a:r>
                        <a:rPr sz="1800" b="1" spc="-5" dirty="0">
                          <a:solidFill>
                            <a:srgbClr val="000000"/>
                          </a:solidFill>
                        </a:rPr>
                        <a:t>College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marL="226060" marR="67945" indent="-139700" algn="ctr">
                        <a:lnSpc>
                          <a:spcPct val="110000"/>
                        </a:lnSpc>
                        <a:spcBef>
                          <a:spcPts val="30"/>
                        </a:spcBef>
                      </a:pPr>
                      <a:r>
                        <a:rPr sz="1800" b="1" dirty="0">
                          <a:solidFill>
                            <a:srgbClr val="000000"/>
                          </a:solidFill>
                        </a:rPr>
                        <a:t>P</a:t>
                      </a:r>
                      <a:r>
                        <a:rPr sz="1800" b="1" spc="-10" dirty="0">
                          <a:solidFill>
                            <a:srgbClr val="000000"/>
                          </a:solidFill>
                        </a:rPr>
                        <a:t>r</a:t>
                      </a:r>
                      <a:r>
                        <a:rPr sz="1800" b="1" dirty="0">
                          <a:solidFill>
                            <a:srgbClr val="000000"/>
                          </a:solidFill>
                        </a:rPr>
                        <a:t>edicted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1800" b="1">
                        <a:solidFill>
                          <a:srgbClr val="000000"/>
                        </a:solidFill>
                      </a:endParaRPr>
                    </a:p>
                    <a:p>
                      <a:pPr marL="9525" algn="ctr">
                        <a:lnSpc>
                          <a:spcPct val="100000"/>
                        </a:lnSpc>
                      </a:pPr>
                      <a:r>
                        <a:rPr sz="1800" b="1" spc="-5" dirty="0">
                          <a:solidFill>
                            <a:srgbClr val="000000"/>
                          </a:solidFill>
                        </a:rPr>
                        <a:t>Error</a:t>
                      </a:r>
                      <a:endParaRPr sz="1800" b="1">
                        <a:solidFill>
                          <a:srgbClr val="000000"/>
                        </a:solidFill>
                        <a:latin typeface="Roboto Condensed"/>
                        <a:cs typeface="Roboto Condensed"/>
                      </a:endParaRPr>
                    </a:p>
                  </a:txBody>
                  <a:tcPr marL="0" marR="0" marT="3810" marB="0"/>
                </a:tc>
                <a:tc>
                  <a:txBody>
                    <a:bodyPr/>
                    <a:lstStyle/>
                    <a:p>
                      <a:pPr marL="186055" marR="168910" indent="84455" algn="ctr">
                        <a:lnSpc>
                          <a:spcPct val="110000"/>
                        </a:lnSpc>
                        <a:spcBef>
                          <a:spcPts val="30"/>
                        </a:spcBef>
                      </a:pPr>
                      <a:r>
                        <a:rPr sz="1800" b="1" spc="-5" dirty="0">
                          <a:solidFill>
                            <a:srgbClr val="000000"/>
                          </a:solidFill>
                        </a:rPr>
                        <a:t>Error  Squa</a:t>
                      </a:r>
                      <a:r>
                        <a:rPr sz="1800" b="1" spc="-10" dirty="0">
                          <a:solidFill>
                            <a:srgbClr val="000000"/>
                          </a:solidFill>
                        </a:rPr>
                        <a:t>r</a:t>
                      </a:r>
                      <a:r>
                        <a:rPr sz="1800" b="1" dirty="0">
                          <a:solidFill>
                            <a:srgbClr val="000000"/>
                          </a:solidFill>
                        </a:rPr>
                        <a:t>ed</a:t>
                      </a:r>
                      <a:endParaRPr sz="18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5740">
                <a:tc>
                  <a:txBody>
                    <a:bodyPr/>
                    <a:lstStyle/>
                    <a:p>
                      <a:pPr marL="12065" algn="ctr">
                        <a:lnSpc>
                          <a:spcPct val="100000"/>
                        </a:lnSpc>
                        <a:spcBef>
                          <a:spcPts val="225"/>
                        </a:spcBef>
                      </a:pPr>
                      <a:r>
                        <a:rPr sz="1800" b="1" dirty="0">
                          <a:solidFill>
                            <a:srgbClr val="000000"/>
                          </a:solidFill>
                        </a:rPr>
                        <a:t>1</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680</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1234</a:t>
                      </a:r>
                      <a:endParaRPr sz="180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3.42</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2.8647</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0.5553</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0.30835809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225"/>
                        </a:spcBef>
                      </a:pPr>
                      <a:r>
                        <a:rPr sz="1800" b="1" dirty="0">
                          <a:solidFill>
                            <a:srgbClr val="000000"/>
                          </a:solidFill>
                        </a:rPr>
                        <a:t>2</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486</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562</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1048</a:t>
                      </a:r>
                      <a:endParaRPr sz="1800" dirty="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2.37</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2.4741</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−0.1041</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0.01083681</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225"/>
                        </a:spcBef>
                      </a:pPr>
                      <a:r>
                        <a:rPr sz="1800" b="1" dirty="0">
                          <a:solidFill>
                            <a:srgbClr val="000000"/>
                          </a:solidFill>
                        </a:rPr>
                        <a:t>3</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500</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1064</a:t>
                      </a:r>
                      <a:endParaRPr sz="1800" dirty="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2.52</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2.5077</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0.0123</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0.00015129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225"/>
                        </a:spcBef>
                      </a:pPr>
                      <a:r>
                        <a:rPr sz="1800" b="1" dirty="0">
                          <a:solidFill>
                            <a:srgbClr val="000000"/>
                          </a:solidFill>
                        </a:rPr>
                        <a:t>4</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501</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1065</a:t>
                      </a:r>
                      <a:endParaRPr sz="1800" dirty="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2.25</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2.5098</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−0.2598</a:t>
                      </a:r>
                      <a:endParaRPr sz="180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0.06749604</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L="12065" algn="ctr">
                        <a:lnSpc>
                          <a:spcPct val="100000"/>
                        </a:lnSpc>
                        <a:spcBef>
                          <a:spcPts val="225"/>
                        </a:spcBef>
                      </a:pPr>
                      <a:r>
                        <a:rPr sz="1800" b="1" dirty="0">
                          <a:solidFill>
                            <a:srgbClr val="000000"/>
                          </a:solidFill>
                        </a:rPr>
                        <a:t>5</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583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1086</a:t>
                      </a:r>
                      <a:endParaRPr sz="180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2.9</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2.5539</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0.3461</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0.11978521</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L="12065" algn="ctr">
                        <a:lnSpc>
                          <a:spcPct val="100000"/>
                        </a:lnSpc>
                        <a:spcBef>
                          <a:spcPts val="225"/>
                        </a:spcBef>
                      </a:pPr>
                      <a:r>
                        <a:rPr sz="1800" b="1" dirty="0">
                          <a:solidFill>
                            <a:srgbClr val="000000"/>
                          </a:solidFill>
                        </a:rPr>
                        <a:t>6</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571</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1074</a:t>
                      </a:r>
                      <a:endParaRPr sz="180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3.17</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2.5287</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0.6413</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0.41126569</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L="12065" algn="ctr">
                        <a:lnSpc>
                          <a:spcPct val="100000"/>
                        </a:lnSpc>
                        <a:spcBef>
                          <a:spcPts val="225"/>
                        </a:spcBef>
                      </a:pPr>
                      <a:r>
                        <a:rPr sz="1800" b="1" dirty="0">
                          <a:solidFill>
                            <a:srgbClr val="000000"/>
                          </a:solidFill>
                        </a:rPr>
                        <a:t>7</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603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1270</a:t>
                      </a:r>
                      <a:endParaRPr sz="180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2.76</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2.9403</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−0.1803</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0.03250809</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marL="12065" algn="ctr">
                        <a:lnSpc>
                          <a:spcPct val="100000"/>
                        </a:lnSpc>
                        <a:spcBef>
                          <a:spcPts val="225"/>
                        </a:spcBef>
                      </a:pPr>
                      <a:r>
                        <a:rPr sz="1800" b="1" dirty="0">
                          <a:solidFill>
                            <a:srgbClr val="000000"/>
                          </a:solidFill>
                        </a:rPr>
                        <a:t>8</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552</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1059</a:t>
                      </a:r>
                      <a:endParaRPr sz="1800">
                        <a:solidFill>
                          <a:srgbClr val="000000"/>
                        </a:solidFill>
                        <a:latin typeface="STIX"/>
                        <a:cs typeface="STIX"/>
                      </a:endParaRPr>
                    </a:p>
                  </a:txBody>
                  <a:tcPr marL="0" marR="0" marT="15875" marB="0"/>
                </a:tc>
                <a:tc>
                  <a:txBody>
                    <a:bodyPr/>
                    <a:lstStyle/>
                    <a:p>
                      <a:pPr marL="55880" algn="ctr">
                        <a:lnSpc>
                          <a:spcPct val="100000"/>
                        </a:lnSpc>
                        <a:spcBef>
                          <a:spcPts val="125"/>
                        </a:spcBef>
                      </a:pPr>
                      <a:r>
                        <a:rPr sz="1800" dirty="0">
                          <a:solidFill>
                            <a:srgbClr val="000000"/>
                          </a:solidFill>
                        </a:rPr>
                        <a:t>2.21</a:t>
                      </a:r>
                      <a:endParaRPr sz="1800" dirty="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2.4972</a:t>
                      </a:r>
                      <a:endParaRPr sz="1800">
                        <a:solidFill>
                          <a:srgbClr val="000000"/>
                        </a:solidFill>
                        <a:latin typeface="STIX"/>
                        <a:cs typeface="STIX"/>
                      </a:endParaRPr>
                    </a:p>
                  </a:txBody>
                  <a:tcPr marL="0" marR="0" marT="15875" marB="0"/>
                </a:tc>
                <a:tc>
                  <a:txBody>
                    <a:bodyPr/>
                    <a:lstStyle/>
                    <a:p>
                      <a:pPr marL="9525" algn="ctr">
                        <a:lnSpc>
                          <a:spcPct val="100000"/>
                        </a:lnSpc>
                        <a:spcBef>
                          <a:spcPts val="125"/>
                        </a:spcBef>
                      </a:pPr>
                      <a:r>
                        <a:rPr sz="1800" dirty="0">
                          <a:solidFill>
                            <a:srgbClr val="000000"/>
                          </a:solidFill>
                        </a:rPr>
                        <a:t>−0.2872</a:t>
                      </a:r>
                      <a:endParaRPr sz="1800" dirty="0">
                        <a:solidFill>
                          <a:srgbClr val="000000"/>
                        </a:solidFill>
                        <a:latin typeface="STIX"/>
                        <a:cs typeface="STIX"/>
                      </a:endParaRPr>
                    </a:p>
                  </a:txBody>
                  <a:tcPr marL="0" marR="0" marT="15875" marB="0"/>
                </a:tc>
                <a:tc>
                  <a:txBody>
                    <a:bodyPr/>
                    <a:lstStyle/>
                    <a:p>
                      <a:pPr marL="8890" algn="ctr">
                        <a:lnSpc>
                          <a:spcPct val="100000"/>
                        </a:lnSpc>
                        <a:spcBef>
                          <a:spcPts val="125"/>
                        </a:spcBef>
                      </a:pPr>
                      <a:r>
                        <a:rPr sz="1800" dirty="0">
                          <a:solidFill>
                            <a:srgbClr val="000000"/>
                          </a:solidFill>
                        </a:rPr>
                        <a:t>0.08248384</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06375">
                <a:tc>
                  <a:txBody>
                    <a:bodyPr/>
                    <a:lstStyle/>
                    <a:p>
                      <a:pPr marL="12065" algn="ctr">
                        <a:lnSpc>
                          <a:spcPct val="100000"/>
                        </a:lnSpc>
                        <a:spcBef>
                          <a:spcPts val="225"/>
                        </a:spcBef>
                      </a:pPr>
                      <a:r>
                        <a:rPr sz="1800" b="1" dirty="0">
                          <a:solidFill>
                            <a:srgbClr val="000000"/>
                          </a:solidFill>
                        </a:rPr>
                        <a:t>9</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607</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1161</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2.27</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2.7114</a:t>
                      </a:r>
                      <a:endParaRPr sz="180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0.4414</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0.19483396</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06375">
                <a:tc>
                  <a:txBody>
                    <a:bodyPr/>
                    <a:lstStyle/>
                    <a:p>
                      <a:pPr marL="12065" algn="ctr">
                        <a:lnSpc>
                          <a:spcPct val="100000"/>
                        </a:lnSpc>
                        <a:spcBef>
                          <a:spcPts val="225"/>
                        </a:spcBef>
                      </a:pPr>
                      <a:r>
                        <a:rPr sz="1800" b="1" dirty="0">
                          <a:solidFill>
                            <a:srgbClr val="000000"/>
                          </a:solidFill>
                        </a:rPr>
                        <a:t>10</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509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1163</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3.20</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2.7156</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0.4844</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0.23464336</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11"/>
                  </a:ext>
                </a:extLst>
              </a:tr>
              <a:tr h="206375">
                <a:tc>
                  <a:txBody>
                    <a:bodyPr/>
                    <a:lstStyle/>
                    <a:p>
                      <a:pPr marL="12065" algn="ctr">
                        <a:lnSpc>
                          <a:spcPct val="100000"/>
                        </a:lnSpc>
                        <a:spcBef>
                          <a:spcPts val="225"/>
                        </a:spcBef>
                      </a:pPr>
                      <a:r>
                        <a:rPr sz="1800" b="1" dirty="0">
                          <a:solidFill>
                            <a:srgbClr val="000000"/>
                          </a:solidFill>
                        </a:rPr>
                        <a:t>11</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510</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583</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1093</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2.83</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2.5686</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0.2614</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0.06832996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graphicFrame>
        <p:nvGraphicFramePr>
          <p:cNvPr id="4" name="object 3"/>
          <p:cNvGraphicFramePr>
            <a:graphicFrameLocks noGrp="1"/>
          </p:cNvGraphicFramePr>
          <p:nvPr/>
        </p:nvGraphicFramePr>
        <p:xfrm>
          <a:off x="609600" y="1371600"/>
          <a:ext cx="8001000" cy="4287838"/>
        </p:xfrm>
        <a:graphic>
          <a:graphicData uri="http://schemas.openxmlformats.org/drawingml/2006/table">
            <a:tbl>
              <a:tblPr firstRow="1" bandRow="1">
                <a:tableStyleId>{5C22544A-7EE6-4342-B048-85BDC9FD1C3A}</a:tableStyleId>
              </a:tblPr>
              <a:tblGrid>
                <a:gridCol w="887975">
                  <a:extLst>
                    <a:ext uri="{9D8B030D-6E8A-4147-A177-3AD203B41FA5}">
                      <a16:colId xmlns:a16="http://schemas.microsoft.com/office/drawing/2014/main" val="20000"/>
                    </a:ext>
                  </a:extLst>
                </a:gridCol>
                <a:gridCol w="896037">
                  <a:extLst>
                    <a:ext uri="{9D8B030D-6E8A-4147-A177-3AD203B41FA5}">
                      <a16:colId xmlns:a16="http://schemas.microsoft.com/office/drawing/2014/main" val="20001"/>
                    </a:ext>
                  </a:extLst>
                </a:gridCol>
                <a:gridCol w="730191">
                  <a:extLst>
                    <a:ext uri="{9D8B030D-6E8A-4147-A177-3AD203B41FA5}">
                      <a16:colId xmlns:a16="http://schemas.microsoft.com/office/drawing/2014/main" val="20002"/>
                    </a:ext>
                  </a:extLst>
                </a:gridCol>
                <a:gridCol w="779715">
                  <a:extLst>
                    <a:ext uri="{9D8B030D-6E8A-4147-A177-3AD203B41FA5}">
                      <a16:colId xmlns:a16="http://schemas.microsoft.com/office/drawing/2014/main" val="20003"/>
                    </a:ext>
                  </a:extLst>
                </a:gridCol>
                <a:gridCol w="978962">
                  <a:extLst>
                    <a:ext uri="{9D8B030D-6E8A-4147-A177-3AD203B41FA5}">
                      <a16:colId xmlns:a16="http://schemas.microsoft.com/office/drawing/2014/main" val="20004"/>
                    </a:ext>
                  </a:extLst>
                </a:gridCol>
                <a:gridCol w="1186273">
                  <a:extLst>
                    <a:ext uri="{9D8B030D-6E8A-4147-A177-3AD203B41FA5}">
                      <a16:colId xmlns:a16="http://schemas.microsoft.com/office/drawing/2014/main" val="20005"/>
                    </a:ext>
                  </a:extLst>
                </a:gridCol>
                <a:gridCol w="1124079">
                  <a:extLst>
                    <a:ext uri="{9D8B030D-6E8A-4147-A177-3AD203B41FA5}">
                      <a16:colId xmlns:a16="http://schemas.microsoft.com/office/drawing/2014/main" val="20006"/>
                    </a:ext>
                  </a:extLst>
                </a:gridCol>
                <a:gridCol w="1417768">
                  <a:extLst>
                    <a:ext uri="{9D8B030D-6E8A-4147-A177-3AD203B41FA5}">
                      <a16:colId xmlns:a16="http://schemas.microsoft.com/office/drawing/2014/main" val="20007"/>
                    </a:ext>
                  </a:extLst>
                </a:gridCol>
              </a:tblGrid>
              <a:tr h="364490">
                <a:tc gridSpan="8">
                  <a:txBody>
                    <a:bodyPr/>
                    <a:lstStyle/>
                    <a:p>
                      <a:pPr marL="10795"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bg1"/>
                          </a:solidFill>
                        </a:rPr>
                        <a:t>Table 5.3.2 – SAT Scores and Graduating GPA (cont.)</a:t>
                      </a:r>
                      <a:endParaRPr lang="en-US" sz="2000" b="1" kern="1200" baseline="0" dirty="0">
                        <a:solidFill>
                          <a:schemeClr val="bg1"/>
                        </a:solidFill>
                        <a:latin typeface="+mn-lt"/>
                        <a:ea typeface="+mn-ea"/>
                        <a:cs typeface="+mn-cs"/>
                      </a:endParaRPr>
                    </a:p>
                  </a:txBody>
                  <a:tcPr marL="0" marR="0" marT="3810" marB="0"/>
                </a:tc>
                <a:tc hMerge="1">
                  <a:txBody>
                    <a:bodyPr/>
                    <a:lstStyle/>
                    <a:p>
                      <a:pPr marL="88265">
                        <a:lnSpc>
                          <a:spcPct val="100000"/>
                        </a:lnSpc>
                        <a:spcBef>
                          <a:spcPts val="120"/>
                        </a:spcBef>
                      </a:pPr>
                      <a:endParaRPr sz="1000">
                        <a:latin typeface="Roboto Condensed"/>
                        <a:cs typeface="Roboto Condensed"/>
                      </a:endParaRPr>
                    </a:p>
                  </a:txBody>
                  <a:tcPr marL="0" marR="0" marT="1905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78105">
                        <a:lnSpc>
                          <a:spcPct val="100000"/>
                        </a:lnSpc>
                        <a:spcBef>
                          <a:spcPts val="120"/>
                        </a:spcBef>
                      </a:pPr>
                      <a:endParaRPr sz="1000">
                        <a:latin typeface="Roboto Condensed"/>
                        <a:cs typeface="Roboto Condensed"/>
                      </a:endParaRPr>
                    </a:p>
                  </a:txBody>
                  <a:tcPr marL="0" marR="0" marT="1905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95250">
                        <a:lnSpc>
                          <a:spcPct val="100000"/>
                        </a:lnSpc>
                        <a:spcBef>
                          <a:spcPts val="120"/>
                        </a:spcBef>
                      </a:pPr>
                      <a:endParaRPr sz="1000">
                        <a:latin typeface="Roboto Condensed"/>
                        <a:cs typeface="Roboto Condensed"/>
                      </a:endParaRPr>
                    </a:p>
                  </a:txBody>
                  <a:tcPr marL="0" marR="0" marT="1905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168910" marR="64769" indent="-86995">
                        <a:lnSpc>
                          <a:spcPct val="110000"/>
                        </a:lnSpc>
                        <a:spcBef>
                          <a:spcPts val="30"/>
                        </a:spcBef>
                      </a:pPr>
                      <a:endParaRPr sz="100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226060" marR="67945" indent="-139700">
                        <a:lnSpc>
                          <a:spcPct val="110000"/>
                        </a:lnSpc>
                        <a:spcBef>
                          <a:spcPts val="30"/>
                        </a:spcBef>
                      </a:pPr>
                      <a:endParaRPr sz="100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189230">
                        <a:lnSpc>
                          <a:spcPct val="100000"/>
                        </a:lnSpc>
                      </a:pPr>
                      <a:endParaRPr sz="100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a:solidFill>
                        <a:srgbClr val="6A6A71"/>
                      </a:solidFill>
                      <a:prstDash val="solid"/>
                    </a:lnT>
                    <a:lnB w="12700">
                      <a:solidFill>
                        <a:srgbClr val="808285"/>
                      </a:solidFill>
                      <a:prstDash val="solid"/>
                    </a:lnB>
                  </a:tcPr>
                </a:tc>
                <a:tc hMerge="1">
                  <a:txBody>
                    <a:bodyPr/>
                    <a:lstStyle/>
                    <a:p>
                      <a:pPr marL="186055" marR="168910" indent="84455">
                        <a:lnSpc>
                          <a:spcPct val="110000"/>
                        </a:lnSpc>
                        <a:spcBef>
                          <a:spcPts val="30"/>
                        </a:spcBef>
                      </a:pPr>
                      <a:endParaRPr sz="1000" dirty="0">
                        <a:latin typeface="Roboto Condensed"/>
                        <a:cs typeface="Roboto Condensed"/>
                      </a:endParaRPr>
                    </a:p>
                  </a:txBody>
                  <a:tcPr marL="0" marR="0" marT="3810" marB="0">
                    <a:lnL w="12700" cap="flat" cmpd="sng" algn="ctr">
                      <a:solidFill>
                        <a:srgbClr val="808285"/>
                      </a:solidFill>
                      <a:prstDash val="solid"/>
                      <a:round/>
                      <a:headEnd type="none" w="med" len="med"/>
                      <a:tailEnd type="none" w="med" len="med"/>
                    </a:lnL>
                    <a:lnT w="12700">
                      <a:solidFill>
                        <a:srgbClr val="6A6A71"/>
                      </a:solidFill>
                      <a:prstDash val="solid"/>
                    </a:lnT>
                    <a:lnB w="12700">
                      <a:solidFill>
                        <a:srgbClr val="808285"/>
                      </a:solidFill>
                      <a:prstDash val="solid"/>
                    </a:lnB>
                  </a:tcPr>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1800" b="1" dirty="0">
                        <a:solidFill>
                          <a:srgbClr val="000000"/>
                        </a:solidFill>
                      </a:endParaRPr>
                    </a:p>
                    <a:p>
                      <a:pPr marL="10795" algn="ctr">
                        <a:lnSpc>
                          <a:spcPct val="100000"/>
                        </a:lnSpc>
                      </a:pPr>
                      <a:r>
                        <a:rPr sz="1800" b="1" spc="-15" dirty="0">
                          <a:solidFill>
                            <a:srgbClr val="000000"/>
                          </a:solidFill>
                        </a:rPr>
                        <a:t>Student</a:t>
                      </a:r>
                      <a:endParaRPr sz="18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1800" b="1" spc="-25" dirty="0">
                          <a:solidFill>
                            <a:srgbClr val="000000"/>
                          </a:solidFill>
                        </a:rPr>
                        <a:t>SAT</a:t>
                      </a:r>
                      <a:endParaRPr sz="1800" b="1" dirty="0">
                        <a:solidFill>
                          <a:srgbClr val="000000"/>
                        </a:solidFill>
                      </a:endParaRPr>
                    </a:p>
                    <a:p>
                      <a:pPr marL="88265" algn="ctr">
                        <a:lnSpc>
                          <a:spcPct val="100000"/>
                        </a:lnSpc>
                        <a:spcBef>
                          <a:spcPts val="120"/>
                        </a:spcBef>
                      </a:pPr>
                      <a:r>
                        <a:rPr sz="1800" b="1" spc="-5" dirty="0">
                          <a:solidFill>
                            <a:srgbClr val="000000"/>
                          </a:solidFill>
                        </a:rPr>
                        <a:t>Verbal</a:t>
                      </a:r>
                      <a:endParaRPr sz="18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1800" b="1" spc="-25" dirty="0">
                          <a:solidFill>
                            <a:srgbClr val="000000"/>
                          </a:solidFill>
                        </a:rPr>
                        <a:t>SAT</a:t>
                      </a:r>
                      <a:endParaRPr sz="1800" b="1">
                        <a:solidFill>
                          <a:srgbClr val="000000"/>
                        </a:solidFill>
                      </a:endParaRPr>
                    </a:p>
                    <a:p>
                      <a:pPr marL="78105" algn="ctr">
                        <a:lnSpc>
                          <a:spcPct val="100000"/>
                        </a:lnSpc>
                        <a:spcBef>
                          <a:spcPts val="120"/>
                        </a:spcBef>
                      </a:pPr>
                      <a:r>
                        <a:rPr sz="1800" b="1" spc="-5" dirty="0">
                          <a:solidFill>
                            <a:srgbClr val="000000"/>
                          </a:solidFill>
                        </a:rPr>
                        <a:t>Math</a:t>
                      </a:r>
                      <a:endParaRPr sz="1800" b="1">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1800" b="1" spc="-25" dirty="0">
                          <a:solidFill>
                            <a:srgbClr val="000000"/>
                          </a:solidFill>
                        </a:rPr>
                        <a:t>SAT</a:t>
                      </a:r>
                      <a:endParaRPr sz="1800" b="1">
                        <a:solidFill>
                          <a:srgbClr val="000000"/>
                        </a:solidFill>
                      </a:endParaRPr>
                    </a:p>
                    <a:p>
                      <a:pPr marL="95250" algn="ctr">
                        <a:lnSpc>
                          <a:spcPct val="100000"/>
                        </a:lnSpc>
                        <a:spcBef>
                          <a:spcPts val="120"/>
                        </a:spcBef>
                      </a:pPr>
                      <a:r>
                        <a:rPr sz="1800" b="1" spc="-25" dirty="0">
                          <a:solidFill>
                            <a:srgbClr val="000000"/>
                          </a:solidFill>
                        </a:rPr>
                        <a:t>Total</a:t>
                      </a:r>
                      <a:endParaRPr sz="1800" b="1">
                        <a:solidFill>
                          <a:srgbClr val="000000"/>
                        </a:solidFill>
                        <a:latin typeface="Roboto Condensed"/>
                        <a:cs typeface="Roboto Condensed"/>
                      </a:endParaRPr>
                    </a:p>
                  </a:txBody>
                  <a:tcPr marL="0" marR="0" marT="19050" marB="0"/>
                </a:tc>
                <a:tc>
                  <a:txBody>
                    <a:bodyPr/>
                    <a:lstStyle/>
                    <a:p>
                      <a:pPr marL="168910" marR="64769" indent="-86995" algn="ctr">
                        <a:lnSpc>
                          <a:spcPct val="110000"/>
                        </a:lnSpc>
                        <a:spcBef>
                          <a:spcPts val="30"/>
                        </a:spcBef>
                      </a:pPr>
                      <a:r>
                        <a:rPr sz="1800" b="1" spc="-5" dirty="0">
                          <a:solidFill>
                            <a:srgbClr val="000000"/>
                          </a:solidFill>
                        </a:rPr>
                        <a:t>College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marL="226060" marR="67945" indent="-139700" algn="ctr">
                        <a:lnSpc>
                          <a:spcPct val="110000"/>
                        </a:lnSpc>
                        <a:spcBef>
                          <a:spcPts val="30"/>
                        </a:spcBef>
                      </a:pPr>
                      <a:r>
                        <a:rPr sz="1800" b="1" dirty="0">
                          <a:solidFill>
                            <a:srgbClr val="000000"/>
                          </a:solidFill>
                        </a:rPr>
                        <a:t>P</a:t>
                      </a:r>
                      <a:r>
                        <a:rPr sz="1800" b="1" spc="-10" dirty="0">
                          <a:solidFill>
                            <a:srgbClr val="000000"/>
                          </a:solidFill>
                        </a:rPr>
                        <a:t>r</a:t>
                      </a:r>
                      <a:r>
                        <a:rPr sz="1800" b="1" dirty="0">
                          <a:solidFill>
                            <a:srgbClr val="000000"/>
                          </a:solidFill>
                        </a:rPr>
                        <a:t>edicted  </a:t>
                      </a:r>
                      <a:r>
                        <a:rPr sz="1800" b="1" spc="-60" dirty="0">
                          <a:solidFill>
                            <a:srgbClr val="000000"/>
                          </a:solidFill>
                        </a:rPr>
                        <a:t>GPA</a:t>
                      </a:r>
                      <a:endParaRPr sz="18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1800" b="1">
                        <a:solidFill>
                          <a:srgbClr val="000000"/>
                        </a:solidFill>
                      </a:endParaRPr>
                    </a:p>
                    <a:p>
                      <a:pPr marL="189230" algn="ctr">
                        <a:lnSpc>
                          <a:spcPct val="100000"/>
                        </a:lnSpc>
                      </a:pPr>
                      <a:r>
                        <a:rPr sz="1800" b="1" spc="-5" dirty="0">
                          <a:solidFill>
                            <a:srgbClr val="000000"/>
                          </a:solidFill>
                        </a:rPr>
                        <a:t>Error</a:t>
                      </a:r>
                      <a:endParaRPr sz="1800" b="1">
                        <a:solidFill>
                          <a:srgbClr val="000000"/>
                        </a:solidFill>
                        <a:latin typeface="Roboto Condensed"/>
                        <a:cs typeface="Roboto Condensed"/>
                      </a:endParaRPr>
                    </a:p>
                  </a:txBody>
                  <a:tcPr marL="0" marR="0" marT="3810" marB="0"/>
                </a:tc>
                <a:tc>
                  <a:txBody>
                    <a:bodyPr/>
                    <a:lstStyle/>
                    <a:p>
                      <a:pPr marL="186055" marR="168910" indent="84455" algn="ctr">
                        <a:lnSpc>
                          <a:spcPct val="110000"/>
                        </a:lnSpc>
                        <a:spcBef>
                          <a:spcPts val="30"/>
                        </a:spcBef>
                      </a:pPr>
                      <a:r>
                        <a:rPr sz="1800" b="1" spc="-5" dirty="0">
                          <a:solidFill>
                            <a:srgbClr val="000000"/>
                          </a:solidFill>
                        </a:rPr>
                        <a:t>Error  Squa</a:t>
                      </a:r>
                      <a:r>
                        <a:rPr sz="1800" b="1" spc="-10" dirty="0">
                          <a:solidFill>
                            <a:srgbClr val="000000"/>
                          </a:solidFill>
                        </a:rPr>
                        <a:t>r</a:t>
                      </a:r>
                      <a:r>
                        <a:rPr sz="1800" b="1" dirty="0">
                          <a:solidFill>
                            <a:srgbClr val="000000"/>
                          </a:solidFill>
                        </a:rPr>
                        <a:t>ed</a:t>
                      </a:r>
                      <a:endParaRPr sz="18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6375">
                <a:tc>
                  <a:txBody>
                    <a:bodyPr/>
                    <a:lstStyle/>
                    <a:p>
                      <a:pPr marL="12065" algn="ctr">
                        <a:lnSpc>
                          <a:spcPct val="100000"/>
                        </a:lnSpc>
                        <a:spcBef>
                          <a:spcPts val="225"/>
                        </a:spcBef>
                      </a:pPr>
                      <a:r>
                        <a:rPr sz="1800" b="1" dirty="0">
                          <a:solidFill>
                            <a:srgbClr val="000000"/>
                          </a:solidFill>
                        </a:rPr>
                        <a:t>12</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612</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1170</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2.91</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2.7303</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0.1797</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0.03229209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225"/>
                        </a:spcBef>
                      </a:pPr>
                      <a:r>
                        <a:rPr sz="1800" b="1" dirty="0">
                          <a:solidFill>
                            <a:srgbClr val="000000"/>
                          </a:solidFill>
                        </a:rPr>
                        <a:t>13</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517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1085</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2.74</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2.5518</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0.1882</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0.03541924</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225"/>
                        </a:spcBef>
                      </a:pPr>
                      <a:r>
                        <a:rPr sz="1800" b="1" dirty="0">
                          <a:solidFill>
                            <a:srgbClr val="000000"/>
                          </a:solidFill>
                        </a:rPr>
                        <a:t>14</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519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1187</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3.21</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2.7660</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0.4440</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0.19713600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225"/>
                        </a:spcBef>
                      </a:pPr>
                      <a:r>
                        <a:rPr sz="1800" b="1" dirty="0">
                          <a:solidFill>
                            <a:srgbClr val="000000"/>
                          </a:solidFill>
                        </a:rPr>
                        <a:t>15</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528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607</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1135</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2.40</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2.6568</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0.2568</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0.06594624</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L="12065" algn="ctr">
                        <a:lnSpc>
                          <a:spcPct val="100000"/>
                        </a:lnSpc>
                        <a:spcBef>
                          <a:spcPts val="225"/>
                        </a:spcBef>
                      </a:pPr>
                      <a:r>
                        <a:rPr sz="1800" b="1" dirty="0">
                          <a:solidFill>
                            <a:srgbClr val="000000"/>
                          </a:solidFill>
                        </a:rPr>
                        <a:t>16</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528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516</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1044</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3.41</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2.4657</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0.9443</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0.89170249</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L="12065" algn="ctr">
                        <a:lnSpc>
                          <a:spcPct val="100000"/>
                        </a:lnSpc>
                        <a:spcBef>
                          <a:spcPts val="225"/>
                        </a:spcBef>
                      </a:pPr>
                      <a:r>
                        <a:rPr sz="1800" b="1" dirty="0">
                          <a:solidFill>
                            <a:srgbClr val="000000"/>
                          </a:solidFill>
                        </a:rPr>
                        <a:t>17</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536</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1095</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2.24</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2.5728</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0.3328</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0.11075584</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L="12065" algn="ctr">
                        <a:lnSpc>
                          <a:spcPct val="100000"/>
                        </a:lnSpc>
                        <a:spcBef>
                          <a:spcPts val="225"/>
                        </a:spcBef>
                      </a:pPr>
                      <a:r>
                        <a:rPr sz="1800" b="1" dirty="0">
                          <a:solidFill>
                            <a:srgbClr val="000000"/>
                          </a:solidFill>
                        </a:rPr>
                        <a:t>18</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668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1316</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3.47</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3.0369</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0.4331</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0.18757561</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marL="12065" algn="ctr">
                        <a:lnSpc>
                          <a:spcPct val="100000"/>
                        </a:lnSpc>
                        <a:spcBef>
                          <a:spcPts val="225"/>
                        </a:spcBef>
                      </a:pPr>
                      <a:r>
                        <a:rPr sz="1800" b="1" dirty="0">
                          <a:solidFill>
                            <a:srgbClr val="000000"/>
                          </a:solidFill>
                        </a:rPr>
                        <a:t>19</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580</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1228</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2.70</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2.8521</a:t>
                      </a:r>
                      <a:endParaRPr sz="180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0.1521</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0.02313441</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46379">
                <a:tc>
                  <a:txBody>
                    <a:bodyPr/>
                    <a:lstStyle/>
                    <a:p>
                      <a:pPr marL="12065" algn="ctr">
                        <a:lnSpc>
                          <a:spcPct val="100000"/>
                        </a:lnSpc>
                        <a:spcBef>
                          <a:spcPts val="225"/>
                        </a:spcBef>
                      </a:pPr>
                      <a:r>
                        <a:rPr sz="1800" b="1" dirty="0">
                          <a:solidFill>
                            <a:srgbClr val="000000"/>
                          </a:solidFill>
                        </a:rPr>
                        <a:t>20</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538</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1092</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2.80</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2.5665</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0.2335</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0.05452225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46379">
                <a:tc>
                  <a:txBody>
                    <a:bodyPr/>
                    <a:lstStyle/>
                    <a:p>
                      <a:pPr marL="12065" algn="ctr">
                        <a:lnSpc>
                          <a:spcPct val="100000"/>
                        </a:lnSpc>
                        <a:spcBef>
                          <a:spcPts val="225"/>
                        </a:spcBef>
                      </a:pPr>
                      <a:r>
                        <a:rPr lang="en-US" sz="1800" b="1" dirty="0">
                          <a:solidFill>
                            <a:srgbClr val="000000"/>
                          </a:solidFill>
                          <a:latin typeface="Roboto Condensed"/>
                          <a:cs typeface="Roboto Condensed"/>
                        </a:rPr>
                        <a:t>21</a:t>
                      </a:r>
                      <a:endParaRPr sz="1800" b="1" dirty="0">
                        <a:solidFill>
                          <a:srgbClr val="000000"/>
                        </a:solidFill>
                        <a:latin typeface="Roboto Condensed"/>
                        <a:cs typeface="Roboto Condensed"/>
                      </a:endParaRPr>
                    </a:p>
                  </a:txBody>
                  <a:tcPr marL="0" marR="0" marT="28575" marB="0"/>
                </a:tc>
                <a:tc>
                  <a:txBody>
                    <a:bodyPr/>
                    <a:lstStyle/>
                    <a:p>
                      <a:pPr marL="11430" marR="0" indent="0" algn="ctr" defTabSz="914400" rtl="0" eaLnBrk="1" fontAlgn="auto" latinLnBrk="0" hangingPunct="1">
                        <a:lnSpc>
                          <a:spcPct val="100000"/>
                        </a:lnSpc>
                        <a:spcBef>
                          <a:spcPts val="125"/>
                        </a:spcBef>
                        <a:spcAft>
                          <a:spcPts val="0"/>
                        </a:spcAft>
                        <a:buClrTx/>
                        <a:buSzTx/>
                        <a:buFontTx/>
                        <a:buNone/>
                        <a:tabLst/>
                        <a:defRPr/>
                      </a:pPr>
                      <a:r>
                        <a:rPr lang="en-US" sz="1800" dirty="0">
                          <a:solidFill>
                            <a:srgbClr val="000000"/>
                          </a:solidFill>
                          <a:latin typeface="+mj-lt"/>
                        </a:rPr>
                        <a:t>638</a:t>
                      </a:r>
                      <a:endParaRPr lang="en-US"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624</a:t>
                      </a:r>
                      <a:endParaRPr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1262</a:t>
                      </a:r>
                      <a:endParaRPr sz="1800" dirty="0">
                        <a:solidFill>
                          <a:srgbClr val="000000"/>
                        </a:solidFill>
                        <a:latin typeface="+mj-lt"/>
                        <a:cs typeface="STIX"/>
                      </a:endParaRPr>
                    </a:p>
                  </a:txBody>
                  <a:tcPr marL="0" marR="0" marT="15875" marB="0"/>
                </a:tc>
                <a:tc>
                  <a:txBody>
                    <a:bodyPr/>
                    <a:lstStyle/>
                    <a:p>
                      <a:pPr marR="110489" algn="ctr">
                        <a:lnSpc>
                          <a:spcPct val="100000"/>
                        </a:lnSpc>
                        <a:spcBef>
                          <a:spcPts val="125"/>
                        </a:spcBef>
                      </a:pPr>
                      <a:r>
                        <a:rPr lang="en-US" sz="1800" dirty="0">
                          <a:solidFill>
                            <a:srgbClr val="000000"/>
                          </a:solidFill>
                          <a:latin typeface="+mj-lt"/>
                          <a:cs typeface="STIX"/>
                        </a:rPr>
                        <a:t>3.08</a:t>
                      </a:r>
                      <a:endParaRPr sz="1800" dirty="0">
                        <a:solidFill>
                          <a:srgbClr val="000000"/>
                        </a:solidFill>
                        <a:latin typeface="+mj-lt"/>
                        <a:cs typeface="STIX"/>
                      </a:endParaRPr>
                    </a:p>
                  </a:txBody>
                  <a:tcPr marL="0" marR="0" marT="15875" marB="0"/>
                </a:tc>
                <a:tc>
                  <a:txBody>
                    <a:bodyPr/>
                    <a:lstStyle/>
                    <a:p>
                      <a:pPr marR="97790" algn="ctr">
                        <a:lnSpc>
                          <a:spcPct val="100000"/>
                        </a:lnSpc>
                        <a:spcBef>
                          <a:spcPts val="125"/>
                        </a:spcBef>
                      </a:pPr>
                      <a:r>
                        <a:rPr lang="en-US" sz="1800" dirty="0">
                          <a:solidFill>
                            <a:srgbClr val="000000"/>
                          </a:solidFill>
                          <a:latin typeface="+mj-lt"/>
                          <a:cs typeface="STIX"/>
                        </a:rPr>
                        <a:t>2.9235</a:t>
                      </a:r>
                      <a:endParaRPr sz="1800" dirty="0">
                        <a:solidFill>
                          <a:srgbClr val="000000"/>
                        </a:solidFill>
                        <a:latin typeface="+mj-lt"/>
                        <a:cs typeface="STIX"/>
                      </a:endParaRPr>
                    </a:p>
                  </a:txBody>
                  <a:tcPr marL="0" marR="0" marT="15875" marB="0"/>
                </a:tc>
                <a:tc>
                  <a:txBody>
                    <a:bodyPr/>
                    <a:lstStyle/>
                    <a:p>
                      <a:pPr marR="76835" algn="ctr">
                        <a:lnSpc>
                          <a:spcPct val="100000"/>
                        </a:lnSpc>
                        <a:spcBef>
                          <a:spcPts val="125"/>
                        </a:spcBef>
                      </a:pPr>
                      <a:r>
                        <a:rPr lang="en-US" sz="1800" dirty="0">
                          <a:solidFill>
                            <a:srgbClr val="000000"/>
                          </a:solidFill>
                          <a:latin typeface="+mj-lt"/>
                          <a:cs typeface="STIX"/>
                        </a:rPr>
                        <a:t>0.1565</a:t>
                      </a:r>
                      <a:endParaRPr sz="1800" dirty="0">
                        <a:solidFill>
                          <a:srgbClr val="000000"/>
                        </a:solidFill>
                        <a:latin typeface="+mj-lt"/>
                        <a:cs typeface="STIX"/>
                      </a:endParaRPr>
                    </a:p>
                  </a:txBody>
                  <a:tcPr marL="0" marR="0" marT="15875" marB="0"/>
                </a:tc>
                <a:tc>
                  <a:txBody>
                    <a:bodyPr/>
                    <a:lstStyle/>
                    <a:p>
                      <a:pPr marL="5080" marR="0" indent="0" algn="ctr" defTabSz="914400" rtl="0" eaLnBrk="1" fontAlgn="auto" latinLnBrk="0" hangingPunct="1">
                        <a:lnSpc>
                          <a:spcPct val="100000"/>
                        </a:lnSpc>
                        <a:spcBef>
                          <a:spcPts val="125"/>
                        </a:spcBef>
                        <a:spcAft>
                          <a:spcPts val="0"/>
                        </a:spcAft>
                        <a:buClrTx/>
                        <a:buSzTx/>
                        <a:buFontTx/>
                        <a:buNone/>
                        <a:tabLst/>
                        <a:defRPr/>
                      </a:pPr>
                      <a:r>
                        <a:rPr lang="en-US" sz="1800" kern="1200" baseline="0" dirty="0">
                          <a:solidFill>
                            <a:srgbClr val="000000"/>
                          </a:solidFill>
                          <a:latin typeface="+mj-lt"/>
                          <a:ea typeface="+mn-ea"/>
                          <a:cs typeface="+mn-cs"/>
                        </a:rPr>
                        <a:t>0.02449225 </a:t>
                      </a:r>
                    </a:p>
                  </a:txBody>
                  <a:tcPr marL="0" marR="0" marT="15875" marB="0"/>
                </a:tc>
                <a:extLst>
                  <a:ext uri="{0D108BD9-81ED-4DB2-BD59-A6C34878D82A}">
                    <a16:rowId xmlns:a16="http://schemas.microsoft.com/office/drawing/2014/main" val="10011"/>
                  </a:ext>
                </a:extLst>
              </a:tr>
              <a:tr h="246379">
                <a:tc>
                  <a:txBody>
                    <a:bodyPr/>
                    <a:lstStyle/>
                    <a:p>
                      <a:pPr marL="12065" algn="ctr">
                        <a:lnSpc>
                          <a:spcPct val="100000"/>
                        </a:lnSpc>
                        <a:spcBef>
                          <a:spcPts val="225"/>
                        </a:spcBef>
                      </a:pPr>
                      <a:r>
                        <a:rPr lang="en-US" sz="1800" b="1" dirty="0">
                          <a:solidFill>
                            <a:srgbClr val="000000"/>
                          </a:solidFill>
                          <a:latin typeface="Roboto Condensed"/>
                          <a:cs typeface="Roboto Condensed"/>
                        </a:rPr>
                        <a:t>22</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lang="en-US" sz="1800" dirty="0">
                          <a:solidFill>
                            <a:srgbClr val="000000"/>
                          </a:solidFill>
                          <a:latin typeface="+mj-lt"/>
                          <a:cs typeface="STIX"/>
                        </a:rPr>
                        <a:t>541</a:t>
                      </a:r>
                      <a:endParaRPr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568</a:t>
                      </a:r>
                      <a:endParaRPr sz="1800" dirty="0">
                        <a:solidFill>
                          <a:srgbClr val="000000"/>
                        </a:solidFill>
                        <a:latin typeface="+mj-lt"/>
                        <a:cs typeface="STIX"/>
                      </a:endParaRPr>
                    </a:p>
                  </a:txBody>
                  <a:tcPr marL="0" marR="0" marT="15875" marB="0"/>
                </a:tc>
                <a:tc>
                  <a:txBody>
                    <a:bodyPr/>
                    <a:lstStyle/>
                    <a:p>
                      <a:pPr marL="10795" algn="ctr">
                        <a:lnSpc>
                          <a:spcPct val="100000"/>
                        </a:lnSpc>
                        <a:spcBef>
                          <a:spcPts val="125"/>
                        </a:spcBef>
                      </a:pPr>
                      <a:r>
                        <a:rPr lang="en-US" sz="1800" dirty="0">
                          <a:solidFill>
                            <a:srgbClr val="000000"/>
                          </a:solidFill>
                          <a:latin typeface="+mj-lt"/>
                          <a:cs typeface="STIX"/>
                        </a:rPr>
                        <a:t>1109</a:t>
                      </a:r>
                      <a:endParaRPr sz="1800" dirty="0">
                        <a:solidFill>
                          <a:srgbClr val="000000"/>
                        </a:solidFill>
                        <a:latin typeface="+mj-lt"/>
                        <a:cs typeface="STIX"/>
                      </a:endParaRPr>
                    </a:p>
                  </a:txBody>
                  <a:tcPr marL="0" marR="0" marT="15875" marB="0"/>
                </a:tc>
                <a:tc>
                  <a:txBody>
                    <a:bodyPr/>
                    <a:lstStyle/>
                    <a:p>
                      <a:pPr marR="110489" algn="ctr">
                        <a:lnSpc>
                          <a:spcPct val="100000"/>
                        </a:lnSpc>
                        <a:spcBef>
                          <a:spcPts val="125"/>
                        </a:spcBef>
                      </a:pPr>
                      <a:r>
                        <a:rPr lang="en-US" sz="1800" dirty="0">
                          <a:solidFill>
                            <a:srgbClr val="000000"/>
                          </a:solidFill>
                          <a:latin typeface="+mj-lt"/>
                          <a:cs typeface="STIX"/>
                        </a:rPr>
                        <a:t>2.08</a:t>
                      </a:r>
                      <a:endParaRPr sz="1800" dirty="0">
                        <a:solidFill>
                          <a:srgbClr val="000000"/>
                        </a:solidFill>
                        <a:latin typeface="+mj-lt"/>
                        <a:cs typeface="STIX"/>
                      </a:endParaRPr>
                    </a:p>
                  </a:txBody>
                  <a:tcPr marL="0" marR="0" marT="15875" marB="0"/>
                </a:tc>
                <a:tc>
                  <a:txBody>
                    <a:bodyPr/>
                    <a:lstStyle/>
                    <a:p>
                      <a:pPr marR="97790" algn="ctr">
                        <a:lnSpc>
                          <a:spcPct val="100000"/>
                        </a:lnSpc>
                        <a:spcBef>
                          <a:spcPts val="125"/>
                        </a:spcBef>
                      </a:pPr>
                      <a:r>
                        <a:rPr lang="en-US" sz="1800" dirty="0">
                          <a:solidFill>
                            <a:srgbClr val="000000"/>
                          </a:solidFill>
                          <a:latin typeface="+mj-lt"/>
                          <a:cs typeface="STIX"/>
                        </a:rPr>
                        <a:t>2.6022</a:t>
                      </a:r>
                      <a:endParaRPr sz="1800" dirty="0">
                        <a:solidFill>
                          <a:srgbClr val="000000"/>
                        </a:solidFill>
                        <a:latin typeface="+mj-lt"/>
                        <a:cs typeface="STIX"/>
                      </a:endParaRPr>
                    </a:p>
                  </a:txBody>
                  <a:tcPr marL="0" marR="0" marT="15875" marB="0"/>
                </a:tc>
                <a:tc>
                  <a:txBody>
                    <a:bodyPr/>
                    <a:lstStyle/>
                    <a:p>
                      <a:pPr marR="76835" algn="ctr">
                        <a:lnSpc>
                          <a:spcPct val="100000"/>
                        </a:lnSpc>
                        <a:spcBef>
                          <a:spcPts val="125"/>
                        </a:spcBef>
                      </a:pPr>
                      <a:r>
                        <a:rPr lang="en-US" sz="1800" dirty="0">
                          <a:solidFill>
                            <a:srgbClr val="000000"/>
                          </a:solidFill>
                          <a:latin typeface="+mj-lt"/>
                          <a:cs typeface="STIX"/>
                        </a:rPr>
                        <a:t>-0.5222</a:t>
                      </a:r>
                      <a:endParaRPr sz="1800" dirty="0">
                        <a:solidFill>
                          <a:srgbClr val="000000"/>
                        </a:solidFill>
                        <a:latin typeface="+mj-lt"/>
                        <a:cs typeface="STIX"/>
                      </a:endParaRPr>
                    </a:p>
                  </a:txBody>
                  <a:tcPr marL="0" marR="0" marT="15875" marB="0"/>
                </a:tc>
                <a:tc>
                  <a:txBody>
                    <a:bodyPr/>
                    <a:lstStyle/>
                    <a:p>
                      <a:pPr marL="5080" algn="ctr">
                        <a:lnSpc>
                          <a:spcPct val="100000"/>
                        </a:lnSpc>
                        <a:spcBef>
                          <a:spcPts val="125"/>
                        </a:spcBef>
                      </a:pPr>
                      <a:r>
                        <a:rPr lang="en-US" sz="1800" dirty="0">
                          <a:solidFill>
                            <a:srgbClr val="000000"/>
                          </a:solidFill>
                          <a:latin typeface="+mj-lt"/>
                          <a:cs typeface="STIX"/>
                        </a:rPr>
                        <a:t>0.27269284</a:t>
                      </a:r>
                      <a:endParaRPr sz="1800" dirty="0">
                        <a:solidFill>
                          <a:srgbClr val="000000"/>
                        </a:solidFill>
                        <a:latin typeface="+mj-lt"/>
                        <a:cs typeface="STIX"/>
                      </a:endParaRPr>
                    </a:p>
                  </a:txBody>
                  <a:tcPr marL="0" marR="0" marT="15875" marB="0"/>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graphicFrame>
        <p:nvGraphicFramePr>
          <p:cNvPr id="4" name="object 3"/>
          <p:cNvGraphicFramePr>
            <a:graphicFrameLocks noGrp="1"/>
          </p:cNvGraphicFramePr>
          <p:nvPr/>
        </p:nvGraphicFramePr>
        <p:xfrm>
          <a:off x="609600" y="1295400"/>
          <a:ext cx="7924800" cy="3379153"/>
        </p:xfrm>
        <a:graphic>
          <a:graphicData uri="http://schemas.openxmlformats.org/drawingml/2006/table">
            <a:tbl>
              <a:tblPr firstRow="1" bandRow="1">
                <a:tableStyleId>{5C22544A-7EE6-4342-B048-85BDC9FD1C3A}</a:tableStyleId>
              </a:tblPr>
              <a:tblGrid>
                <a:gridCol w="879518">
                  <a:extLst>
                    <a:ext uri="{9D8B030D-6E8A-4147-A177-3AD203B41FA5}">
                      <a16:colId xmlns:a16="http://schemas.microsoft.com/office/drawing/2014/main" val="20000"/>
                    </a:ext>
                  </a:extLst>
                </a:gridCol>
                <a:gridCol w="887503">
                  <a:extLst>
                    <a:ext uri="{9D8B030D-6E8A-4147-A177-3AD203B41FA5}">
                      <a16:colId xmlns:a16="http://schemas.microsoft.com/office/drawing/2014/main" val="20001"/>
                    </a:ext>
                  </a:extLst>
                </a:gridCol>
                <a:gridCol w="723236">
                  <a:extLst>
                    <a:ext uri="{9D8B030D-6E8A-4147-A177-3AD203B41FA5}">
                      <a16:colId xmlns:a16="http://schemas.microsoft.com/office/drawing/2014/main" val="20002"/>
                    </a:ext>
                  </a:extLst>
                </a:gridCol>
                <a:gridCol w="772289">
                  <a:extLst>
                    <a:ext uri="{9D8B030D-6E8A-4147-A177-3AD203B41FA5}">
                      <a16:colId xmlns:a16="http://schemas.microsoft.com/office/drawing/2014/main" val="20003"/>
                    </a:ext>
                  </a:extLst>
                </a:gridCol>
                <a:gridCol w="969640">
                  <a:extLst>
                    <a:ext uri="{9D8B030D-6E8A-4147-A177-3AD203B41FA5}">
                      <a16:colId xmlns:a16="http://schemas.microsoft.com/office/drawing/2014/main" val="20004"/>
                    </a:ext>
                  </a:extLst>
                </a:gridCol>
                <a:gridCol w="1174974">
                  <a:extLst>
                    <a:ext uri="{9D8B030D-6E8A-4147-A177-3AD203B41FA5}">
                      <a16:colId xmlns:a16="http://schemas.microsoft.com/office/drawing/2014/main" val="20005"/>
                    </a:ext>
                  </a:extLst>
                </a:gridCol>
                <a:gridCol w="1113374">
                  <a:extLst>
                    <a:ext uri="{9D8B030D-6E8A-4147-A177-3AD203B41FA5}">
                      <a16:colId xmlns:a16="http://schemas.microsoft.com/office/drawing/2014/main" val="20006"/>
                    </a:ext>
                  </a:extLst>
                </a:gridCol>
                <a:gridCol w="1404266">
                  <a:extLst>
                    <a:ext uri="{9D8B030D-6E8A-4147-A177-3AD203B41FA5}">
                      <a16:colId xmlns:a16="http://schemas.microsoft.com/office/drawing/2014/main" val="20007"/>
                    </a:ext>
                  </a:extLst>
                </a:gridCol>
              </a:tblGrid>
              <a:tr h="364490">
                <a:tc gridSpan="8">
                  <a:txBody>
                    <a:bodyPr/>
                    <a:lstStyle/>
                    <a:p>
                      <a:pPr marL="10795"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Table 5.3.2 – SAT Scores and Graduating GPA (cont.)</a:t>
                      </a:r>
                    </a:p>
                  </a:txBody>
                  <a:tcPr marL="0" marR="0" marT="3810" marB="0"/>
                </a:tc>
                <a:tc hMerge="1">
                  <a:txBody>
                    <a:bodyPr/>
                    <a:lstStyle/>
                    <a:p>
                      <a:pPr marL="88265">
                        <a:lnSpc>
                          <a:spcPct val="100000"/>
                        </a:lnSpc>
                        <a:spcBef>
                          <a:spcPts val="120"/>
                        </a:spcBef>
                      </a:pPr>
                      <a:endParaRPr sz="1000">
                        <a:latin typeface="Roboto Condensed"/>
                        <a:cs typeface="Roboto Condensed"/>
                      </a:endParaRPr>
                    </a:p>
                  </a:txBody>
                  <a:tcPr marL="0" marR="0" marT="19050" marB="0"/>
                </a:tc>
                <a:tc hMerge="1">
                  <a:txBody>
                    <a:bodyPr/>
                    <a:lstStyle/>
                    <a:p>
                      <a:pPr marL="78105">
                        <a:lnSpc>
                          <a:spcPct val="100000"/>
                        </a:lnSpc>
                        <a:spcBef>
                          <a:spcPts val="120"/>
                        </a:spcBef>
                      </a:pPr>
                      <a:endParaRPr sz="1000">
                        <a:latin typeface="Roboto Condensed"/>
                        <a:cs typeface="Roboto Condensed"/>
                      </a:endParaRPr>
                    </a:p>
                  </a:txBody>
                  <a:tcPr marL="0" marR="0" marT="19050" marB="0"/>
                </a:tc>
                <a:tc hMerge="1">
                  <a:txBody>
                    <a:bodyPr/>
                    <a:lstStyle/>
                    <a:p>
                      <a:pPr marL="95250">
                        <a:lnSpc>
                          <a:spcPct val="100000"/>
                        </a:lnSpc>
                        <a:spcBef>
                          <a:spcPts val="120"/>
                        </a:spcBef>
                      </a:pPr>
                      <a:endParaRPr sz="1000">
                        <a:latin typeface="Roboto Condensed"/>
                        <a:cs typeface="Roboto Condensed"/>
                      </a:endParaRPr>
                    </a:p>
                  </a:txBody>
                  <a:tcPr marL="0" marR="0" marT="19050" marB="0"/>
                </a:tc>
                <a:tc hMerge="1">
                  <a:txBody>
                    <a:bodyPr/>
                    <a:lstStyle/>
                    <a:p>
                      <a:pPr marL="168910" marR="64769" indent="-86995">
                        <a:lnSpc>
                          <a:spcPct val="110000"/>
                        </a:lnSpc>
                        <a:spcBef>
                          <a:spcPts val="30"/>
                        </a:spcBef>
                      </a:pPr>
                      <a:endParaRPr sz="1000">
                        <a:latin typeface="Roboto Condensed"/>
                        <a:cs typeface="Roboto Condensed"/>
                      </a:endParaRPr>
                    </a:p>
                  </a:txBody>
                  <a:tcPr marL="0" marR="0" marT="3810" marB="0"/>
                </a:tc>
                <a:tc hMerge="1">
                  <a:txBody>
                    <a:bodyPr/>
                    <a:lstStyle/>
                    <a:p>
                      <a:pPr marL="226060" marR="67945" indent="-139700">
                        <a:lnSpc>
                          <a:spcPct val="110000"/>
                        </a:lnSpc>
                        <a:spcBef>
                          <a:spcPts val="30"/>
                        </a:spcBef>
                      </a:pPr>
                      <a:endParaRPr sz="1000">
                        <a:latin typeface="Roboto Condensed"/>
                        <a:cs typeface="Roboto Condensed"/>
                      </a:endParaRPr>
                    </a:p>
                  </a:txBody>
                  <a:tcPr marL="0" marR="0" marT="3810" marB="0"/>
                </a:tc>
                <a:tc hMerge="1">
                  <a:txBody>
                    <a:bodyPr/>
                    <a:lstStyle/>
                    <a:p>
                      <a:pPr marL="189230">
                        <a:lnSpc>
                          <a:spcPct val="100000"/>
                        </a:lnSpc>
                      </a:pPr>
                      <a:endParaRPr sz="1000">
                        <a:latin typeface="Roboto Condensed"/>
                        <a:cs typeface="Roboto Condensed"/>
                      </a:endParaRPr>
                    </a:p>
                  </a:txBody>
                  <a:tcPr marL="0" marR="0" marT="3810" marB="0"/>
                </a:tc>
                <a:tc hMerge="1">
                  <a:txBody>
                    <a:bodyPr/>
                    <a:lstStyle/>
                    <a:p>
                      <a:pPr marL="186055" marR="168910" indent="84455">
                        <a:lnSpc>
                          <a:spcPct val="110000"/>
                        </a:lnSpc>
                        <a:spcBef>
                          <a:spcPts val="30"/>
                        </a:spcBef>
                      </a:pPr>
                      <a:endParaRPr sz="1000" dirty="0">
                        <a:latin typeface="Roboto Condensed"/>
                        <a:cs typeface="Roboto Condensed"/>
                      </a:endParaRPr>
                    </a:p>
                  </a:txBody>
                  <a:tcPr marL="0" marR="0" marT="381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1800" b="1" dirty="0">
                        <a:solidFill>
                          <a:srgbClr val="000000"/>
                        </a:solidFill>
                      </a:endParaRPr>
                    </a:p>
                    <a:p>
                      <a:pPr marL="10795" algn="ctr">
                        <a:lnSpc>
                          <a:spcPct val="100000"/>
                        </a:lnSpc>
                      </a:pPr>
                      <a:r>
                        <a:rPr sz="1800" b="1" spc="-15" dirty="0">
                          <a:solidFill>
                            <a:srgbClr val="000000"/>
                          </a:solidFill>
                        </a:rPr>
                        <a:t>Student</a:t>
                      </a:r>
                      <a:endParaRPr sz="18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1800" b="1" spc="-25" dirty="0">
                          <a:solidFill>
                            <a:srgbClr val="000000"/>
                          </a:solidFill>
                        </a:rPr>
                        <a:t>SAT</a:t>
                      </a:r>
                      <a:endParaRPr sz="1800" b="1" dirty="0">
                        <a:solidFill>
                          <a:srgbClr val="000000"/>
                        </a:solidFill>
                      </a:endParaRPr>
                    </a:p>
                    <a:p>
                      <a:pPr marL="88265" algn="ctr">
                        <a:lnSpc>
                          <a:spcPct val="100000"/>
                        </a:lnSpc>
                        <a:spcBef>
                          <a:spcPts val="120"/>
                        </a:spcBef>
                      </a:pPr>
                      <a:r>
                        <a:rPr sz="1800" b="1" spc="-5" dirty="0">
                          <a:solidFill>
                            <a:srgbClr val="000000"/>
                          </a:solidFill>
                        </a:rPr>
                        <a:t>Verbal</a:t>
                      </a:r>
                      <a:endParaRPr sz="18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1800" b="1" spc="-25" dirty="0">
                          <a:solidFill>
                            <a:srgbClr val="000000"/>
                          </a:solidFill>
                        </a:rPr>
                        <a:t>SAT</a:t>
                      </a:r>
                      <a:endParaRPr sz="1800" b="1" dirty="0">
                        <a:solidFill>
                          <a:srgbClr val="000000"/>
                        </a:solidFill>
                      </a:endParaRPr>
                    </a:p>
                    <a:p>
                      <a:pPr marL="78105" algn="ctr">
                        <a:lnSpc>
                          <a:spcPct val="100000"/>
                        </a:lnSpc>
                        <a:spcBef>
                          <a:spcPts val="120"/>
                        </a:spcBef>
                      </a:pPr>
                      <a:r>
                        <a:rPr sz="1800" b="1" spc="-5" dirty="0">
                          <a:solidFill>
                            <a:srgbClr val="000000"/>
                          </a:solidFill>
                        </a:rPr>
                        <a:t>Math</a:t>
                      </a:r>
                      <a:endParaRPr sz="1800" b="1" dirty="0">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1800" b="1" spc="-25" dirty="0">
                          <a:solidFill>
                            <a:srgbClr val="000000"/>
                          </a:solidFill>
                        </a:rPr>
                        <a:t>SAT</a:t>
                      </a:r>
                      <a:endParaRPr sz="1800" b="1" dirty="0">
                        <a:solidFill>
                          <a:srgbClr val="000000"/>
                        </a:solidFill>
                      </a:endParaRPr>
                    </a:p>
                    <a:p>
                      <a:pPr marL="95250" algn="ctr">
                        <a:lnSpc>
                          <a:spcPct val="100000"/>
                        </a:lnSpc>
                        <a:spcBef>
                          <a:spcPts val="120"/>
                        </a:spcBef>
                      </a:pPr>
                      <a:r>
                        <a:rPr sz="1800" b="1" spc="-25" dirty="0">
                          <a:solidFill>
                            <a:srgbClr val="000000"/>
                          </a:solidFill>
                        </a:rPr>
                        <a:t>Total</a:t>
                      </a:r>
                      <a:endParaRPr sz="1800" b="1" dirty="0">
                        <a:solidFill>
                          <a:srgbClr val="000000"/>
                        </a:solidFill>
                        <a:latin typeface="Roboto Condensed"/>
                        <a:cs typeface="Roboto Condensed"/>
                      </a:endParaRPr>
                    </a:p>
                  </a:txBody>
                  <a:tcPr marL="0" marR="0" marT="19050" marB="0"/>
                </a:tc>
                <a:tc>
                  <a:txBody>
                    <a:bodyPr/>
                    <a:lstStyle/>
                    <a:p>
                      <a:pPr marL="168910" marR="64769" indent="-86995" algn="ctr">
                        <a:lnSpc>
                          <a:spcPct val="110000"/>
                        </a:lnSpc>
                        <a:spcBef>
                          <a:spcPts val="30"/>
                        </a:spcBef>
                      </a:pPr>
                      <a:r>
                        <a:rPr sz="1800" b="1" spc="-5" dirty="0">
                          <a:solidFill>
                            <a:srgbClr val="000000"/>
                          </a:solidFill>
                        </a:rPr>
                        <a:t>College  </a:t>
                      </a:r>
                      <a:r>
                        <a:rPr sz="1800" b="1" spc="-60" dirty="0">
                          <a:solidFill>
                            <a:srgbClr val="000000"/>
                          </a:solidFill>
                        </a:rPr>
                        <a:t>GPA</a:t>
                      </a:r>
                      <a:endParaRPr sz="1800" b="1" dirty="0">
                        <a:solidFill>
                          <a:srgbClr val="000000"/>
                        </a:solidFill>
                        <a:latin typeface="Roboto Condensed"/>
                        <a:cs typeface="Roboto Condensed"/>
                      </a:endParaRPr>
                    </a:p>
                  </a:txBody>
                  <a:tcPr marL="0" marR="0" marT="3810" marB="0"/>
                </a:tc>
                <a:tc>
                  <a:txBody>
                    <a:bodyPr/>
                    <a:lstStyle/>
                    <a:p>
                      <a:pPr marL="226060" marR="67945" indent="-139700" algn="ctr">
                        <a:lnSpc>
                          <a:spcPct val="110000"/>
                        </a:lnSpc>
                        <a:spcBef>
                          <a:spcPts val="30"/>
                        </a:spcBef>
                      </a:pPr>
                      <a:r>
                        <a:rPr sz="1800" b="1" dirty="0">
                          <a:solidFill>
                            <a:srgbClr val="000000"/>
                          </a:solidFill>
                        </a:rPr>
                        <a:t>P</a:t>
                      </a:r>
                      <a:r>
                        <a:rPr sz="1800" b="1" spc="-10" dirty="0">
                          <a:solidFill>
                            <a:srgbClr val="000000"/>
                          </a:solidFill>
                        </a:rPr>
                        <a:t>r</a:t>
                      </a:r>
                      <a:r>
                        <a:rPr sz="1800" b="1" dirty="0">
                          <a:solidFill>
                            <a:srgbClr val="000000"/>
                          </a:solidFill>
                        </a:rPr>
                        <a:t>edicted  </a:t>
                      </a:r>
                      <a:r>
                        <a:rPr sz="1800" b="1" spc="-60" dirty="0">
                          <a:solidFill>
                            <a:srgbClr val="000000"/>
                          </a:solidFill>
                        </a:rPr>
                        <a:t>GPA</a:t>
                      </a:r>
                      <a:endParaRPr sz="18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1800" b="1" dirty="0">
                        <a:solidFill>
                          <a:srgbClr val="000000"/>
                        </a:solidFill>
                      </a:endParaRPr>
                    </a:p>
                    <a:p>
                      <a:pPr marL="189230" algn="ctr">
                        <a:lnSpc>
                          <a:spcPct val="100000"/>
                        </a:lnSpc>
                      </a:pPr>
                      <a:r>
                        <a:rPr sz="1800" b="1" spc="-5" dirty="0">
                          <a:solidFill>
                            <a:srgbClr val="000000"/>
                          </a:solidFill>
                        </a:rPr>
                        <a:t>Error</a:t>
                      </a:r>
                      <a:endParaRPr sz="1800" b="1" dirty="0">
                        <a:solidFill>
                          <a:srgbClr val="000000"/>
                        </a:solidFill>
                        <a:latin typeface="Roboto Condensed"/>
                        <a:cs typeface="Roboto Condensed"/>
                      </a:endParaRPr>
                    </a:p>
                  </a:txBody>
                  <a:tcPr marL="0" marR="0" marT="3810" marB="0"/>
                </a:tc>
                <a:tc>
                  <a:txBody>
                    <a:bodyPr/>
                    <a:lstStyle/>
                    <a:p>
                      <a:pPr marL="186055" marR="168910" indent="84455" algn="ctr">
                        <a:lnSpc>
                          <a:spcPct val="110000"/>
                        </a:lnSpc>
                        <a:spcBef>
                          <a:spcPts val="30"/>
                        </a:spcBef>
                      </a:pPr>
                      <a:r>
                        <a:rPr sz="1800" b="1" spc="-5" dirty="0">
                          <a:solidFill>
                            <a:srgbClr val="000000"/>
                          </a:solidFill>
                        </a:rPr>
                        <a:t>Error  Squa</a:t>
                      </a:r>
                      <a:r>
                        <a:rPr sz="1800" b="1" spc="-10" dirty="0">
                          <a:solidFill>
                            <a:srgbClr val="000000"/>
                          </a:solidFill>
                        </a:rPr>
                        <a:t>r</a:t>
                      </a:r>
                      <a:r>
                        <a:rPr sz="1800" b="1" dirty="0">
                          <a:solidFill>
                            <a:srgbClr val="000000"/>
                          </a:solidFill>
                        </a:rPr>
                        <a:t>ed</a:t>
                      </a:r>
                      <a:endParaRPr sz="18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6375">
                <a:tc>
                  <a:txBody>
                    <a:bodyPr/>
                    <a:lstStyle/>
                    <a:p>
                      <a:pPr marL="12065" algn="ctr">
                        <a:lnSpc>
                          <a:spcPct val="100000"/>
                        </a:lnSpc>
                        <a:spcBef>
                          <a:spcPts val="225"/>
                        </a:spcBef>
                      </a:pPr>
                      <a:r>
                        <a:rPr sz="1800" b="1" dirty="0">
                          <a:solidFill>
                            <a:srgbClr val="000000"/>
                          </a:solidFill>
                        </a:rPr>
                        <a:t>23</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642</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660</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1302</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3.39</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3.0075</a:t>
                      </a:r>
                      <a:endParaRPr sz="180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0.3825</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0.14630625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225"/>
                        </a:spcBef>
                      </a:pPr>
                      <a:r>
                        <a:rPr sz="1800" b="1" dirty="0">
                          <a:solidFill>
                            <a:srgbClr val="000000"/>
                          </a:solidFill>
                        </a:rPr>
                        <a:t>24</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542</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1096</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2.34</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2.5749</a:t>
                      </a:r>
                      <a:endParaRPr sz="180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0.2349</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0.05517801</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225"/>
                        </a:spcBef>
                      </a:pPr>
                      <a:r>
                        <a:rPr sz="1800" b="1" dirty="0">
                          <a:solidFill>
                            <a:srgbClr val="000000"/>
                          </a:solidFill>
                        </a:rPr>
                        <a:t>25</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593</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664</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1257</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2.35</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2.9130</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0.5630</a:t>
                      </a:r>
                      <a:endParaRPr sz="180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0.31696900</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225"/>
                        </a:spcBef>
                      </a:pPr>
                      <a:r>
                        <a:rPr sz="1800" b="1" dirty="0">
                          <a:solidFill>
                            <a:srgbClr val="000000"/>
                          </a:solidFill>
                        </a:rPr>
                        <a:t>26</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643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571</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1214</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2.40</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2.8227</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0.4227</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0.17867529</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L="12065" algn="ctr">
                        <a:lnSpc>
                          <a:spcPct val="100000"/>
                        </a:lnSpc>
                        <a:spcBef>
                          <a:spcPts val="225"/>
                        </a:spcBef>
                      </a:pPr>
                      <a:r>
                        <a:rPr sz="1800" b="1" dirty="0">
                          <a:solidFill>
                            <a:srgbClr val="000000"/>
                          </a:solidFill>
                        </a:rPr>
                        <a:t>27</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573</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1121</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3.20</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2.6274</a:t>
                      </a:r>
                      <a:endParaRPr sz="1800" dirty="0">
                        <a:solidFill>
                          <a:srgbClr val="000000"/>
                        </a:solidFill>
                        <a:latin typeface="STIX"/>
                        <a:cs typeface="STIX"/>
                      </a:endParaRPr>
                    </a:p>
                  </a:txBody>
                  <a:tcPr marL="0" marR="0" marT="15875" marB="0"/>
                </a:tc>
                <a:tc>
                  <a:txBody>
                    <a:bodyPr/>
                    <a:lstStyle/>
                    <a:p>
                      <a:pPr marR="76835" algn="ctr">
                        <a:lnSpc>
                          <a:spcPct val="100000"/>
                        </a:lnSpc>
                        <a:spcBef>
                          <a:spcPts val="125"/>
                        </a:spcBef>
                      </a:pPr>
                      <a:r>
                        <a:rPr sz="1800" dirty="0">
                          <a:solidFill>
                            <a:srgbClr val="000000"/>
                          </a:solidFill>
                        </a:rPr>
                        <a:t>0.5726</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0.32787076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L="12065" algn="ctr">
                        <a:lnSpc>
                          <a:spcPct val="100000"/>
                        </a:lnSpc>
                        <a:spcBef>
                          <a:spcPts val="225"/>
                        </a:spcBef>
                      </a:pPr>
                      <a:r>
                        <a:rPr sz="1800" b="1" dirty="0">
                          <a:solidFill>
                            <a:srgbClr val="000000"/>
                          </a:solidFill>
                        </a:rPr>
                        <a:t>28</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548</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574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1122</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2.59</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2.6295</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0.0395</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0.00156025</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L="12065" algn="ctr">
                        <a:lnSpc>
                          <a:spcPct val="100000"/>
                        </a:lnSpc>
                        <a:spcBef>
                          <a:spcPts val="225"/>
                        </a:spcBef>
                      </a:pPr>
                      <a:r>
                        <a:rPr sz="1800" b="1" dirty="0">
                          <a:solidFill>
                            <a:srgbClr val="000000"/>
                          </a:solidFill>
                        </a:rPr>
                        <a:t>29</a:t>
                      </a:r>
                      <a:endParaRPr sz="1800" b="1">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549</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557</a:t>
                      </a:r>
                      <a:endParaRPr sz="18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1106</a:t>
                      </a:r>
                      <a:endParaRPr sz="1800" dirty="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2.37</a:t>
                      </a:r>
                      <a:endParaRPr sz="1800" dirty="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2.5959</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0.2259</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0.05103081</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5740">
                <a:tc>
                  <a:txBody>
                    <a:bodyPr/>
                    <a:lstStyle/>
                    <a:p>
                      <a:pPr marL="12065" algn="ctr">
                        <a:lnSpc>
                          <a:spcPct val="100000"/>
                        </a:lnSpc>
                        <a:spcBef>
                          <a:spcPts val="225"/>
                        </a:spcBef>
                      </a:pPr>
                      <a:r>
                        <a:rPr sz="1800" b="1" dirty="0">
                          <a:solidFill>
                            <a:srgbClr val="000000"/>
                          </a:solidFill>
                        </a:rPr>
                        <a:t>30</a:t>
                      </a:r>
                      <a:endParaRPr sz="18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1800" dirty="0">
                          <a:solidFill>
                            <a:srgbClr val="000000"/>
                          </a:solidFill>
                        </a:rPr>
                        <a:t>549</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564</a:t>
                      </a:r>
                      <a:endParaRPr sz="1800">
                        <a:solidFill>
                          <a:srgbClr val="000000"/>
                        </a:solidFill>
                        <a:latin typeface="STIX"/>
                        <a:cs typeface="STIX"/>
                      </a:endParaRPr>
                    </a:p>
                  </a:txBody>
                  <a:tcPr marL="0" marR="0" marT="15875" marB="0"/>
                </a:tc>
                <a:tc>
                  <a:txBody>
                    <a:bodyPr/>
                    <a:lstStyle/>
                    <a:p>
                      <a:pPr marL="10795" algn="ctr">
                        <a:lnSpc>
                          <a:spcPct val="100000"/>
                        </a:lnSpc>
                        <a:spcBef>
                          <a:spcPts val="125"/>
                        </a:spcBef>
                      </a:pPr>
                      <a:r>
                        <a:rPr sz="1800" dirty="0">
                          <a:solidFill>
                            <a:srgbClr val="000000"/>
                          </a:solidFill>
                        </a:rPr>
                        <a:t>1113</a:t>
                      </a:r>
                      <a:endParaRPr sz="1800">
                        <a:solidFill>
                          <a:srgbClr val="000000"/>
                        </a:solidFill>
                        <a:latin typeface="STIX"/>
                        <a:cs typeface="STIX"/>
                      </a:endParaRPr>
                    </a:p>
                  </a:txBody>
                  <a:tcPr marL="0" marR="0" marT="15875" marB="0"/>
                </a:tc>
                <a:tc>
                  <a:txBody>
                    <a:bodyPr/>
                    <a:lstStyle/>
                    <a:p>
                      <a:pPr marR="110489" algn="ctr">
                        <a:lnSpc>
                          <a:spcPct val="100000"/>
                        </a:lnSpc>
                        <a:spcBef>
                          <a:spcPts val="125"/>
                        </a:spcBef>
                      </a:pPr>
                      <a:r>
                        <a:rPr sz="1800" dirty="0">
                          <a:solidFill>
                            <a:srgbClr val="000000"/>
                          </a:solidFill>
                        </a:rPr>
                        <a:t>2.34</a:t>
                      </a:r>
                      <a:endParaRPr sz="1800">
                        <a:solidFill>
                          <a:srgbClr val="000000"/>
                        </a:solidFill>
                        <a:latin typeface="STIX"/>
                        <a:cs typeface="STIX"/>
                      </a:endParaRPr>
                    </a:p>
                  </a:txBody>
                  <a:tcPr marL="0" marR="0" marT="15875" marB="0"/>
                </a:tc>
                <a:tc>
                  <a:txBody>
                    <a:bodyPr/>
                    <a:lstStyle/>
                    <a:p>
                      <a:pPr marR="97790" algn="ctr">
                        <a:lnSpc>
                          <a:spcPct val="100000"/>
                        </a:lnSpc>
                        <a:spcBef>
                          <a:spcPts val="125"/>
                        </a:spcBef>
                      </a:pPr>
                      <a:r>
                        <a:rPr sz="1800" dirty="0">
                          <a:solidFill>
                            <a:srgbClr val="000000"/>
                          </a:solidFill>
                        </a:rPr>
                        <a:t>2.6106</a:t>
                      </a:r>
                      <a:endParaRPr sz="1800" dirty="0">
                        <a:solidFill>
                          <a:srgbClr val="000000"/>
                        </a:solidFill>
                        <a:latin typeface="STIX"/>
                        <a:cs typeface="STIX"/>
                      </a:endParaRPr>
                    </a:p>
                  </a:txBody>
                  <a:tcPr marL="0" marR="0" marT="15875" marB="0"/>
                </a:tc>
                <a:tc>
                  <a:txBody>
                    <a:bodyPr/>
                    <a:lstStyle/>
                    <a:p>
                      <a:pPr marR="76200" algn="ctr">
                        <a:lnSpc>
                          <a:spcPct val="100000"/>
                        </a:lnSpc>
                        <a:spcBef>
                          <a:spcPts val="125"/>
                        </a:spcBef>
                      </a:pPr>
                      <a:r>
                        <a:rPr sz="1800" spc="-5" dirty="0">
                          <a:solidFill>
                            <a:srgbClr val="000000"/>
                          </a:solidFill>
                        </a:rPr>
                        <a:t>−</a:t>
                      </a:r>
                      <a:r>
                        <a:rPr sz="1800" dirty="0">
                          <a:solidFill>
                            <a:srgbClr val="000000"/>
                          </a:solidFill>
                        </a:rPr>
                        <a:t>0.2706</a:t>
                      </a:r>
                      <a:endParaRPr sz="1800" dirty="0">
                        <a:solidFill>
                          <a:srgbClr val="000000"/>
                        </a:solidFill>
                        <a:latin typeface="STIX"/>
                        <a:cs typeface="STIX"/>
                      </a:endParaRPr>
                    </a:p>
                  </a:txBody>
                  <a:tcPr marL="0" marR="0" marT="15875" marB="0"/>
                </a:tc>
                <a:tc>
                  <a:txBody>
                    <a:bodyPr/>
                    <a:lstStyle/>
                    <a:p>
                      <a:pPr marL="5080" algn="ctr">
                        <a:lnSpc>
                          <a:spcPct val="100000"/>
                        </a:lnSpc>
                        <a:spcBef>
                          <a:spcPts val="125"/>
                        </a:spcBef>
                      </a:pPr>
                      <a:r>
                        <a:rPr sz="1800" dirty="0">
                          <a:solidFill>
                            <a:srgbClr val="000000"/>
                          </a:solidFill>
                        </a:rPr>
                        <a:t>0.07322436</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pic>
        <p:nvPicPr>
          <p:cNvPr id="40962" name="Picture 2"/>
          <p:cNvPicPr>
            <a:picLocks noChangeAspect="1" noChangeArrowheads="1"/>
          </p:cNvPicPr>
          <p:nvPr/>
        </p:nvPicPr>
        <p:blipFill>
          <a:blip r:embed="rId2" cstate="print"/>
          <a:srcRect/>
          <a:stretch>
            <a:fillRect/>
          </a:stretch>
        </p:blipFill>
        <p:spPr bwMode="auto">
          <a:xfrm>
            <a:off x="1219200" y="1295400"/>
            <a:ext cx="6953642" cy="41788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sp>
        <p:nvSpPr>
          <p:cNvPr id="3" name="Content Placeholder 2"/>
          <p:cNvSpPr>
            <a:spLocks noGrp="1"/>
          </p:cNvSpPr>
          <p:nvPr>
            <p:ph idx="1"/>
          </p:nvPr>
        </p:nvSpPr>
        <p:spPr/>
        <p:txBody>
          <a:bodyPr/>
          <a:lstStyle/>
          <a:p>
            <a:r>
              <a:rPr lang="en-US" dirty="0"/>
              <a:t>The </a:t>
            </a:r>
            <a:r>
              <a:rPr lang="en-US" dirty="0" err="1"/>
              <a:t>scatterplot</a:t>
            </a:r>
            <a:r>
              <a:rPr lang="en-US" dirty="0"/>
              <a:t> of the data suggests that as SAT scores increase the GPA tends to increase, although there is a substantial amount of variability in the relationship. The upward sloping pattern of the data suggests a linear model could be constructed. However, a great deal of variation in the model’s errors should be expected. What percent of the variation in final grade point average can be explained by the model relating total SAT score to graduating GPA?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sp>
        <p:nvSpPr>
          <p:cNvPr id="3" name="Content Placeholder 2"/>
          <p:cNvSpPr>
            <a:spLocks noGrp="1"/>
          </p:cNvSpPr>
          <p:nvPr>
            <p:ph idx="1"/>
          </p:nvPr>
        </p:nvSpPr>
        <p:spPr/>
        <p:txBody>
          <a:bodyPr/>
          <a:lstStyle/>
          <a:p>
            <a:r>
              <a:rPr lang="en-US" b="1" dirty="0"/>
              <a:t>Solution </a:t>
            </a:r>
          </a:p>
          <a:p>
            <a:r>
              <a:rPr lang="en-US" dirty="0"/>
              <a:t>Using the least squares method, the estimated model is given by </a:t>
            </a:r>
          </a:p>
          <a:p>
            <a:r>
              <a:rPr lang="en-US" dirty="0"/>
              <a:t>Estimated Graduating GPA = 0.2733 + 0.0021 (Total SAT Score).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graphicFrame>
        <p:nvGraphicFramePr>
          <p:cNvPr id="4" name="object 3"/>
          <p:cNvGraphicFramePr>
            <a:graphicFrameLocks noGrp="1"/>
          </p:cNvGraphicFramePr>
          <p:nvPr/>
        </p:nvGraphicFramePr>
        <p:xfrm>
          <a:off x="533400" y="1143000"/>
          <a:ext cx="8000999" cy="4803139"/>
        </p:xfrm>
        <a:graphic>
          <a:graphicData uri="http://schemas.openxmlformats.org/drawingml/2006/table">
            <a:tbl>
              <a:tblPr firstRow="1" bandRow="1">
                <a:tableStyleId>{5C22544A-7EE6-4342-B048-85BDC9FD1C3A}</a:tableStyleId>
              </a:tblPr>
              <a:tblGrid>
                <a:gridCol w="2144571">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1811571">
                  <a:extLst>
                    <a:ext uri="{9D8B030D-6E8A-4147-A177-3AD203B41FA5}">
                      <a16:colId xmlns:a16="http://schemas.microsoft.com/office/drawing/2014/main" val="20002"/>
                    </a:ext>
                  </a:extLst>
                </a:gridCol>
                <a:gridCol w="1234286">
                  <a:extLst>
                    <a:ext uri="{9D8B030D-6E8A-4147-A177-3AD203B41FA5}">
                      <a16:colId xmlns:a16="http://schemas.microsoft.com/office/drawing/2014/main" val="20003"/>
                    </a:ext>
                  </a:extLst>
                </a:gridCol>
                <a:gridCol w="1190571">
                  <a:extLst>
                    <a:ext uri="{9D8B030D-6E8A-4147-A177-3AD203B41FA5}">
                      <a16:colId xmlns:a16="http://schemas.microsoft.com/office/drawing/2014/main" val="20004"/>
                    </a:ext>
                  </a:extLst>
                </a:gridCol>
              </a:tblGrid>
              <a:tr h="196850">
                <a:tc gridSpan="5">
                  <a:txBody>
                    <a:bodyPr/>
                    <a:lstStyle/>
                    <a:p>
                      <a:pPr marL="50800" marR="0" indent="0" algn="ctr" defTabSz="914400" rtl="0" eaLnBrk="1" fontAlgn="auto" latinLnBrk="0" hangingPunct="1">
                        <a:lnSpc>
                          <a:spcPct val="100000"/>
                        </a:lnSpc>
                        <a:spcBef>
                          <a:spcPts val="150"/>
                        </a:spcBef>
                        <a:spcAft>
                          <a:spcPts val="0"/>
                        </a:spcAft>
                        <a:buClrTx/>
                        <a:buSzTx/>
                        <a:buFontTx/>
                        <a:buNone/>
                        <a:tabLst/>
                        <a:defRPr/>
                      </a:pPr>
                      <a:r>
                        <a:rPr lang="en-US" sz="1800" b="1" kern="1200" baseline="0" dirty="0">
                          <a:solidFill>
                            <a:schemeClr val="lt1"/>
                          </a:solidFill>
                          <a:latin typeface="+mn-lt"/>
                          <a:ea typeface="+mn-ea"/>
                          <a:cs typeface="+mn-cs"/>
                        </a:rPr>
                        <a:t>SUMMARY OUTPUT </a:t>
                      </a:r>
                    </a:p>
                  </a:txBody>
                  <a:tcPr marL="0" marR="0" marT="1905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6850">
                <a:tc gridSpan="5">
                  <a:txBody>
                    <a:bodyPr/>
                    <a:lstStyle/>
                    <a:p>
                      <a:pPr marL="50800">
                        <a:lnSpc>
                          <a:spcPct val="100000"/>
                        </a:lnSpc>
                        <a:spcBef>
                          <a:spcPts val="150"/>
                        </a:spcBef>
                      </a:pPr>
                      <a:r>
                        <a:rPr sz="1800" b="1" spc="-5" dirty="0">
                          <a:solidFill>
                            <a:srgbClr val="000000"/>
                          </a:solidFill>
                        </a:rPr>
                        <a:t>Regression Statistics</a:t>
                      </a:r>
                      <a:endParaRPr sz="1800" b="1" dirty="0">
                        <a:solidFill>
                          <a:srgbClr val="000000"/>
                        </a:solidFill>
                        <a:latin typeface="Roboto Condensed"/>
                        <a:cs typeface="Roboto Condensed"/>
                      </a:endParaRPr>
                    </a:p>
                  </a:txBody>
                  <a:tcPr marL="0" marR="0" marT="1905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06375">
                <a:tc>
                  <a:txBody>
                    <a:bodyPr/>
                    <a:lstStyle/>
                    <a:p>
                      <a:pPr marL="50165">
                        <a:lnSpc>
                          <a:spcPct val="100000"/>
                        </a:lnSpc>
                        <a:spcBef>
                          <a:spcPts val="225"/>
                        </a:spcBef>
                      </a:pPr>
                      <a:r>
                        <a:rPr sz="1800" b="1" spc="-5" dirty="0">
                          <a:solidFill>
                            <a:srgbClr val="000000"/>
                          </a:solidFill>
                        </a:rPr>
                        <a:t>Multiple</a:t>
                      </a:r>
                      <a:r>
                        <a:rPr sz="1800" b="1" spc="-15" dirty="0">
                          <a:solidFill>
                            <a:srgbClr val="000000"/>
                          </a:solidFill>
                        </a:rPr>
                        <a:t> </a:t>
                      </a:r>
                      <a:r>
                        <a:rPr sz="1800" b="1" dirty="0">
                          <a:solidFill>
                            <a:srgbClr val="000000"/>
                          </a:solidFill>
                        </a:rPr>
                        <a:t>R</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0.3996</a:t>
                      </a:r>
                      <a:endParaRPr sz="1800">
                        <a:solidFill>
                          <a:srgbClr val="000000"/>
                        </a:solidFill>
                        <a:latin typeface="STIX"/>
                        <a:cs typeface="STIX"/>
                      </a:endParaRPr>
                    </a:p>
                  </a:txBody>
                  <a:tcPr marL="0" marR="0" marT="15875"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dirty="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02"/>
                  </a:ext>
                </a:extLst>
              </a:tr>
              <a:tr h="206375">
                <a:tc>
                  <a:txBody>
                    <a:bodyPr/>
                    <a:lstStyle/>
                    <a:p>
                      <a:pPr marL="50165">
                        <a:lnSpc>
                          <a:spcPct val="100000"/>
                        </a:lnSpc>
                        <a:spcBef>
                          <a:spcPts val="225"/>
                        </a:spcBef>
                      </a:pPr>
                      <a:r>
                        <a:rPr sz="1800" b="1" dirty="0">
                          <a:solidFill>
                            <a:srgbClr val="000000"/>
                          </a:solidFill>
                        </a:rPr>
                        <a:t>R</a:t>
                      </a:r>
                      <a:r>
                        <a:rPr sz="1800" b="1" spc="-5" dirty="0">
                          <a:solidFill>
                            <a:srgbClr val="000000"/>
                          </a:solidFill>
                        </a:rPr>
                        <a:t> Square</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0.1597</a:t>
                      </a:r>
                      <a:endParaRPr sz="1800">
                        <a:solidFill>
                          <a:srgbClr val="000000"/>
                        </a:solidFill>
                        <a:latin typeface="STIX"/>
                        <a:cs typeface="STIX"/>
                      </a:endParaRPr>
                    </a:p>
                  </a:txBody>
                  <a:tcPr marL="0" marR="0" marT="15875"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206375">
                <a:tc>
                  <a:txBody>
                    <a:bodyPr/>
                    <a:lstStyle/>
                    <a:p>
                      <a:pPr marL="50165">
                        <a:lnSpc>
                          <a:spcPct val="100000"/>
                        </a:lnSpc>
                        <a:spcBef>
                          <a:spcPts val="225"/>
                        </a:spcBef>
                      </a:pPr>
                      <a:r>
                        <a:rPr sz="1800" b="1" spc="-5" dirty="0">
                          <a:solidFill>
                            <a:srgbClr val="000000"/>
                          </a:solidFill>
                        </a:rPr>
                        <a:t>Adjusted </a:t>
                      </a:r>
                      <a:r>
                        <a:rPr sz="1800" b="1" dirty="0">
                          <a:solidFill>
                            <a:srgbClr val="000000"/>
                          </a:solidFill>
                        </a:rPr>
                        <a:t>R</a:t>
                      </a:r>
                      <a:r>
                        <a:rPr sz="1800" b="1" spc="-30" dirty="0">
                          <a:solidFill>
                            <a:srgbClr val="000000"/>
                          </a:solidFill>
                        </a:rPr>
                        <a:t> </a:t>
                      </a:r>
                      <a:r>
                        <a:rPr sz="1800" b="1" spc="-10" dirty="0">
                          <a:solidFill>
                            <a:srgbClr val="000000"/>
                          </a:solidFill>
                        </a:rPr>
                        <a:t>Square</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0.1297</a:t>
                      </a:r>
                      <a:endParaRPr sz="1800">
                        <a:solidFill>
                          <a:srgbClr val="000000"/>
                        </a:solidFill>
                        <a:latin typeface="STIX"/>
                        <a:cs typeface="STIX"/>
                      </a:endParaRPr>
                    </a:p>
                  </a:txBody>
                  <a:tcPr marL="0" marR="0" marT="15875"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r h="205740">
                <a:tc>
                  <a:txBody>
                    <a:bodyPr/>
                    <a:lstStyle/>
                    <a:p>
                      <a:pPr marL="50165">
                        <a:lnSpc>
                          <a:spcPct val="100000"/>
                        </a:lnSpc>
                        <a:spcBef>
                          <a:spcPts val="225"/>
                        </a:spcBef>
                      </a:pPr>
                      <a:r>
                        <a:rPr sz="1800" b="1" spc="-10" dirty="0">
                          <a:solidFill>
                            <a:srgbClr val="000000"/>
                          </a:solidFill>
                        </a:rPr>
                        <a:t>Standard </a:t>
                      </a:r>
                      <a:r>
                        <a:rPr sz="1800" b="1" spc="-5" dirty="0">
                          <a:solidFill>
                            <a:srgbClr val="000000"/>
                          </a:solidFill>
                        </a:rPr>
                        <a:t>Error</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0.4008</a:t>
                      </a:r>
                      <a:endParaRPr sz="1800" dirty="0">
                        <a:solidFill>
                          <a:srgbClr val="000000"/>
                        </a:solidFill>
                        <a:latin typeface="STIX"/>
                        <a:cs typeface="STIX"/>
                      </a:endParaRPr>
                    </a:p>
                  </a:txBody>
                  <a:tcPr marL="0" marR="0" marT="15875"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05"/>
                  </a:ext>
                </a:extLst>
              </a:tr>
              <a:tr h="206375">
                <a:tc>
                  <a:txBody>
                    <a:bodyPr/>
                    <a:lstStyle/>
                    <a:p>
                      <a:pPr marL="50165">
                        <a:lnSpc>
                          <a:spcPct val="100000"/>
                        </a:lnSpc>
                        <a:spcBef>
                          <a:spcPts val="225"/>
                        </a:spcBef>
                      </a:pPr>
                      <a:r>
                        <a:rPr sz="1800" b="1" spc="-5" dirty="0">
                          <a:solidFill>
                            <a:srgbClr val="000000"/>
                          </a:solidFill>
                        </a:rPr>
                        <a:t>Observations</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30</a:t>
                      </a:r>
                      <a:endParaRPr sz="1800" dirty="0">
                        <a:solidFill>
                          <a:srgbClr val="000000"/>
                        </a:solidFill>
                        <a:latin typeface="STIX"/>
                        <a:cs typeface="STIX"/>
                      </a:endParaRPr>
                    </a:p>
                  </a:txBody>
                  <a:tcPr marL="0" marR="0" marT="15875"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06"/>
                  </a:ext>
                </a:extLst>
              </a:tr>
              <a:tr h="196850">
                <a:tc gridSpan="5">
                  <a:txBody>
                    <a:bodyPr/>
                    <a:lstStyle/>
                    <a:p>
                      <a:pPr marL="50165">
                        <a:lnSpc>
                          <a:spcPct val="100000"/>
                        </a:lnSpc>
                        <a:spcBef>
                          <a:spcPts val="150"/>
                        </a:spcBef>
                      </a:pPr>
                      <a:r>
                        <a:rPr sz="1800" b="1" spc="-15" dirty="0">
                          <a:solidFill>
                            <a:srgbClr val="000000"/>
                          </a:solidFill>
                        </a:rPr>
                        <a:t>ANOVA</a:t>
                      </a:r>
                      <a:endParaRPr sz="1800" b="1" dirty="0">
                        <a:solidFill>
                          <a:srgbClr val="000000"/>
                        </a:solidFill>
                        <a:latin typeface="Roboto Condensed"/>
                        <a:cs typeface="Roboto Condensed"/>
                      </a:endParaRPr>
                    </a:p>
                  </a:txBody>
                  <a:tcPr marL="0" marR="0" marT="1905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96850">
                <a:tc>
                  <a:txBody>
                    <a:bodyPr/>
                    <a:lstStyle/>
                    <a:p>
                      <a:pPr>
                        <a:lnSpc>
                          <a:spcPct val="100000"/>
                        </a:lnSpc>
                      </a:pPr>
                      <a:endParaRPr sz="1800" b="1" dirty="0">
                        <a:solidFill>
                          <a:srgbClr val="000000"/>
                        </a:solidFill>
                        <a:latin typeface="Times New Roman"/>
                        <a:cs typeface="Times New Roman"/>
                      </a:endParaRPr>
                    </a:p>
                  </a:txBody>
                  <a:tcPr marL="0" marR="0" marT="0" marB="0"/>
                </a:tc>
                <a:tc>
                  <a:txBody>
                    <a:bodyPr/>
                    <a:lstStyle/>
                    <a:p>
                      <a:pPr algn="ctr">
                        <a:lnSpc>
                          <a:spcPct val="100000"/>
                        </a:lnSpc>
                        <a:spcBef>
                          <a:spcPts val="150"/>
                        </a:spcBef>
                      </a:pPr>
                      <a:r>
                        <a:rPr sz="1800" b="1" i="1" dirty="0">
                          <a:solidFill>
                            <a:srgbClr val="000000"/>
                          </a:solidFill>
                        </a:rPr>
                        <a:t>df</a:t>
                      </a:r>
                      <a:endParaRPr sz="1800" b="1" i="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spc="-5" dirty="0">
                          <a:solidFill>
                            <a:srgbClr val="000000"/>
                          </a:solidFill>
                        </a:rPr>
                        <a:t>SS</a:t>
                      </a:r>
                      <a:endParaRPr sz="18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spc="-5" dirty="0">
                          <a:solidFill>
                            <a:srgbClr val="000000"/>
                          </a:solidFill>
                        </a:rPr>
                        <a:t>MS</a:t>
                      </a:r>
                      <a:endParaRPr sz="1800" b="1">
                        <a:solidFill>
                          <a:srgbClr val="000000"/>
                        </a:solidFill>
                        <a:latin typeface="Roboto Condensed"/>
                        <a:cs typeface="Roboto Condensed"/>
                      </a:endParaRPr>
                    </a:p>
                  </a:txBody>
                  <a:tcPr marL="0" marR="0" marT="19050" marB="0"/>
                </a:tc>
                <a:tc>
                  <a:txBody>
                    <a:bodyPr/>
                    <a:lstStyle/>
                    <a:p>
                      <a:pPr marL="20955" algn="ctr">
                        <a:lnSpc>
                          <a:spcPct val="100000"/>
                        </a:lnSpc>
                        <a:spcBef>
                          <a:spcPts val="150"/>
                        </a:spcBef>
                      </a:pPr>
                      <a:r>
                        <a:rPr sz="1800" b="1" i="1" dirty="0">
                          <a:solidFill>
                            <a:srgbClr val="000000"/>
                          </a:solidFill>
                        </a:rPr>
                        <a:t>F</a:t>
                      </a:r>
                      <a:endParaRPr sz="1800" b="1" i="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8"/>
                  </a:ext>
                </a:extLst>
              </a:tr>
              <a:tr h="206375">
                <a:tc>
                  <a:txBody>
                    <a:bodyPr/>
                    <a:lstStyle/>
                    <a:p>
                      <a:pPr marL="50165">
                        <a:lnSpc>
                          <a:spcPct val="100000"/>
                        </a:lnSpc>
                        <a:spcBef>
                          <a:spcPts val="225"/>
                        </a:spcBef>
                      </a:pPr>
                      <a:r>
                        <a:rPr sz="1800" b="1" spc="-5" dirty="0">
                          <a:solidFill>
                            <a:srgbClr val="000000"/>
                          </a:solidFill>
                        </a:rPr>
                        <a:t>Regression</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1</a:t>
                      </a:r>
                      <a:endParaRPr sz="180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0.8548</a:t>
                      </a:r>
                      <a:endParaRPr sz="1800" dirty="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0.8548</a:t>
                      </a:r>
                      <a:endParaRPr sz="1800">
                        <a:solidFill>
                          <a:srgbClr val="000000"/>
                        </a:solidFill>
                        <a:latin typeface="STIX"/>
                        <a:cs typeface="STIX"/>
                      </a:endParaRPr>
                    </a:p>
                  </a:txBody>
                  <a:tcPr marL="0" marR="0" marT="15875" marB="0"/>
                </a:tc>
                <a:tc>
                  <a:txBody>
                    <a:bodyPr/>
                    <a:lstStyle/>
                    <a:p>
                      <a:pPr marL="20955" algn="ctr">
                        <a:lnSpc>
                          <a:spcPct val="100000"/>
                        </a:lnSpc>
                        <a:spcBef>
                          <a:spcPts val="125"/>
                        </a:spcBef>
                      </a:pPr>
                      <a:r>
                        <a:rPr sz="1800" dirty="0">
                          <a:solidFill>
                            <a:srgbClr val="000000"/>
                          </a:solidFill>
                        </a:rPr>
                        <a:t>5.3218</a:t>
                      </a:r>
                      <a:endParaRPr sz="180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06375">
                <a:tc>
                  <a:txBody>
                    <a:bodyPr/>
                    <a:lstStyle/>
                    <a:p>
                      <a:pPr marL="50165">
                        <a:lnSpc>
                          <a:spcPct val="100000"/>
                        </a:lnSpc>
                        <a:spcBef>
                          <a:spcPts val="225"/>
                        </a:spcBef>
                      </a:pPr>
                      <a:r>
                        <a:rPr sz="1800" b="1" dirty="0">
                          <a:solidFill>
                            <a:srgbClr val="000000"/>
                          </a:solidFill>
                        </a:rPr>
                        <a:t>Residual</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28</a:t>
                      </a:r>
                      <a:endParaRPr sz="180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4.4976</a:t>
                      </a:r>
                      <a:endParaRPr sz="1800" dirty="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0.1606</a:t>
                      </a:r>
                      <a:endParaRPr sz="1800" dirty="0">
                        <a:solidFill>
                          <a:srgbClr val="000000"/>
                        </a:solidFill>
                        <a:latin typeface="STIX"/>
                        <a:cs typeface="STIX"/>
                      </a:endParaRPr>
                    </a:p>
                  </a:txBody>
                  <a:tcPr marL="0" marR="0" marT="15875" marB="0"/>
                </a:tc>
                <a:tc>
                  <a:txBody>
                    <a:bodyPr/>
                    <a:lstStyle/>
                    <a:p>
                      <a:pP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10"/>
                  </a:ext>
                </a:extLst>
              </a:tr>
              <a:tr h="239395">
                <a:tc>
                  <a:txBody>
                    <a:bodyPr/>
                    <a:lstStyle/>
                    <a:p>
                      <a:pPr marL="50165">
                        <a:lnSpc>
                          <a:spcPct val="100000"/>
                        </a:lnSpc>
                        <a:spcBef>
                          <a:spcPts val="484"/>
                        </a:spcBef>
                      </a:pPr>
                      <a:r>
                        <a:rPr sz="1800" b="1" spc="-25" dirty="0">
                          <a:solidFill>
                            <a:srgbClr val="000000"/>
                          </a:solidFill>
                        </a:rPr>
                        <a:t>Total</a:t>
                      </a:r>
                      <a:endParaRPr sz="1800" b="1" dirty="0">
                        <a:solidFill>
                          <a:srgbClr val="000000"/>
                        </a:solidFill>
                        <a:latin typeface="Roboto Condensed"/>
                        <a:cs typeface="Roboto Condensed"/>
                      </a:endParaRPr>
                    </a:p>
                  </a:txBody>
                  <a:tcPr marL="0" marR="0" marT="61594" marB="0"/>
                </a:tc>
                <a:tc>
                  <a:txBody>
                    <a:bodyPr/>
                    <a:lstStyle/>
                    <a:p>
                      <a:pPr algn="ctr">
                        <a:lnSpc>
                          <a:spcPct val="100000"/>
                        </a:lnSpc>
                        <a:spcBef>
                          <a:spcPts val="385"/>
                        </a:spcBef>
                      </a:pPr>
                      <a:r>
                        <a:rPr sz="1800" dirty="0">
                          <a:solidFill>
                            <a:srgbClr val="000000"/>
                          </a:solidFill>
                        </a:rPr>
                        <a:t>29</a:t>
                      </a:r>
                      <a:endParaRPr sz="1800">
                        <a:solidFill>
                          <a:srgbClr val="000000"/>
                        </a:solidFill>
                        <a:latin typeface="STIX"/>
                        <a:cs typeface="STIX"/>
                      </a:endParaRPr>
                    </a:p>
                  </a:txBody>
                  <a:tcPr marL="0" marR="0" marT="48895" marB="0"/>
                </a:tc>
                <a:tc>
                  <a:txBody>
                    <a:bodyPr/>
                    <a:lstStyle/>
                    <a:p>
                      <a:pPr algn="ctr">
                        <a:lnSpc>
                          <a:spcPct val="100000"/>
                        </a:lnSpc>
                        <a:spcBef>
                          <a:spcPts val="385"/>
                        </a:spcBef>
                      </a:pPr>
                      <a:r>
                        <a:rPr sz="1800" dirty="0">
                          <a:solidFill>
                            <a:srgbClr val="000000"/>
                          </a:solidFill>
                        </a:rPr>
                        <a:t>5.3524</a:t>
                      </a:r>
                      <a:endParaRPr sz="1800">
                        <a:solidFill>
                          <a:srgbClr val="000000"/>
                        </a:solidFill>
                        <a:latin typeface="STIX"/>
                        <a:cs typeface="STIX"/>
                      </a:endParaRPr>
                    </a:p>
                  </a:txBody>
                  <a:tcPr marL="0" marR="0" marT="48895" marB="0"/>
                </a:tc>
                <a:tc>
                  <a:txBody>
                    <a:bodyPr/>
                    <a:lstStyle/>
                    <a:p>
                      <a:pPr>
                        <a:lnSpc>
                          <a:spcPct val="100000"/>
                        </a:lnSpc>
                      </a:pPr>
                      <a:endParaRPr sz="1800" dirty="0">
                        <a:solidFill>
                          <a:srgbClr val="000000"/>
                        </a:solidFill>
                        <a:latin typeface="Times New Roman"/>
                        <a:cs typeface="Times New Roman"/>
                      </a:endParaRPr>
                    </a:p>
                  </a:txBody>
                  <a:tcPr marL="0" marR="0" marT="0" marB="0"/>
                </a:tc>
                <a:tc>
                  <a:txBody>
                    <a:bodyPr/>
                    <a:lstStyle/>
                    <a:p>
                      <a:pP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11"/>
                  </a:ext>
                </a:extLst>
              </a:tr>
              <a:tr h="206375">
                <a:tc gridSpan="5">
                  <a:txBody>
                    <a:bodyPr/>
                    <a:lstStyle/>
                    <a:p>
                      <a:pPr>
                        <a:lnSpc>
                          <a:spcPct val="100000"/>
                        </a:lnSpc>
                      </a:pPr>
                      <a:endParaRPr sz="1800" b="1" dirty="0">
                        <a:solidFill>
                          <a:srgbClr val="000000"/>
                        </a:solidFill>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196850">
                <a:tc>
                  <a:txBody>
                    <a:bodyPr/>
                    <a:lstStyle/>
                    <a:p>
                      <a:pPr>
                        <a:lnSpc>
                          <a:spcPct val="100000"/>
                        </a:lnSpc>
                      </a:pPr>
                      <a:endParaRPr sz="1800" b="1" dirty="0">
                        <a:solidFill>
                          <a:srgbClr val="000000"/>
                        </a:solidFill>
                        <a:latin typeface="Times New Roman"/>
                        <a:cs typeface="Times New Roman"/>
                      </a:endParaRPr>
                    </a:p>
                  </a:txBody>
                  <a:tcPr marL="0" marR="0" marT="0" marB="0"/>
                </a:tc>
                <a:tc>
                  <a:txBody>
                    <a:bodyPr/>
                    <a:lstStyle/>
                    <a:p>
                      <a:pPr algn="ctr">
                        <a:lnSpc>
                          <a:spcPct val="100000"/>
                        </a:lnSpc>
                        <a:spcBef>
                          <a:spcPts val="150"/>
                        </a:spcBef>
                      </a:pPr>
                      <a:r>
                        <a:rPr sz="1800" b="1" spc="-10" dirty="0">
                          <a:solidFill>
                            <a:srgbClr val="000000"/>
                          </a:solidFill>
                        </a:rPr>
                        <a:t>Coefficients</a:t>
                      </a:r>
                      <a:endParaRPr sz="1800" b="1">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spc="-10" dirty="0">
                          <a:solidFill>
                            <a:srgbClr val="000000"/>
                          </a:solidFill>
                        </a:rPr>
                        <a:t>Standard</a:t>
                      </a:r>
                      <a:r>
                        <a:rPr sz="1800" b="1" spc="-20" dirty="0">
                          <a:solidFill>
                            <a:srgbClr val="000000"/>
                          </a:solidFill>
                        </a:rPr>
                        <a:t> </a:t>
                      </a:r>
                      <a:r>
                        <a:rPr sz="1800" b="1" spc="-5" dirty="0">
                          <a:solidFill>
                            <a:srgbClr val="000000"/>
                          </a:solidFill>
                        </a:rPr>
                        <a:t>Error</a:t>
                      </a:r>
                      <a:endParaRPr sz="1800" b="1">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1800" b="1" i="1" dirty="0">
                          <a:solidFill>
                            <a:srgbClr val="000000"/>
                          </a:solidFill>
                        </a:rPr>
                        <a:t>t</a:t>
                      </a:r>
                      <a:r>
                        <a:rPr sz="1800" b="1" spc="-15" dirty="0">
                          <a:solidFill>
                            <a:srgbClr val="000000"/>
                          </a:solidFill>
                        </a:rPr>
                        <a:t> </a:t>
                      </a:r>
                      <a:r>
                        <a:rPr sz="1800" b="1" spc="-5" dirty="0">
                          <a:solidFill>
                            <a:srgbClr val="000000"/>
                          </a:solidFill>
                        </a:rPr>
                        <a:t>Stat</a:t>
                      </a:r>
                      <a:endParaRPr sz="1800" b="1" dirty="0">
                        <a:solidFill>
                          <a:srgbClr val="000000"/>
                        </a:solidFill>
                        <a:latin typeface="Roboto Condensed"/>
                        <a:cs typeface="Roboto Condensed"/>
                      </a:endParaRPr>
                    </a:p>
                  </a:txBody>
                  <a:tcPr marL="0" marR="0" marT="19050" marB="0"/>
                </a:tc>
                <a:tc>
                  <a:txBody>
                    <a:bodyPr/>
                    <a:lstStyle/>
                    <a:p>
                      <a:pPr marL="20955" algn="ctr">
                        <a:lnSpc>
                          <a:spcPct val="100000"/>
                        </a:lnSpc>
                        <a:spcBef>
                          <a:spcPts val="150"/>
                        </a:spcBef>
                      </a:pPr>
                      <a:r>
                        <a:rPr sz="1800" b="1" i="1" spc="-5" dirty="0">
                          <a:solidFill>
                            <a:srgbClr val="000000"/>
                          </a:solidFill>
                        </a:rPr>
                        <a:t>P</a:t>
                      </a:r>
                      <a:r>
                        <a:rPr sz="1800" b="1" spc="-5" dirty="0">
                          <a:solidFill>
                            <a:srgbClr val="000000"/>
                          </a:solidFill>
                        </a:rPr>
                        <a:t>-value</a:t>
                      </a:r>
                      <a:endParaRPr sz="18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13"/>
                  </a:ext>
                </a:extLst>
              </a:tr>
              <a:tr h="206375">
                <a:tc>
                  <a:txBody>
                    <a:bodyPr/>
                    <a:lstStyle/>
                    <a:p>
                      <a:pPr marL="50165">
                        <a:lnSpc>
                          <a:spcPct val="100000"/>
                        </a:lnSpc>
                        <a:spcBef>
                          <a:spcPts val="225"/>
                        </a:spcBef>
                      </a:pPr>
                      <a:r>
                        <a:rPr sz="1800" b="1" spc="-5" dirty="0">
                          <a:solidFill>
                            <a:srgbClr val="000000"/>
                          </a:solidFill>
                        </a:rPr>
                        <a:t>Intercept</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0.2733</a:t>
                      </a:r>
                      <a:endParaRPr sz="180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1.0677</a:t>
                      </a:r>
                      <a:endParaRPr sz="180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0.2560</a:t>
                      </a:r>
                      <a:endParaRPr sz="1800">
                        <a:solidFill>
                          <a:srgbClr val="000000"/>
                        </a:solidFill>
                        <a:latin typeface="STIX"/>
                        <a:cs typeface="STIX"/>
                      </a:endParaRPr>
                    </a:p>
                  </a:txBody>
                  <a:tcPr marL="0" marR="0" marT="15875" marB="0"/>
                </a:tc>
                <a:tc>
                  <a:txBody>
                    <a:bodyPr/>
                    <a:lstStyle/>
                    <a:p>
                      <a:pPr marL="20955" algn="ctr">
                        <a:lnSpc>
                          <a:spcPct val="100000"/>
                        </a:lnSpc>
                        <a:spcBef>
                          <a:spcPts val="125"/>
                        </a:spcBef>
                      </a:pPr>
                      <a:r>
                        <a:rPr sz="1800" dirty="0">
                          <a:solidFill>
                            <a:srgbClr val="000000"/>
                          </a:solidFill>
                        </a:rPr>
                        <a:t>0.7998</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4"/>
                  </a:ext>
                </a:extLst>
              </a:tr>
              <a:tr h="206375">
                <a:tc>
                  <a:txBody>
                    <a:bodyPr/>
                    <a:lstStyle/>
                    <a:p>
                      <a:pPr marL="50165">
                        <a:lnSpc>
                          <a:spcPct val="100000"/>
                        </a:lnSpc>
                        <a:spcBef>
                          <a:spcPts val="225"/>
                        </a:spcBef>
                      </a:pPr>
                      <a:r>
                        <a:rPr sz="1800" b="1" spc="-25" dirty="0">
                          <a:solidFill>
                            <a:srgbClr val="000000"/>
                          </a:solidFill>
                        </a:rPr>
                        <a:t>SAT</a:t>
                      </a:r>
                      <a:r>
                        <a:rPr sz="1800" b="1" spc="-65" dirty="0">
                          <a:solidFill>
                            <a:srgbClr val="000000"/>
                          </a:solidFill>
                        </a:rPr>
                        <a:t> </a:t>
                      </a:r>
                      <a:r>
                        <a:rPr sz="1800" b="1" spc="-25" dirty="0">
                          <a:solidFill>
                            <a:srgbClr val="000000"/>
                          </a:solidFill>
                        </a:rPr>
                        <a:t>Total</a:t>
                      </a:r>
                      <a:endParaRPr sz="1800" b="1" dirty="0">
                        <a:solidFill>
                          <a:srgbClr val="000000"/>
                        </a:solidFill>
                        <a:latin typeface="Roboto Condensed"/>
                        <a:cs typeface="Roboto Condensed"/>
                      </a:endParaRPr>
                    </a:p>
                  </a:txBody>
                  <a:tcPr marL="0" marR="0" marT="28575" marB="0"/>
                </a:tc>
                <a:tc>
                  <a:txBody>
                    <a:bodyPr/>
                    <a:lstStyle/>
                    <a:p>
                      <a:pPr algn="ctr">
                        <a:lnSpc>
                          <a:spcPct val="100000"/>
                        </a:lnSpc>
                        <a:spcBef>
                          <a:spcPts val="125"/>
                        </a:spcBef>
                      </a:pPr>
                      <a:r>
                        <a:rPr sz="1800" dirty="0">
                          <a:solidFill>
                            <a:srgbClr val="000000"/>
                          </a:solidFill>
                        </a:rPr>
                        <a:t>0.0021</a:t>
                      </a:r>
                      <a:endParaRPr sz="180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0.0009</a:t>
                      </a:r>
                      <a:endParaRPr sz="1800">
                        <a:solidFill>
                          <a:srgbClr val="000000"/>
                        </a:solidFill>
                        <a:latin typeface="STIX"/>
                        <a:cs typeface="STIX"/>
                      </a:endParaRPr>
                    </a:p>
                  </a:txBody>
                  <a:tcPr marL="0" marR="0" marT="15875" marB="0"/>
                </a:tc>
                <a:tc>
                  <a:txBody>
                    <a:bodyPr/>
                    <a:lstStyle/>
                    <a:p>
                      <a:pPr algn="ctr">
                        <a:lnSpc>
                          <a:spcPct val="100000"/>
                        </a:lnSpc>
                        <a:spcBef>
                          <a:spcPts val="125"/>
                        </a:spcBef>
                      </a:pPr>
                      <a:r>
                        <a:rPr sz="1800" dirty="0">
                          <a:solidFill>
                            <a:srgbClr val="000000"/>
                          </a:solidFill>
                        </a:rPr>
                        <a:t>2.3069</a:t>
                      </a:r>
                      <a:endParaRPr sz="1800">
                        <a:solidFill>
                          <a:srgbClr val="000000"/>
                        </a:solidFill>
                        <a:latin typeface="STIX"/>
                        <a:cs typeface="STIX"/>
                      </a:endParaRPr>
                    </a:p>
                  </a:txBody>
                  <a:tcPr marL="0" marR="0" marT="15875" marB="0"/>
                </a:tc>
                <a:tc>
                  <a:txBody>
                    <a:bodyPr/>
                    <a:lstStyle/>
                    <a:p>
                      <a:pPr marL="20955" algn="ctr">
                        <a:lnSpc>
                          <a:spcPct val="100000"/>
                        </a:lnSpc>
                        <a:spcBef>
                          <a:spcPts val="125"/>
                        </a:spcBef>
                      </a:pPr>
                      <a:r>
                        <a:rPr sz="1800" dirty="0">
                          <a:solidFill>
                            <a:srgbClr val="000000"/>
                          </a:solidFill>
                        </a:rPr>
                        <a:t>0.0287</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1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sp>
        <p:nvSpPr>
          <p:cNvPr id="3" name="Content Placeholder 2"/>
          <p:cNvSpPr>
            <a:spLocks noGrp="1"/>
          </p:cNvSpPr>
          <p:nvPr>
            <p:ph idx="1"/>
          </p:nvPr>
        </p:nvSpPr>
        <p:spPr/>
        <p:txBody>
          <a:bodyPr/>
          <a:lstStyle/>
          <a:p>
            <a:r>
              <a:rPr lang="en-US" dirty="0"/>
              <a:t>When we studied the Honda Civic model, a list of predicted values and errors for each observed value was given. Instead of providing a list of the errors for each of the observed values, let’s summarize the errors from the model. In particular, </a:t>
            </a:r>
          </a:p>
        </p:txBody>
      </p:sp>
      <p:graphicFrame>
        <p:nvGraphicFramePr>
          <p:cNvPr id="41986" name="Object 2"/>
          <p:cNvGraphicFramePr>
            <a:graphicFrameLocks noChangeAspect="1"/>
          </p:cNvGraphicFramePr>
          <p:nvPr/>
        </p:nvGraphicFramePr>
        <p:xfrm>
          <a:off x="2298700" y="3581400"/>
          <a:ext cx="4051300" cy="469900"/>
        </p:xfrm>
        <a:graphic>
          <a:graphicData uri="http://schemas.openxmlformats.org/presentationml/2006/ole">
            <mc:AlternateContent xmlns:mc="http://schemas.openxmlformats.org/markup-compatibility/2006">
              <mc:Choice xmlns:v="urn:schemas-microsoft-com:vml" Requires="v">
                <p:oleObj spid="_x0000_s41991" name="Equation" r:id="rId3" imgW="4051080" imgH="469800" progId="Equation.DSMT4">
                  <p:embed/>
                </p:oleObj>
              </mc:Choice>
              <mc:Fallback>
                <p:oleObj name="Equation" r:id="rId3" imgW="40510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581400"/>
                        <a:ext cx="405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pic>
        <p:nvPicPr>
          <p:cNvPr id="43010" name="Picture 2"/>
          <p:cNvPicPr>
            <a:picLocks noChangeAspect="1" noChangeArrowheads="1"/>
          </p:cNvPicPr>
          <p:nvPr/>
        </p:nvPicPr>
        <p:blipFill>
          <a:blip r:embed="rId2" cstate="print"/>
          <a:srcRect/>
          <a:stretch>
            <a:fillRect/>
          </a:stretch>
        </p:blipFill>
        <p:spPr bwMode="auto">
          <a:xfrm>
            <a:off x="1066800" y="1371600"/>
            <a:ext cx="6935185" cy="406908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sp>
        <p:nvSpPr>
          <p:cNvPr id="3" name="Content Placeholder 2"/>
          <p:cNvSpPr>
            <a:spLocks noGrp="1"/>
          </p:cNvSpPr>
          <p:nvPr>
            <p:ph idx="1"/>
          </p:nvPr>
        </p:nvSpPr>
        <p:spPr/>
        <p:txBody>
          <a:bodyPr/>
          <a:lstStyle/>
          <a:p>
            <a:r>
              <a:rPr lang="en-US" dirty="0"/>
              <a:t>One of the differences in the Honda Civic model and the SAT/GPA model is the manner in which the models seem to fit the data. In the Honda Civic model, the data seemed to fit closely around the line, while in the SAT/GPA model the data is loosely clustered about the line. While tight and loose are interesting portrayals of the relative fit of the models to the data, it would be desirable to have a numerical measure to describe fit. </a:t>
            </a:r>
            <a:r>
              <a:rPr lang="en-US" i="1" dirty="0"/>
              <a:t>R</a:t>
            </a:r>
            <a:r>
              <a:rPr lang="en-US" baseline="30000" dirty="0"/>
              <a:t>2</a:t>
            </a:r>
            <a:r>
              <a:rPr lang="en-US" dirty="0"/>
              <a:t> is such a measure.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 of the Error </a:t>
            </a:r>
          </a:p>
        </p:txBody>
      </p:sp>
      <p:sp>
        <p:nvSpPr>
          <p:cNvPr id="4"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The variance of the error is given by</a:t>
            </a:r>
          </a:p>
          <a:p>
            <a:endParaRPr lang="en-US" dirty="0">
              <a:solidFill>
                <a:srgbClr val="000000"/>
              </a:solidFill>
            </a:endParaRPr>
          </a:p>
          <a:p>
            <a:endParaRPr lang="en-US" dirty="0">
              <a:solidFill>
                <a:srgbClr val="000000"/>
              </a:solidFill>
            </a:endParaRPr>
          </a:p>
          <a:p>
            <a:r>
              <a:rPr lang="en-US" dirty="0">
                <a:solidFill>
                  <a:srgbClr val="000000"/>
                </a:solidFill>
              </a:rPr>
              <a:t> </a:t>
            </a:r>
          </a:p>
        </p:txBody>
      </p:sp>
      <p:graphicFrame>
        <p:nvGraphicFramePr>
          <p:cNvPr id="32769" name="Object 1"/>
          <p:cNvGraphicFramePr>
            <a:graphicFrameLocks noChangeAspect="1"/>
          </p:cNvGraphicFramePr>
          <p:nvPr/>
        </p:nvGraphicFramePr>
        <p:xfrm>
          <a:off x="2057400" y="2514600"/>
          <a:ext cx="4483100" cy="1003300"/>
        </p:xfrm>
        <a:graphic>
          <a:graphicData uri="http://schemas.openxmlformats.org/presentationml/2006/ole">
            <mc:AlternateContent xmlns:mc="http://schemas.openxmlformats.org/markup-compatibility/2006">
              <mc:Choice xmlns:v="urn:schemas-microsoft-com:vml" Requires="v">
                <p:oleObj spid="_x0000_s32774" name="Equation" r:id="rId3" imgW="4483080" imgH="1002960" progId="Equation.DSMT4">
                  <p:embed/>
                </p:oleObj>
              </mc:Choice>
              <mc:Fallback>
                <p:oleObj name="Equation" r:id="rId3" imgW="4483080" imgH="1002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14600"/>
                        <a:ext cx="4483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 (cont.)</a:t>
            </a:r>
          </a:p>
        </p:txBody>
      </p:sp>
      <p:sp>
        <p:nvSpPr>
          <p:cNvPr id="3" name="Content Placeholder 2"/>
          <p:cNvSpPr>
            <a:spLocks noGrp="1"/>
          </p:cNvSpPr>
          <p:nvPr>
            <p:ph idx="1"/>
          </p:nvPr>
        </p:nvSpPr>
        <p:spPr/>
        <p:txBody>
          <a:bodyPr/>
          <a:lstStyle/>
          <a:p>
            <a:endParaRPr lang="en-US" dirty="0"/>
          </a:p>
          <a:p>
            <a:endParaRPr lang="en-US" dirty="0"/>
          </a:p>
          <a:p>
            <a:r>
              <a:rPr lang="en-US" dirty="0"/>
              <a:t>Thus, approximately 16% of the variation in graduating GPA is explained by the linear model. </a:t>
            </a:r>
          </a:p>
        </p:txBody>
      </p:sp>
      <p:graphicFrame>
        <p:nvGraphicFramePr>
          <p:cNvPr id="44034" name="Object 2"/>
          <p:cNvGraphicFramePr>
            <a:graphicFrameLocks noChangeAspect="1"/>
          </p:cNvGraphicFramePr>
          <p:nvPr/>
        </p:nvGraphicFramePr>
        <p:xfrm>
          <a:off x="1943100" y="1371600"/>
          <a:ext cx="4533900" cy="838200"/>
        </p:xfrm>
        <a:graphic>
          <a:graphicData uri="http://schemas.openxmlformats.org/presentationml/2006/ole">
            <mc:AlternateContent xmlns:mc="http://schemas.openxmlformats.org/markup-compatibility/2006">
              <mc:Choice xmlns:v="urn:schemas-microsoft-com:vml" Requires="v">
                <p:oleObj spid="_x0000_s44039" name="Equation" r:id="rId3" imgW="4533840" imgH="838080" progId="Equation.DSMT4">
                  <p:embed/>
                </p:oleObj>
              </mc:Choice>
              <mc:Fallback>
                <p:oleObj name="Equation" r:id="rId3" imgW="45338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371600"/>
                        <a:ext cx="453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Coefficient of Determination </a:t>
            </a:r>
          </a:p>
        </p:txBody>
      </p:sp>
      <p:sp>
        <p:nvSpPr>
          <p:cNvPr id="4"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The </a:t>
            </a:r>
            <a:r>
              <a:rPr lang="en-US" b="1" dirty="0">
                <a:solidFill>
                  <a:srgbClr val="C00000"/>
                </a:solidFill>
              </a:rPr>
              <a:t>coefficient of determination</a:t>
            </a:r>
            <a:r>
              <a:rPr lang="en-US" dirty="0">
                <a:solidFill>
                  <a:srgbClr val="000000"/>
                </a:solidFill>
              </a:rPr>
              <a:t>, </a:t>
            </a:r>
            <a:r>
              <a:rPr lang="en-US" i="1" dirty="0">
                <a:solidFill>
                  <a:srgbClr val="000000"/>
                </a:solidFill>
              </a:rPr>
              <a:t>R</a:t>
            </a:r>
            <a:r>
              <a:rPr lang="en-US" baseline="30000" dirty="0">
                <a:solidFill>
                  <a:srgbClr val="000000"/>
                </a:solidFill>
              </a:rPr>
              <a:t>2</a:t>
            </a:r>
            <a:r>
              <a:rPr lang="en-US" dirty="0">
                <a:solidFill>
                  <a:srgbClr val="000000"/>
                </a:solidFill>
              </a:rPr>
              <a:t>, can be calculated using the equation: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45058" name="Object 2"/>
          <p:cNvGraphicFramePr>
            <a:graphicFrameLocks noChangeAspect="1"/>
          </p:cNvGraphicFramePr>
          <p:nvPr/>
        </p:nvGraphicFramePr>
        <p:xfrm>
          <a:off x="1193800" y="2743200"/>
          <a:ext cx="6807200" cy="1905000"/>
        </p:xfrm>
        <a:graphic>
          <a:graphicData uri="http://schemas.openxmlformats.org/presentationml/2006/ole">
            <mc:AlternateContent xmlns:mc="http://schemas.openxmlformats.org/markup-compatibility/2006">
              <mc:Choice xmlns:v="urn:schemas-microsoft-com:vml" Requires="v">
                <p:oleObj spid="_x0000_s45063" name="Equation" r:id="rId3" imgW="6806880" imgH="1904760" progId="Equation.DSMT4">
                  <p:embed/>
                </p:oleObj>
              </mc:Choice>
              <mc:Fallback>
                <p:oleObj name="Equation" r:id="rId3" imgW="6806880" imgH="1904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2743200"/>
                        <a:ext cx="6807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7FA3-4AD2-4476-A0D1-35B267142902}"/>
              </a:ext>
            </a:extLst>
          </p:cNvPr>
          <p:cNvSpPr>
            <a:spLocks noGrp="1"/>
          </p:cNvSpPr>
          <p:nvPr>
            <p:ph type="title"/>
          </p:nvPr>
        </p:nvSpPr>
        <p:spPr/>
        <p:txBody>
          <a:bodyPr/>
          <a:lstStyle/>
          <a:p>
            <a:r>
              <a:rPr lang="en-US" dirty="0"/>
              <a:t>Variance of the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426D69-2F9A-475D-B059-394623A8A86C}"/>
                  </a:ext>
                </a:extLst>
              </p:cNvPr>
              <p:cNvSpPr>
                <a:spLocks noGrp="1"/>
              </p:cNvSpPr>
              <p:nvPr>
                <p:ph idx="1"/>
              </p:nvPr>
            </p:nvSpPr>
            <p:spPr>
              <a:xfrm>
                <a:off x="457200" y="1146810"/>
                <a:ext cx="8229600" cy="2663189"/>
              </a:xfrm>
            </p:spPr>
            <p:txBody>
              <a:bodyPr>
                <a:normAutofit fontScale="92500" lnSpcReduction="20000"/>
              </a:bodyPr>
              <a:lstStyle/>
              <a:p>
                <a:r>
                  <a:rPr lang="en-US" dirty="0"/>
                  <a:t>The symbol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m:t>
                        </m:r>
                      </m:e>
                    </m:acc>
                  </m:oMath>
                </a14:m>
                <a:r>
                  <a:rPr lang="en-US" dirty="0"/>
                  <a:t> refers to the mean of the errors. Because least squares is used to estimate the model,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𝑒</m:t>
                        </m:r>
                      </m:e>
                    </m:acc>
                    <m:r>
                      <a:rPr lang="en-US" b="0" i="0" smtClean="0">
                        <a:latin typeface="Cambria Math" panose="02040503050406030204" pitchFamily="18" charset="0"/>
                      </a:rPr>
                      <m:t>=0</m:t>
                    </m:r>
                  </m:oMath>
                </a14:m>
                <a:r>
                  <a:rPr lang="en-US" dirty="0"/>
                  <a:t>, and therefore the term,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𝑒</m:t>
                        </m:r>
                      </m:e>
                    </m:acc>
                  </m:oMath>
                </a14:m>
                <a:r>
                  <a:rPr lang="en-US" dirty="0"/>
                  <a:t>, disappears from the definition.</a:t>
                </a:r>
              </a:p>
              <a:p>
                <a:r>
                  <a:rPr lang="en-US" dirty="0"/>
                  <a:t>The numerator is divided by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degrees of freedom of the error data) instead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to account for an additional constraint imposed by least squares estimation.</a:t>
                </a:r>
              </a:p>
              <a:p>
                <a:r>
                  <a:rPr lang="en-US" dirty="0"/>
                  <a:t>In the Honda Civic data the variance of the errors is</a:t>
                </a:r>
              </a:p>
            </p:txBody>
          </p:sp>
        </mc:Choice>
        <mc:Fallback xmlns="">
          <p:sp>
            <p:nvSpPr>
              <p:cNvPr id="3" name="Content Placeholder 2">
                <a:extLst>
                  <a:ext uri="{FF2B5EF4-FFF2-40B4-BE49-F238E27FC236}">
                    <a16:creationId xmlns:a16="http://schemas.microsoft.com/office/drawing/2014/main" id="{4A426D69-2F9A-475D-B059-394623A8A86C}"/>
                  </a:ext>
                </a:extLst>
              </p:cNvPr>
              <p:cNvSpPr>
                <a:spLocks noGrp="1" noRot="1" noChangeAspect="1" noMove="1" noResize="1" noEditPoints="1" noAdjustHandles="1" noChangeArrowheads="1" noChangeShapeType="1" noTextEdit="1"/>
              </p:cNvSpPr>
              <p:nvPr>
                <p:ph idx="1"/>
              </p:nvPr>
            </p:nvSpPr>
            <p:spPr>
              <a:xfrm>
                <a:off x="457200" y="1146810"/>
                <a:ext cx="8229600" cy="2663189"/>
              </a:xfrm>
              <a:blipFill>
                <a:blip r:embed="rId2"/>
                <a:stretch>
                  <a:fillRect l="-1333" t="-4577" r="-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056608-15D4-4E3F-97E7-BC659D14597F}"/>
                  </a:ext>
                </a:extLst>
              </p:cNvPr>
              <p:cNvSpPr txBox="1"/>
              <p:nvPr/>
            </p:nvSpPr>
            <p:spPr>
              <a:xfrm>
                <a:off x="2119310" y="3749690"/>
                <a:ext cx="4905375" cy="6989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𝑠</m:t>
                          </m:r>
                        </m:e>
                        <m:sub>
                          <m:r>
                            <a:rPr lang="en-US" sz="2400" b="0" i="1" smtClean="0">
                              <a:latin typeface="Cambria Math" panose="02040503050406030204" pitchFamily="18" charset="0"/>
                            </a:rPr>
                            <m:t>𝑒</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9055089.197</m:t>
                          </m:r>
                        </m:num>
                        <m:den>
                          <m:r>
                            <a:rPr lang="en-US" sz="2400" b="0" i="1" smtClean="0">
                              <a:latin typeface="Cambria Math" panose="02040503050406030204" pitchFamily="18" charset="0"/>
                            </a:rPr>
                            <m:t>14−2</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754590.77</m:t>
                      </m:r>
                    </m:oMath>
                  </m:oMathPara>
                </a14:m>
                <a:endParaRPr lang="en-US" sz="2400" dirty="0"/>
              </a:p>
            </p:txBody>
          </p:sp>
        </mc:Choice>
        <mc:Fallback xmlns="">
          <p:sp>
            <p:nvSpPr>
              <p:cNvPr id="8" name="TextBox 7">
                <a:extLst>
                  <a:ext uri="{FF2B5EF4-FFF2-40B4-BE49-F238E27FC236}">
                    <a16:creationId xmlns:a16="http://schemas.microsoft.com/office/drawing/2014/main" id="{75056608-15D4-4E3F-97E7-BC659D14597F}"/>
                  </a:ext>
                </a:extLst>
              </p:cNvPr>
              <p:cNvSpPr txBox="1">
                <a:spLocks noRot="1" noChangeAspect="1" noMove="1" noResize="1" noEditPoints="1" noAdjustHandles="1" noChangeArrowheads="1" noChangeShapeType="1" noTextEdit="1"/>
              </p:cNvSpPr>
              <p:nvPr/>
            </p:nvSpPr>
            <p:spPr>
              <a:xfrm>
                <a:off x="2119310" y="3749690"/>
                <a:ext cx="4905375" cy="698974"/>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0BC261-882C-4E05-B258-EC23AAF042A1}"/>
              </a:ext>
            </a:extLst>
          </p:cNvPr>
          <p:cNvSpPr txBox="1"/>
          <p:nvPr/>
        </p:nvSpPr>
        <p:spPr>
          <a:xfrm>
            <a:off x="457200" y="4524375"/>
            <a:ext cx="8229600" cy="892552"/>
          </a:xfrm>
          <a:prstGeom prst="rect">
            <a:avLst/>
          </a:prstGeom>
          <a:noFill/>
        </p:spPr>
        <p:txBody>
          <a:bodyPr wrap="square" rtlCol="0">
            <a:spAutoFit/>
          </a:bodyPr>
          <a:lstStyle/>
          <a:p>
            <a:r>
              <a:rPr lang="en-US" sz="2600" dirty="0"/>
              <a:t>and the </a:t>
            </a:r>
            <a:r>
              <a:rPr lang="en-US" sz="2600" b="1" dirty="0"/>
              <a:t>standard error </a:t>
            </a:r>
            <a:r>
              <a:rPr lang="en-US" sz="2600" dirty="0"/>
              <a:t>(standard deviation of the error terms) is given by</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75BB53-AF0C-44F4-9A96-970B69B15533}"/>
                  </a:ext>
                </a:extLst>
              </p:cNvPr>
              <p:cNvSpPr txBox="1"/>
              <p:nvPr/>
            </p:nvSpPr>
            <p:spPr>
              <a:xfrm>
                <a:off x="2579690" y="5317032"/>
                <a:ext cx="3984617" cy="455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𝑠</m:t>
                          </m:r>
                        </m:e>
                        <m:sub>
                          <m:r>
                            <a:rPr lang="en-US" sz="2600" b="0" i="1" smtClean="0">
                              <a:latin typeface="Cambria Math" panose="02040503050406030204" pitchFamily="18" charset="0"/>
                            </a:rPr>
                            <m:t>𝑒</m:t>
                          </m:r>
                        </m:sub>
                      </m:sSub>
                      <m:r>
                        <a:rPr lang="en-US" sz="2600" b="0" i="1" smtClean="0">
                          <a:latin typeface="Cambria Math" panose="02040503050406030204" pitchFamily="18" charset="0"/>
                        </a:rPr>
                        <m:t>=</m:t>
                      </m:r>
                      <m:rad>
                        <m:radPr>
                          <m:degHide m:val="on"/>
                          <m:ctrlPr>
                            <a:rPr lang="en-US" sz="2600" b="0" i="1" smtClean="0">
                              <a:latin typeface="Cambria Math" panose="02040503050406030204" pitchFamily="18" charset="0"/>
                            </a:rPr>
                          </m:ctrlPr>
                        </m:radPr>
                        <m:deg/>
                        <m:e>
                          <m:r>
                            <a:rPr lang="en-US" sz="2600" i="1">
                              <a:latin typeface="Cambria Math" panose="02040503050406030204" pitchFamily="18" charset="0"/>
                            </a:rPr>
                            <m:t>754590.77</m:t>
                          </m:r>
                        </m:e>
                      </m:rad>
                      <m:r>
                        <a:rPr lang="en-US" sz="2600" b="0" i="1" smtClean="0">
                          <a:latin typeface="Cambria Math" panose="02040503050406030204" pitchFamily="18" charset="0"/>
                          <a:ea typeface="Cambria Math" panose="02040503050406030204" pitchFamily="18" charset="0"/>
                        </a:rPr>
                        <m:t>≈868.67</m:t>
                      </m:r>
                    </m:oMath>
                  </m:oMathPara>
                </a14:m>
                <a:endParaRPr lang="en-US" sz="2600" dirty="0"/>
              </a:p>
            </p:txBody>
          </p:sp>
        </mc:Choice>
        <mc:Fallback xmlns="">
          <p:sp>
            <p:nvSpPr>
              <p:cNvPr id="16" name="TextBox 15">
                <a:extLst>
                  <a:ext uri="{FF2B5EF4-FFF2-40B4-BE49-F238E27FC236}">
                    <a16:creationId xmlns:a16="http://schemas.microsoft.com/office/drawing/2014/main" id="{4375BB53-AF0C-44F4-9A96-970B69B15533}"/>
                  </a:ext>
                </a:extLst>
              </p:cNvPr>
              <p:cNvSpPr txBox="1">
                <a:spLocks noRot="1" noChangeAspect="1" noMove="1" noResize="1" noEditPoints="1" noAdjustHandles="1" noChangeArrowheads="1" noChangeShapeType="1" noTextEdit="1"/>
              </p:cNvSpPr>
              <p:nvPr/>
            </p:nvSpPr>
            <p:spPr>
              <a:xfrm>
                <a:off x="2579690" y="5317032"/>
                <a:ext cx="3984617" cy="4553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389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00EA-03F9-4556-B819-8A6B9AC90001}"/>
              </a:ext>
            </a:extLst>
          </p:cNvPr>
          <p:cNvSpPr>
            <a:spLocks noGrp="1"/>
          </p:cNvSpPr>
          <p:nvPr>
            <p:ph type="title"/>
          </p:nvPr>
        </p:nvSpPr>
        <p:spPr/>
        <p:txBody>
          <a:bodyPr/>
          <a:lstStyle/>
          <a:p>
            <a:r>
              <a:rPr lang="en-US" dirty="0"/>
              <a:t>Summarizing Errors for the Honda Civic Model </a:t>
            </a:r>
          </a:p>
        </p:txBody>
      </p:sp>
      <p:pic>
        <p:nvPicPr>
          <p:cNvPr id="5" name="Content Placeholder 4" descr="Table&#10;&#10;Description automatically generated">
            <a:extLst>
              <a:ext uri="{FF2B5EF4-FFF2-40B4-BE49-F238E27FC236}">
                <a16:creationId xmlns:a16="http://schemas.microsoft.com/office/drawing/2014/main" id="{CA10625B-B362-4ECD-B160-E163CE7378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7" y="1724025"/>
            <a:ext cx="5689795" cy="4273314"/>
          </a:xfrm>
        </p:spPr>
      </p:pic>
      <p:sp>
        <p:nvSpPr>
          <p:cNvPr id="7" name="TextBox 6">
            <a:extLst>
              <a:ext uri="{FF2B5EF4-FFF2-40B4-BE49-F238E27FC236}">
                <a16:creationId xmlns:a16="http://schemas.microsoft.com/office/drawing/2014/main" id="{E4FDEF3B-3E59-40BA-954A-7CD6796D7BE7}"/>
              </a:ext>
            </a:extLst>
          </p:cNvPr>
          <p:cNvSpPr txBox="1"/>
          <p:nvPr/>
        </p:nvSpPr>
        <p:spPr>
          <a:xfrm>
            <a:off x="457199" y="1052007"/>
            <a:ext cx="8229599" cy="672018"/>
          </a:xfrm>
          <a:prstGeom prst="rect">
            <a:avLst/>
          </a:prstGeom>
          <a:noFill/>
        </p:spPr>
        <p:txBody>
          <a:bodyPr wrap="square">
            <a:spAutoFit/>
          </a:bodyPr>
          <a:lstStyle/>
          <a:p>
            <a:r>
              <a:rPr lang="en-US" dirty="0"/>
              <a:t>Table 5.3.1 shows the summary output from Microsoft Excel for the regression analysis of the Honda Civic data. </a:t>
            </a:r>
          </a:p>
        </p:txBody>
      </p:sp>
      <p:cxnSp>
        <p:nvCxnSpPr>
          <p:cNvPr id="4" name="Straight Arrow Connector 3">
            <a:extLst>
              <a:ext uri="{FF2B5EF4-FFF2-40B4-BE49-F238E27FC236}">
                <a16:creationId xmlns:a16="http://schemas.microsoft.com/office/drawing/2014/main" id="{8AB3A751-AFEF-47BC-ADAB-B4C4976C4E73}"/>
              </a:ext>
            </a:extLst>
          </p:cNvPr>
          <p:cNvCxnSpPr>
            <a:cxnSpLocks/>
          </p:cNvCxnSpPr>
          <p:nvPr/>
        </p:nvCxnSpPr>
        <p:spPr>
          <a:xfrm flipV="1">
            <a:off x="3014660" y="2257425"/>
            <a:ext cx="3462340" cy="902971"/>
          </a:xfrm>
          <a:prstGeom prst="straightConnector1">
            <a:avLst/>
          </a:prstGeom>
          <a:ln w="19050">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DEC5B8-7BDD-4F24-8425-02D45968BF5C}"/>
              </a:ext>
            </a:extLst>
          </p:cNvPr>
          <p:cNvCxnSpPr>
            <a:cxnSpLocks/>
          </p:cNvCxnSpPr>
          <p:nvPr/>
        </p:nvCxnSpPr>
        <p:spPr>
          <a:xfrm>
            <a:off x="5400675" y="4505325"/>
            <a:ext cx="1247775" cy="0"/>
          </a:xfrm>
          <a:prstGeom prst="straightConnector1">
            <a:avLst/>
          </a:prstGeom>
          <a:ln w="19050">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9B3D75-FDE4-4621-A180-7167A65749DE}"/>
              </a:ext>
            </a:extLst>
          </p:cNvPr>
          <p:cNvSpPr txBox="1"/>
          <p:nvPr/>
        </p:nvSpPr>
        <p:spPr>
          <a:xfrm>
            <a:off x="6477000" y="1934259"/>
            <a:ext cx="2038348" cy="646331"/>
          </a:xfrm>
          <a:prstGeom prst="rect">
            <a:avLst/>
          </a:prstGeom>
          <a:noFill/>
        </p:spPr>
        <p:txBody>
          <a:bodyPr wrap="square" rtlCol="0">
            <a:spAutoFit/>
          </a:bodyPr>
          <a:lstStyle/>
          <a:p>
            <a:r>
              <a:rPr lang="en-US" dirty="0"/>
              <a:t>Standard error of the model</a:t>
            </a:r>
          </a:p>
        </p:txBody>
      </p:sp>
      <p:sp>
        <p:nvSpPr>
          <p:cNvPr id="13" name="TextBox 12">
            <a:extLst>
              <a:ext uri="{FF2B5EF4-FFF2-40B4-BE49-F238E27FC236}">
                <a16:creationId xmlns:a16="http://schemas.microsoft.com/office/drawing/2014/main" id="{612D538F-06EB-4313-99F6-E8F3EF60A340}"/>
              </a:ext>
            </a:extLst>
          </p:cNvPr>
          <p:cNvSpPr txBox="1"/>
          <p:nvPr/>
        </p:nvSpPr>
        <p:spPr>
          <a:xfrm>
            <a:off x="6648450" y="4320659"/>
            <a:ext cx="2038348" cy="369332"/>
          </a:xfrm>
          <a:prstGeom prst="rect">
            <a:avLst/>
          </a:prstGeom>
          <a:noFill/>
        </p:spPr>
        <p:txBody>
          <a:bodyPr wrap="square" rtlCol="0">
            <a:spAutoFit/>
          </a:bodyPr>
          <a:lstStyle/>
          <a:p>
            <a:r>
              <a:rPr lang="en-US" dirty="0"/>
              <a:t>Mean Square Error</a:t>
            </a:r>
          </a:p>
        </p:txBody>
      </p:sp>
    </p:spTree>
    <p:extLst>
      <p:ext uri="{BB962C8B-B14F-4D97-AF65-F5344CB8AC3E}">
        <p14:creationId xmlns:p14="http://schemas.microsoft.com/office/powerpoint/2010/main" val="406468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39A-ED80-4C7C-99F5-C05648D35FA2}"/>
              </a:ext>
            </a:extLst>
          </p:cNvPr>
          <p:cNvSpPr>
            <a:spLocks noGrp="1"/>
          </p:cNvSpPr>
          <p:nvPr>
            <p:ph type="title"/>
          </p:nvPr>
        </p:nvSpPr>
        <p:spPr/>
        <p:txBody>
          <a:bodyPr/>
          <a:lstStyle/>
          <a:p>
            <a:r>
              <a:rPr lang="en-US" dirty="0"/>
              <a:t>Standard Error</a:t>
            </a:r>
          </a:p>
        </p:txBody>
      </p:sp>
      <p:sp>
        <p:nvSpPr>
          <p:cNvPr id="3" name="Content Placeholder 2">
            <a:extLst>
              <a:ext uri="{FF2B5EF4-FFF2-40B4-BE49-F238E27FC236}">
                <a16:creationId xmlns:a16="http://schemas.microsoft.com/office/drawing/2014/main" id="{F2E3F7AB-2230-4B5B-A077-54D64547B28C}"/>
              </a:ext>
            </a:extLst>
          </p:cNvPr>
          <p:cNvSpPr>
            <a:spLocks noGrp="1"/>
          </p:cNvSpPr>
          <p:nvPr>
            <p:ph idx="1"/>
          </p:nvPr>
        </p:nvSpPr>
        <p:spPr/>
        <p:txBody>
          <a:bodyPr>
            <a:normAutofit/>
          </a:bodyPr>
          <a:lstStyle/>
          <a:p>
            <a:r>
              <a:rPr lang="en-US" dirty="0"/>
              <a:t>Should you be satisfied with a model whose standard error is $868.67? It would certainly be more desirable if the model’s standard deviation of error was only $100. If you know a great deal about the used car market (you have an intuitive model), then perhaps the current model would not be of value. However, if you are uninformed, the current model provides a basic understanding of the relationship between age and asking price.</a:t>
            </a:r>
          </a:p>
        </p:txBody>
      </p:sp>
    </p:spTree>
    <p:extLst>
      <p:ext uri="{BB962C8B-B14F-4D97-AF65-F5344CB8AC3E}">
        <p14:creationId xmlns:p14="http://schemas.microsoft.com/office/powerpoint/2010/main" val="337545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7B0-45AF-442A-9EA9-91C799911159}"/>
              </a:ext>
            </a:extLst>
          </p:cNvPr>
          <p:cNvSpPr>
            <a:spLocks noGrp="1"/>
          </p:cNvSpPr>
          <p:nvPr>
            <p:ph type="title"/>
          </p:nvPr>
        </p:nvSpPr>
        <p:spPr/>
        <p:txBody>
          <a:bodyPr/>
          <a:lstStyle/>
          <a:p>
            <a:r>
              <a:rPr lang="en-US" dirty="0"/>
              <a:t>Small and Large Variation </a:t>
            </a:r>
          </a:p>
        </p:txBody>
      </p:sp>
      <p:sp>
        <p:nvSpPr>
          <p:cNvPr id="3" name="Content Placeholder 2">
            <a:extLst>
              <a:ext uri="{FF2B5EF4-FFF2-40B4-BE49-F238E27FC236}">
                <a16:creationId xmlns:a16="http://schemas.microsoft.com/office/drawing/2014/main" id="{0C5D0C2F-E4B8-4A79-91A9-F827755DCBD0}"/>
              </a:ext>
            </a:extLst>
          </p:cNvPr>
          <p:cNvSpPr>
            <a:spLocks noGrp="1"/>
          </p:cNvSpPr>
          <p:nvPr>
            <p:ph idx="1"/>
          </p:nvPr>
        </p:nvSpPr>
        <p:spPr/>
        <p:txBody>
          <a:bodyPr/>
          <a:lstStyle/>
          <a:p>
            <a:r>
              <a:rPr lang="en-US" dirty="0"/>
              <a:t>What constitutes small and large variation of the errors is dependent on the nature of the problem. Using a model to predict the diameter of a valve to be used in a heart-lung machine is certainly going to produce a different idea of </a:t>
            </a:r>
            <a:r>
              <a:rPr lang="en-US" i="1" dirty="0"/>
              <a:t>small</a:t>
            </a:r>
            <a:r>
              <a:rPr lang="en-US" dirty="0"/>
              <a:t> than estimating the price of a car. It would be ideal to develop a measure that would summarize the degree of fit on some standardized scale. </a:t>
            </a:r>
          </a:p>
        </p:txBody>
      </p:sp>
    </p:spTree>
    <p:extLst>
      <p:ext uri="{BB962C8B-B14F-4D97-AF65-F5344CB8AC3E}">
        <p14:creationId xmlns:p14="http://schemas.microsoft.com/office/powerpoint/2010/main" val="324368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Sum of Squares (Total SS)</a:t>
            </a:r>
          </a:p>
        </p:txBody>
      </p:sp>
      <p:sp>
        <p:nvSpPr>
          <p:cNvPr id="4" name="Content Placeholder 2"/>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The total variation in y is given by the </a:t>
            </a:r>
            <a:r>
              <a:rPr lang="en-US" b="1" dirty="0">
                <a:solidFill>
                  <a:srgbClr val="C00000"/>
                </a:solidFill>
              </a:rPr>
              <a:t>total sum of squares (Total SS)</a:t>
            </a:r>
            <a:r>
              <a:rPr lang="en-US" dirty="0">
                <a:solidFill>
                  <a:srgbClr val="000000"/>
                </a:solidFill>
              </a:rPr>
              <a:t>.</a:t>
            </a:r>
          </a:p>
          <a:p>
            <a:endParaRPr lang="en-US" dirty="0">
              <a:solidFill>
                <a:srgbClr val="000000"/>
              </a:solidFill>
            </a:endParaRPr>
          </a:p>
          <a:p>
            <a:endParaRPr lang="en-US" dirty="0">
              <a:solidFill>
                <a:srgbClr val="000000"/>
              </a:solidFill>
            </a:endParaRPr>
          </a:p>
        </p:txBody>
      </p:sp>
      <p:graphicFrame>
        <p:nvGraphicFramePr>
          <p:cNvPr id="31745" name="Object 1"/>
          <p:cNvGraphicFramePr>
            <a:graphicFrameLocks noChangeAspect="1"/>
          </p:cNvGraphicFramePr>
          <p:nvPr/>
        </p:nvGraphicFramePr>
        <p:xfrm>
          <a:off x="2743200" y="2895600"/>
          <a:ext cx="3009900" cy="558800"/>
        </p:xfrm>
        <a:graphic>
          <a:graphicData uri="http://schemas.openxmlformats.org/presentationml/2006/ole">
            <mc:AlternateContent xmlns:mc="http://schemas.openxmlformats.org/markup-compatibility/2006">
              <mc:Choice xmlns:v="urn:schemas-microsoft-com:vml" Requires="v">
                <p:oleObj spid="_x0000_s31750" name="Equation" r:id="rId3" imgW="3009600" imgH="558720" progId="Equation.DSMT4">
                  <p:embed/>
                </p:oleObj>
              </mc:Choice>
              <mc:Fallback>
                <p:oleObj name="Equation" r:id="rId3" imgW="3009600" imgH="5587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95600"/>
                        <a:ext cx="300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Coefficient of Determination </a:t>
            </a:r>
          </a:p>
        </p:txBody>
      </p:sp>
      <p:sp>
        <p:nvSpPr>
          <p:cNvPr id="4" name="Content Placeholder 2"/>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pPr algn="ctr"/>
            <a:r>
              <a:rPr lang="en-US" b="1" dirty="0">
                <a:solidFill>
                  <a:srgbClr val="000000"/>
                </a:solidFill>
              </a:rPr>
              <a:t>Definition</a:t>
            </a:r>
            <a:endParaRPr lang="en-US" dirty="0">
              <a:solidFill>
                <a:srgbClr val="000000"/>
              </a:solidFill>
            </a:endParaRPr>
          </a:p>
          <a:p>
            <a:r>
              <a:rPr lang="en-US" dirty="0">
                <a:solidFill>
                  <a:srgbClr val="000000"/>
                </a:solidFill>
              </a:rPr>
              <a:t>The proportion of variation explained by the model is called the </a:t>
            </a:r>
            <a:r>
              <a:rPr lang="en-US" b="1" dirty="0">
                <a:solidFill>
                  <a:srgbClr val="C00000"/>
                </a:solidFill>
              </a:rPr>
              <a:t>coefficient of determination </a:t>
            </a:r>
            <a:r>
              <a:rPr lang="en-US" dirty="0">
                <a:solidFill>
                  <a:srgbClr val="000000"/>
                </a:solidFill>
              </a:rPr>
              <a:t>and is denoted as </a:t>
            </a:r>
            <a:r>
              <a:rPr lang="en-US" i="1" dirty="0">
                <a:solidFill>
                  <a:srgbClr val="000000"/>
                </a:solidFill>
              </a:rPr>
              <a:t>R</a:t>
            </a:r>
            <a:r>
              <a:rPr lang="en-US" baseline="30000" dirty="0">
                <a:solidFill>
                  <a:srgbClr val="000000"/>
                </a:solidFill>
              </a:rPr>
              <a:t>2</a:t>
            </a:r>
            <a:r>
              <a:rPr lang="en-US" dirty="0">
                <a:solidFill>
                  <a:srgbClr val="000000"/>
                </a:solidFill>
              </a:rPr>
              <a:t> . </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The coefficient of determination is a value between 0 and 1, inclusive. That is, 0 ≤ </a:t>
            </a:r>
            <a:r>
              <a:rPr lang="en-US" i="1" dirty="0">
                <a:solidFill>
                  <a:srgbClr val="000000"/>
                </a:solidFill>
              </a:rPr>
              <a:t>R</a:t>
            </a:r>
            <a:r>
              <a:rPr lang="en-US" baseline="30000" dirty="0">
                <a:solidFill>
                  <a:srgbClr val="000000"/>
                </a:solidFill>
              </a:rPr>
              <a:t>2</a:t>
            </a:r>
            <a:r>
              <a:rPr lang="en-US" dirty="0">
                <a:solidFill>
                  <a:srgbClr val="000000"/>
                </a:solidFill>
              </a:rPr>
              <a:t> ≤ 1</a:t>
            </a:r>
            <a:r>
              <a:rPr lang="en-US" i="1" dirty="0">
                <a:solidFill>
                  <a:srgbClr val="000000"/>
                </a:solidFill>
              </a:rPr>
              <a:t>. </a:t>
            </a:r>
            <a:endParaRPr lang="en-US" dirty="0">
              <a:solidFill>
                <a:srgbClr val="000000"/>
              </a:solidFill>
            </a:endParaRPr>
          </a:p>
        </p:txBody>
      </p:sp>
      <p:graphicFrame>
        <p:nvGraphicFramePr>
          <p:cNvPr id="39937" name="Object 1"/>
          <p:cNvGraphicFramePr>
            <a:graphicFrameLocks noChangeAspect="1"/>
          </p:cNvGraphicFramePr>
          <p:nvPr/>
        </p:nvGraphicFramePr>
        <p:xfrm>
          <a:off x="920750" y="3429000"/>
          <a:ext cx="6959600" cy="838200"/>
        </p:xfrm>
        <a:graphic>
          <a:graphicData uri="http://schemas.openxmlformats.org/presentationml/2006/ole">
            <mc:AlternateContent xmlns:mc="http://schemas.openxmlformats.org/markup-compatibility/2006">
              <mc:Choice xmlns:v="urn:schemas-microsoft-com:vml" Requires="v">
                <p:oleObj spid="_x0000_s39942" name="Equation" r:id="rId3" imgW="6959520" imgH="838080" progId="Equation.DSMT4">
                  <p:embed/>
                </p:oleObj>
              </mc:Choice>
              <mc:Fallback>
                <p:oleObj name="Equation" r:id="rId3" imgW="6959520" imgH="8380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3429000"/>
                        <a:ext cx="695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5.3.1</a:t>
            </a:r>
          </a:p>
        </p:txBody>
      </p:sp>
      <p:sp>
        <p:nvSpPr>
          <p:cNvPr id="3" name="Content Placeholder 2"/>
          <p:cNvSpPr>
            <a:spLocks noGrp="1"/>
          </p:cNvSpPr>
          <p:nvPr>
            <p:ph idx="1"/>
          </p:nvPr>
        </p:nvSpPr>
        <p:spPr/>
        <p:txBody>
          <a:bodyPr/>
          <a:lstStyle/>
          <a:p>
            <a:r>
              <a:rPr lang="en-US" dirty="0"/>
              <a:t>The SAT has been used for years as a predictor of academic success. If SAT scores are predictors of academic success, they should be positively related to the grade point average upon graduation. Twenty-seven graduates of a state college were sampled and their grade point averages (GPA) upon graduation and SAT scores reported upon admission are recorded as paired data values in the following table.</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1202</Words>
  <Application>Microsoft Office PowerPoint</Application>
  <PresentationFormat>On-screen Show (4:3)</PresentationFormat>
  <Paragraphs>385</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Cambria Math</vt:lpstr>
      <vt:lpstr>STIX</vt:lpstr>
      <vt:lpstr>Times New Roman</vt:lpstr>
      <vt:lpstr>Roboto Condensed</vt:lpstr>
      <vt:lpstr>Calibri</vt:lpstr>
      <vt:lpstr>Office Theme</vt:lpstr>
      <vt:lpstr>Equation</vt:lpstr>
      <vt:lpstr>Section 5.3</vt:lpstr>
      <vt:lpstr>Variance of the Error </vt:lpstr>
      <vt:lpstr>Variance of the Error</vt:lpstr>
      <vt:lpstr>Summarizing Errors for the Honda Civic Model </vt:lpstr>
      <vt:lpstr>Standard Error</vt:lpstr>
      <vt:lpstr>Small and Large Variation </vt:lpstr>
      <vt:lpstr>Total Sum of Squares (Total SS)</vt:lpstr>
      <vt:lpstr>Coefficient of Determination </vt:lpstr>
      <vt:lpstr>Example 5.3.1</vt:lpstr>
      <vt:lpstr>Example 5.3.1 (cont.)</vt:lpstr>
      <vt:lpstr>Example 5.3.1 (cont.)</vt:lpstr>
      <vt:lpstr>Example 5.3.1 (cont.)</vt:lpstr>
      <vt:lpstr>Example 5.3.1 (cont.)</vt:lpstr>
      <vt:lpstr>Example 5.3.1 (cont.)</vt:lpstr>
      <vt:lpstr>Example 5.3.1 (cont.)</vt:lpstr>
      <vt:lpstr>Example 5.3.1 (cont.)</vt:lpstr>
      <vt:lpstr>Example 5.3.1 (cont.)</vt:lpstr>
      <vt:lpstr>Example 5.3.1 (cont.)</vt:lpstr>
      <vt:lpstr>Example 5.3.1 (cont.)</vt:lpstr>
      <vt:lpstr>Example 5.3.1 (cont.)</vt:lpstr>
      <vt:lpstr>Coefficient of Determination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Plus Integrated Review</dc:title>
  <dc:creator>Hawkes Learning Systems</dc:creator>
  <cp:lastModifiedBy>Vicente Muñoz</cp:lastModifiedBy>
  <cp:revision>148</cp:revision>
  <dcterms:created xsi:type="dcterms:W3CDTF">2013-04-26T14:43:13Z</dcterms:created>
  <dcterms:modified xsi:type="dcterms:W3CDTF">2020-09-29T16:02:47Z</dcterms:modified>
</cp:coreProperties>
</file>