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6" r:id="rId2"/>
    <p:sldId id="298" r:id="rId3"/>
    <p:sldId id="291" r:id="rId4"/>
    <p:sldId id="292" r:id="rId5"/>
    <p:sldId id="293" r:id="rId6"/>
    <p:sldId id="294" r:id="rId7"/>
    <p:sldId id="295" r:id="rId8"/>
    <p:sldId id="290" r:id="rId9"/>
    <p:sldId id="296" r:id="rId10"/>
    <p:sldId id="29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Condensed" panose="02000000000000000000" pitchFamily="2"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5" d="100"/>
          <a:sy n="105" d="100"/>
        </p:scale>
        <p:origin x="936"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8/14/2018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Fitting a Linear Time Trend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sp>
        <p:nvSpPr>
          <p:cNvPr id="3" name="Content Placeholder 2"/>
          <p:cNvSpPr>
            <a:spLocks noGrp="1"/>
          </p:cNvSpPr>
          <p:nvPr>
            <p:ph idx="1"/>
          </p:nvPr>
        </p:nvSpPr>
        <p:spPr/>
        <p:txBody>
          <a:bodyPr/>
          <a:lstStyle/>
          <a:p>
            <a:r>
              <a:rPr lang="en-US" dirty="0"/>
              <a:t>If the data is not available, the trend model can be utilized by substituting the year, 2015, into the least squares equation. </a:t>
            </a:r>
          </a:p>
          <a:p>
            <a:pPr algn="ctr"/>
            <a:r>
              <a:rPr lang="en-US" dirty="0"/>
              <a:t>–705.5214 + 0.3851 (2015) = </a:t>
            </a:r>
            <a:r>
              <a:rPr lang="en-US" dirty="0">
                <a:solidFill>
                  <a:srgbClr val="FF0000"/>
                </a:solidFill>
              </a:rPr>
              <a:t>70.5%</a:t>
            </a:r>
            <a:r>
              <a:rPr lang="en-US"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148E3-68F9-4223-87EF-193467BE58AC}"/>
              </a:ext>
            </a:extLst>
          </p:cNvPr>
          <p:cNvSpPr>
            <a:spLocks noGrp="1"/>
          </p:cNvSpPr>
          <p:nvPr>
            <p:ph type="title"/>
          </p:nvPr>
        </p:nvSpPr>
        <p:spPr/>
        <p:txBody>
          <a:bodyPr/>
          <a:lstStyle/>
          <a:p>
            <a:r>
              <a:rPr lang="en-US" dirty="0"/>
              <a:t>Linear Time Trend</a:t>
            </a:r>
          </a:p>
        </p:txBody>
      </p:sp>
      <p:sp>
        <p:nvSpPr>
          <p:cNvPr id="3" name="Content Placeholder 2">
            <a:extLst>
              <a:ext uri="{FF2B5EF4-FFF2-40B4-BE49-F238E27FC236}">
                <a16:creationId xmlns:a16="http://schemas.microsoft.com/office/drawing/2014/main" xmlns="" id="{4CCA8329-D03E-4F0F-BC61-0DB81D2B3C15}"/>
              </a:ext>
            </a:extLst>
          </p:cNvPr>
          <p:cNvSpPr>
            <a:spLocks noGrp="1"/>
          </p:cNvSpPr>
          <p:nvPr>
            <p:ph idx="1"/>
          </p:nvPr>
        </p:nvSpPr>
        <p:spPr/>
        <p:txBody>
          <a:bodyPr/>
          <a:lstStyle/>
          <a:p>
            <a:r>
              <a:rPr lang="en-US" dirty="0"/>
              <a:t>How can you describe time series data that possess a trend? For some time series, a </a:t>
            </a:r>
            <a:r>
              <a:rPr lang="en-US" b="1" dirty="0">
                <a:solidFill>
                  <a:srgbClr val="C00000"/>
                </a:solidFill>
              </a:rPr>
              <a:t>linear time trend </a:t>
            </a:r>
            <a:r>
              <a:rPr lang="en-US" dirty="0"/>
              <a:t>is a useful model. A linear time trend is nothing but a line that is used to model the changes in some phenomenon measured over time. In a linear time trend model, the independent variable is always a time index. </a:t>
            </a:r>
          </a:p>
        </p:txBody>
      </p:sp>
    </p:spTree>
    <p:extLst>
      <p:ext uri="{BB962C8B-B14F-4D97-AF65-F5344CB8AC3E}">
        <p14:creationId xmlns:p14="http://schemas.microsoft.com/office/powerpoint/2010/main" val="243528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a:t>
            </a:r>
          </a:p>
        </p:txBody>
      </p:sp>
      <p:sp>
        <p:nvSpPr>
          <p:cNvPr id="3" name="Content Placeholder 2"/>
          <p:cNvSpPr>
            <a:spLocks noGrp="1"/>
          </p:cNvSpPr>
          <p:nvPr>
            <p:ph idx="1"/>
          </p:nvPr>
        </p:nvSpPr>
        <p:spPr/>
        <p:txBody>
          <a:bodyPr>
            <a:normAutofit fontScale="92500"/>
          </a:bodyPr>
          <a:lstStyle/>
          <a:p>
            <a:r>
              <a:rPr lang="en-US" dirty="0"/>
              <a:t>The following data is taken from the results of the 2013–2014 National Health and Nutrition Examination Survey (NHANES) of US adults age 20 and over who are above their recommended weight based on body mass index, or BMI. Body mass index, expressed as weight in kilograms divided by height in meters squared (kg/m</a:t>
            </a:r>
            <a:r>
              <a:rPr lang="en-US" baseline="30000" dirty="0"/>
              <a:t>2</a:t>
            </a:r>
            <a:r>
              <a:rPr lang="en-US" dirty="0"/>
              <a:t>), is commonly used to classify people as overweight (BMI 25.0–29.9), obese (BMI greater than or equal to 30.0), and extremely obese (BMI greater than or equal to 40.0). Based on BMI, the percent of overweight Americans from 1999 to 2014 is shown in the following table.</a:t>
            </a:r>
            <a:endParaRPr lang="en-US" baseline="30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graphicFrame>
        <p:nvGraphicFramePr>
          <p:cNvPr id="4" name="Table 3"/>
          <p:cNvGraphicFramePr>
            <a:graphicFrameLocks noGrp="1"/>
          </p:cNvGraphicFramePr>
          <p:nvPr/>
        </p:nvGraphicFramePr>
        <p:xfrm>
          <a:off x="685802" y="1397000"/>
          <a:ext cx="7924797" cy="1493520"/>
        </p:xfrm>
        <a:graphic>
          <a:graphicData uri="http://schemas.openxmlformats.org/drawingml/2006/table">
            <a:tbl>
              <a:tblPr firstRow="1" bandRow="1">
                <a:tableStyleId>{5C22544A-7EE6-4342-B048-85BDC9FD1C3A}</a:tableStyleId>
              </a:tblPr>
              <a:tblGrid>
                <a:gridCol w="1523998">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762000">
                  <a:extLst>
                    <a:ext uri="{9D8B030D-6E8A-4147-A177-3AD203B41FA5}">
                      <a16:colId xmlns:a16="http://schemas.microsoft.com/office/drawing/2014/main" xmlns="" val="20006"/>
                    </a:ext>
                  </a:extLst>
                </a:gridCol>
                <a:gridCol w="838200">
                  <a:extLst>
                    <a:ext uri="{9D8B030D-6E8A-4147-A177-3AD203B41FA5}">
                      <a16:colId xmlns:a16="http://schemas.microsoft.com/office/drawing/2014/main" xmlns="" val="20007"/>
                    </a:ext>
                  </a:extLst>
                </a:gridCol>
                <a:gridCol w="838199">
                  <a:extLst>
                    <a:ext uri="{9D8B030D-6E8A-4147-A177-3AD203B41FA5}">
                      <a16:colId xmlns:a16="http://schemas.microsoft.com/office/drawing/2014/main" xmlns="" val="20008"/>
                    </a:ext>
                  </a:extLst>
                </a:gridCol>
              </a:tblGrid>
              <a:tr h="370840">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Percent of Overweight American Adults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2000" b="1" dirty="0">
                          <a:solidFill>
                            <a:srgbClr val="000000"/>
                          </a:solidFill>
                        </a:rPr>
                        <a:t>Year</a:t>
                      </a:r>
                    </a:p>
                  </a:txBody>
                  <a:tcPr/>
                </a:tc>
                <a:tc>
                  <a:txBody>
                    <a:bodyPr/>
                    <a:lstStyle/>
                    <a:p>
                      <a:r>
                        <a:rPr lang="en-US" sz="2000" dirty="0">
                          <a:solidFill>
                            <a:srgbClr val="000000"/>
                          </a:solidFill>
                        </a:rPr>
                        <a:t>2000</a:t>
                      </a:r>
                    </a:p>
                  </a:txBody>
                  <a:tcPr/>
                </a:tc>
                <a:tc>
                  <a:txBody>
                    <a:bodyPr/>
                    <a:lstStyle/>
                    <a:p>
                      <a:r>
                        <a:rPr lang="en-US" sz="2000" dirty="0">
                          <a:solidFill>
                            <a:srgbClr val="000000"/>
                          </a:solidFill>
                        </a:rPr>
                        <a:t>2002</a:t>
                      </a:r>
                    </a:p>
                  </a:txBody>
                  <a:tcPr/>
                </a:tc>
                <a:tc>
                  <a:txBody>
                    <a:bodyPr/>
                    <a:lstStyle/>
                    <a:p>
                      <a:r>
                        <a:rPr lang="en-US" sz="2000" dirty="0">
                          <a:solidFill>
                            <a:srgbClr val="000000"/>
                          </a:solidFill>
                        </a:rPr>
                        <a:t>2004</a:t>
                      </a:r>
                    </a:p>
                  </a:txBody>
                  <a:tcPr/>
                </a:tc>
                <a:tc>
                  <a:txBody>
                    <a:bodyPr/>
                    <a:lstStyle/>
                    <a:p>
                      <a:r>
                        <a:rPr lang="en-US" sz="2000" dirty="0">
                          <a:solidFill>
                            <a:srgbClr val="000000"/>
                          </a:solidFill>
                        </a:rPr>
                        <a:t>2006</a:t>
                      </a:r>
                    </a:p>
                  </a:txBody>
                  <a:tcPr/>
                </a:tc>
                <a:tc>
                  <a:txBody>
                    <a:bodyPr/>
                    <a:lstStyle/>
                    <a:p>
                      <a:r>
                        <a:rPr lang="en-US" sz="2000" dirty="0">
                          <a:solidFill>
                            <a:srgbClr val="000000"/>
                          </a:solidFill>
                        </a:rPr>
                        <a:t>2008</a:t>
                      </a:r>
                    </a:p>
                  </a:txBody>
                  <a:tcPr/>
                </a:tc>
                <a:tc>
                  <a:txBody>
                    <a:bodyPr/>
                    <a:lstStyle/>
                    <a:p>
                      <a:r>
                        <a:rPr lang="en-US" sz="2000" dirty="0">
                          <a:solidFill>
                            <a:srgbClr val="000000"/>
                          </a:solidFill>
                        </a:rPr>
                        <a:t>2010</a:t>
                      </a:r>
                    </a:p>
                  </a:txBody>
                  <a:tcPr/>
                </a:tc>
                <a:tc>
                  <a:txBody>
                    <a:bodyPr/>
                    <a:lstStyle/>
                    <a:p>
                      <a:r>
                        <a:rPr lang="en-US" sz="2000" dirty="0">
                          <a:solidFill>
                            <a:srgbClr val="000000"/>
                          </a:solidFill>
                        </a:rPr>
                        <a:t>2012</a:t>
                      </a:r>
                    </a:p>
                  </a:txBody>
                  <a:tcPr/>
                </a:tc>
                <a:tc>
                  <a:txBody>
                    <a:bodyPr/>
                    <a:lstStyle/>
                    <a:p>
                      <a:r>
                        <a:rPr lang="en-US" sz="2000" dirty="0">
                          <a:solidFill>
                            <a:srgbClr val="000000"/>
                          </a:solidFill>
                        </a:rPr>
                        <a:t>2014</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rgbClr val="000000"/>
                          </a:solidFill>
                          <a:latin typeface="+mn-lt"/>
                          <a:ea typeface="+mn-ea"/>
                          <a:cs typeface="+mn-cs"/>
                        </a:rPr>
                        <a:t>Percent Overweight </a:t>
                      </a:r>
                    </a:p>
                  </a:txBody>
                  <a:tcPr/>
                </a:tc>
                <a:tc>
                  <a:txBody>
                    <a:bodyPr/>
                    <a:lstStyle/>
                    <a:p>
                      <a:r>
                        <a:rPr lang="en-US" sz="2000" dirty="0">
                          <a:solidFill>
                            <a:srgbClr val="000000"/>
                          </a:solidFill>
                        </a:rPr>
                        <a:t>64.5</a:t>
                      </a:r>
                    </a:p>
                  </a:txBody>
                  <a:tcPr anchor="ctr" anchorCtr="1"/>
                </a:tc>
                <a:tc>
                  <a:txBody>
                    <a:bodyPr/>
                    <a:lstStyle/>
                    <a:p>
                      <a:r>
                        <a:rPr lang="en-US" sz="2000" dirty="0">
                          <a:solidFill>
                            <a:srgbClr val="000000"/>
                          </a:solidFill>
                        </a:rPr>
                        <a:t>65.6</a:t>
                      </a:r>
                    </a:p>
                  </a:txBody>
                  <a:tcPr anchor="ctr" anchorCtr="1"/>
                </a:tc>
                <a:tc>
                  <a:txBody>
                    <a:bodyPr/>
                    <a:lstStyle/>
                    <a:p>
                      <a:r>
                        <a:rPr lang="en-US" sz="2000" dirty="0">
                          <a:solidFill>
                            <a:srgbClr val="000000"/>
                          </a:solidFill>
                        </a:rPr>
                        <a:t>66.4</a:t>
                      </a:r>
                    </a:p>
                  </a:txBody>
                  <a:tcPr anchor="ctr" anchorCtr="1"/>
                </a:tc>
                <a:tc>
                  <a:txBody>
                    <a:bodyPr/>
                    <a:lstStyle/>
                    <a:p>
                      <a:r>
                        <a:rPr lang="en-US" sz="2000" dirty="0">
                          <a:solidFill>
                            <a:srgbClr val="000000"/>
                          </a:solidFill>
                        </a:rPr>
                        <a:t>66.9</a:t>
                      </a:r>
                    </a:p>
                  </a:txBody>
                  <a:tcPr anchor="ctr" anchorCtr="1"/>
                </a:tc>
                <a:tc>
                  <a:txBody>
                    <a:bodyPr/>
                    <a:lstStyle/>
                    <a:p>
                      <a:r>
                        <a:rPr lang="en-US" sz="2000" dirty="0">
                          <a:solidFill>
                            <a:srgbClr val="000000"/>
                          </a:solidFill>
                        </a:rPr>
                        <a:t>68.1</a:t>
                      </a:r>
                    </a:p>
                  </a:txBody>
                  <a:tcPr anchor="ctr" anchorCtr="1"/>
                </a:tc>
                <a:tc>
                  <a:txBody>
                    <a:bodyPr/>
                    <a:lstStyle/>
                    <a:p>
                      <a:r>
                        <a:rPr lang="en-US" sz="2000" dirty="0">
                          <a:solidFill>
                            <a:srgbClr val="000000"/>
                          </a:solidFill>
                        </a:rPr>
                        <a:t>68.8</a:t>
                      </a:r>
                    </a:p>
                  </a:txBody>
                  <a:tcPr anchor="ctr" anchorCtr="1"/>
                </a:tc>
                <a:tc>
                  <a:txBody>
                    <a:bodyPr/>
                    <a:lstStyle/>
                    <a:p>
                      <a:r>
                        <a:rPr lang="en-US" sz="2000" dirty="0">
                          <a:solidFill>
                            <a:srgbClr val="000000"/>
                          </a:solidFill>
                        </a:rPr>
                        <a:t>68.6</a:t>
                      </a:r>
                    </a:p>
                  </a:txBody>
                  <a:tcPr anchor="ctr" anchorCtr="1"/>
                </a:tc>
                <a:tc>
                  <a:txBody>
                    <a:bodyPr/>
                    <a:lstStyle/>
                    <a:p>
                      <a:r>
                        <a:rPr lang="en-US" sz="2000" dirty="0">
                          <a:solidFill>
                            <a:srgbClr val="000000"/>
                          </a:solidFill>
                        </a:rPr>
                        <a:t>70.4</a:t>
                      </a:r>
                    </a:p>
                  </a:txBody>
                  <a:tcPr anchor="ctr" anchorCtr="1"/>
                </a:tc>
                <a:extLst>
                  <a:ext uri="{0D108BD9-81ED-4DB2-BD59-A6C34878D82A}">
                    <a16:rowId xmlns:a16="http://schemas.microsoft.com/office/drawing/2014/main" xmlns="" val="10002"/>
                  </a:ext>
                </a:extLst>
              </a:tr>
            </a:tbl>
          </a:graphicData>
        </a:graphic>
      </p:graphicFrame>
      <p:pic>
        <p:nvPicPr>
          <p:cNvPr id="4096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3124200"/>
            <a:ext cx="5486400" cy="2649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pic>
        <p:nvPicPr>
          <p:cNvPr id="41986" name="Picture 2"/>
          <p:cNvPicPr>
            <a:picLocks noChangeAspect="1" noChangeArrowheads="1"/>
          </p:cNvPicPr>
          <p:nvPr/>
        </p:nvPicPr>
        <p:blipFill>
          <a:blip r:embed="rId2" cstate="print"/>
          <a:srcRect/>
          <a:stretch>
            <a:fillRect/>
          </a:stretch>
        </p:blipFill>
        <p:spPr bwMode="auto">
          <a:xfrm>
            <a:off x="1447800" y="1295400"/>
            <a:ext cx="6292108" cy="3044952"/>
          </a:xfrm>
          <a:prstGeom prst="rect">
            <a:avLst/>
          </a:prstGeom>
          <a:noFill/>
          <a:ln w="9525">
            <a:noFill/>
            <a:miter lim="800000"/>
            <a:headEnd/>
            <a:tailEnd/>
          </a:ln>
        </p:spPr>
      </p:pic>
      <p:sp>
        <p:nvSpPr>
          <p:cNvPr id="5" name="Rectangle 4"/>
          <p:cNvSpPr/>
          <p:nvPr/>
        </p:nvSpPr>
        <p:spPr>
          <a:xfrm>
            <a:off x="533400" y="4267200"/>
            <a:ext cx="8001000" cy="1815882"/>
          </a:xfrm>
          <a:prstGeom prst="rect">
            <a:avLst/>
          </a:prstGeom>
        </p:spPr>
        <p:txBody>
          <a:bodyPr wrap="square">
            <a:spAutoFit/>
          </a:bodyPr>
          <a:lstStyle/>
          <a:p>
            <a:r>
              <a:rPr lang="en-US" sz="2800" dirty="0"/>
              <a:t>A graph of the data reveals an upward trend in the percent of overweight Americans. The data appears to be a nonstationary time series with an upward trend.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sp>
        <p:nvSpPr>
          <p:cNvPr id="3" name="Content Placeholder 2"/>
          <p:cNvSpPr>
            <a:spLocks noGrp="1"/>
          </p:cNvSpPr>
          <p:nvPr>
            <p:ph idx="1"/>
          </p:nvPr>
        </p:nvSpPr>
        <p:spPr/>
        <p:txBody>
          <a:bodyPr>
            <a:normAutofit lnSpcReduction="10000"/>
          </a:bodyPr>
          <a:lstStyle/>
          <a:p>
            <a:r>
              <a:rPr lang="en-US" dirty="0"/>
              <a:t>To describe the data we will model the trend by fitting a line through the data with the notion of capturing how fast (on average) the series is changing over time. Estimating the slope of the line will provide the </a:t>
            </a:r>
            <a:r>
              <a:rPr lang="en-US" i="1" dirty="0"/>
              <a:t>average </a:t>
            </a:r>
            <a:r>
              <a:rPr lang="en-US" dirty="0"/>
              <a:t>rate of change per year in the percent of overweight Americans. The line is fitted using least squares estimates in exactly the same way as the other regression models we studied have been constructed. The independent variable in a linear trend model is always time. In this case, the dependent variable is the percent of overweight Americans.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sp>
        <p:nvSpPr>
          <p:cNvPr id="3" name="Content Placeholder 2"/>
          <p:cNvSpPr>
            <a:spLocks noGrp="1"/>
          </p:cNvSpPr>
          <p:nvPr>
            <p:ph idx="1"/>
          </p:nvPr>
        </p:nvSpPr>
        <p:spPr/>
        <p:txBody>
          <a:bodyPr/>
          <a:lstStyle/>
          <a:p>
            <a:r>
              <a:rPr lang="en-US" dirty="0"/>
              <a:t>The least squares equation is </a:t>
            </a:r>
            <a:br>
              <a:rPr lang="en-US" dirty="0"/>
            </a:br>
            <a:r>
              <a:rPr lang="en-US" dirty="0"/>
              <a:t>Estimated % Overweight Americans = –705.5214 + 0.3851 (Year). </a:t>
            </a:r>
          </a:p>
          <a:p>
            <a:r>
              <a:rPr lang="en-US" dirty="0"/>
              <a:t>The computer output for the problem is given in the table on the next slide.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graphicFrame>
        <p:nvGraphicFramePr>
          <p:cNvPr id="4" name="object 2"/>
          <p:cNvGraphicFramePr>
            <a:graphicFrameLocks noGrp="1"/>
          </p:cNvGraphicFramePr>
          <p:nvPr/>
        </p:nvGraphicFramePr>
        <p:xfrm>
          <a:off x="457200" y="1143000"/>
          <a:ext cx="8229599" cy="4784725"/>
        </p:xfrm>
        <a:graphic>
          <a:graphicData uri="http://schemas.openxmlformats.org/drawingml/2006/table">
            <a:tbl>
              <a:tblPr firstRow="1" bandRow="1">
                <a:tableStyleId>{5C22544A-7EE6-4342-B048-85BDC9FD1C3A}</a:tableStyleId>
              </a:tblPr>
              <a:tblGrid>
                <a:gridCol w="2057105">
                  <a:extLst>
                    <a:ext uri="{9D8B030D-6E8A-4147-A177-3AD203B41FA5}">
                      <a16:colId xmlns:a16="http://schemas.microsoft.com/office/drawing/2014/main" xmlns="" val="20000"/>
                    </a:ext>
                  </a:extLst>
                </a:gridCol>
                <a:gridCol w="1580110">
                  <a:extLst>
                    <a:ext uri="{9D8B030D-6E8A-4147-A177-3AD203B41FA5}">
                      <a16:colId xmlns:a16="http://schemas.microsoft.com/office/drawing/2014/main" xmlns="" val="20001"/>
                    </a:ext>
                  </a:extLst>
                </a:gridCol>
                <a:gridCol w="1668883">
                  <a:extLst>
                    <a:ext uri="{9D8B030D-6E8A-4147-A177-3AD203B41FA5}">
                      <a16:colId xmlns:a16="http://schemas.microsoft.com/office/drawing/2014/main" xmlns="" val="20002"/>
                    </a:ext>
                  </a:extLst>
                </a:gridCol>
                <a:gridCol w="1580110">
                  <a:extLst>
                    <a:ext uri="{9D8B030D-6E8A-4147-A177-3AD203B41FA5}">
                      <a16:colId xmlns:a16="http://schemas.microsoft.com/office/drawing/2014/main" xmlns="" val="20003"/>
                    </a:ext>
                  </a:extLst>
                </a:gridCol>
                <a:gridCol w="1343391">
                  <a:extLst>
                    <a:ext uri="{9D8B030D-6E8A-4147-A177-3AD203B41FA5}">
                      <a16:colId xmlns:a16="http://schemas.microsoft.com/office/drawing/2014/main" xmlns="" val="20004"/>
                    </a:ext>
                  </a:extLst>
                </a:gridCol>
              </a:tblGrid>
              <a:tr h="267970">
                <a:tc gridSpan="5">
                  <a:txBody>
                    <a:bodyPr/>
                    <a:lstStyle/>
                    <a:p>
                      <a:pPr marL="31115" algn="ctr">
                        <a:lnSpc>
                          <a:spcPct val="100000"/>
                        </a:lnSpc>
                        <a:spcBef>
                          <a:spcPts val="140"/>
                        </a:spcBef>
                      </a:pPr>
                      <a:r>
                        <a:rPr sz="2000" dirty="0"/>
                        <a:t>Summary</a:t>
                      </a:r>
                      <a:r>
                        <a:rPr sz="2000" spc="-65" dirty="0"/>
                        <a:t> </a:t>
                      </a:r>
                      <a:r>
                        <a:rPr sz="2000" dirty="0"/>
                        <a:t>Output</a:t>
                      </a:r>
                      <a:endParaRPr sz="2000" dirty="0">
                        <a:latin typeface="Open Sans"/>
                        <a:cs typeface="Open Sans"/>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pPr>
                        <a:lnSpc>
                          <a:spcPct val="100000"/>
                        </a:lnSpc>
                      </a:pPr>
                      <a:endParaRPr sz="1000" dirty="0">
                        <a:latin typeface="Times New Roman"/>
                        <a:cs typeface="Times New Roman"/>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200025">
                <a:tc gridSpan="2">
                  <a:txBody>
                    <a:bodyPr/>
                    <a:lstStyle/>
                    <a:p>
                      <a:pPr marL="440690" algn="ctr">
                        <a:lnSpc>
                          <a:spcPct val="100000"/>
                        </a:lnSpc>
                        <a:spcBef>
                          <a:spcPts val="175"/>
                        </a:spcBef>
                      </a:pPr>
                      <a:r>
                        <a:rPr sz="1800" b="1" spc="-5" dirty="0">
                          <a:solidFill>
                            <a:srgbClr val="000000"/>
                          </a:solidFill>
                          <a:latin typeface="+mj-lt"/>
                        </a:rPr>
                        <a:t>Regression Statistics</a:t>
                      </a:r>
                      <a:endParaRPr sz="1800" b="1" dirty="0">
                        <a:solidFill>
                          <a:srgbClr val="000000"/>
                        </a:solidFill>
                        <a:latin typeface="+mj-lt"/>
                        <a:cs typeface="Roboto Condensed"/>
                      </a:endParaRPr>
                    </a:p>
                  </a:txBody>
                  <a:tcPr marL="0" marR="0" marT="22225" marB="0"/>
                </a:tc>
                <a:tc hMerge="1">
                  <a:txBody>
                    <a:bodyPr/>
                    <a:lstStyle/>
                    <a:p>
                      <a:endParaRPr/>
                    </a:p>
                  </a:txBody>
                  <a:tcPr marL="0" marR="0" marT="0" marB="0"/>
                </a:tc>
                <a:tc>
                  <a:txBody>
                    <a:bodyPr/>
                    <a:lstStyle/>
                    <a:p>
                      <a:pPr>
                        <a:lnSpc>
                          <a:spcPct val="100000"/>
                        </a:lnSpc>
                      </a:pPr>
                      <a:endParaRPr sz="1800" b="1">
                        <a:solidFill>
                          <a:srgbClr val="000000"/>
                        </a:solidFill>
                        <a:latin typeface="+mj-lt"/>
                        <a:cs typeface="Times New Roman"/>
                      </a:endParaRPr>
                    </a:p>
                  </a:txBody>
                  <a:tcPr marL="0" marR="0" marT="0" marB="0"/>
                </a:tc>
                <a:tc>
                  <a:txBody>
                    <a:bodyPr/>
                    <a:lstStyle/>
                    <a:p>
                      <a:pPr>
                        <a:lnSpc>
                          <a:spcPct val="100000"/>
                        </a:lnSpc>
                      </a:pPr>
                      <a:endParaRPr sz="1800" b="1">
                        <a:solidFill>
                          <a:srgbClr val="000000"/>
                        </a:solidFill>
                        <a:latin typeface="+mj-lt"/>
                        <a:cs typeface="Times New Roman"/>
                      </a:endParaRPr>
                    </a:p>
                  </a:txBody>
                  <a:tcPr marL="0" marR="0" marT="0" marB="0"/>
                </a:tc>
                <a:tc>
                  <a:txBody>
                    <a:bodyPr/>
                    <a:lstStyle/>
                    <a:p>
                      <a:pPr>
                        <a:lnSpc>
                          <a:spcPct val="100000"/>
                        </a:lnSpc>
                      </a:pPr>
                      <a:endParaRPr sz="1800" b="1" dirty="0">
                        <a:solidFill>
                          <a:srgbClr val="000000"/>
                        </a:solidFill>
                        <a:latin typeface="+mj-lt"/>
                        <a:cs typeface="Times New Roman"/>
                      </a:endParaRPr>
                    </a:p>
                  </a:txBody>
                  <a:tcPr marL="0" marR="0" marT="0" marB="0"/>
                </a:tc>
                <a:extLst>
                  <a:ext uri="{0D108BD9-81ED-4DB2-BD59-A6C34878D82A}">
                    <a16:rowId xmlns:a16="http://schemas.microsoft.com/office/drawing/2014/main" xmlns="" val="10001"/>
                  </a:ext>
                </a:extLst>
              </a:tr>
              <a:tr h="205740">
                <a:tc>
                  <a:txBody>
                    <a:bodyPr/>
                    <a:lstStyle/>
                    <a:p>
                      <a:pPr marL="57150">
                        <a:lnSpc>
                          <a:spcPct val="100000"/>
                        </a:lnSpc>
                        <a:spcBef>
                          <a:spcPts val="225"/>
                        </a:spcBef>
                      </a:pPr>
                      <a:r>
                        <a:rPr sz="1800" b="1" spc="-5" dirty="0">
                          <a:solidFill>
                            <a:srgbClr val="000000"/>
                          </a:solidFill>
                          <a:latin typeface="+mj-lt"/>
                        </a:rPr>
                        <a:t>Multiple</a:t>
                      </a:r>
                      <a:r>
                        <a:rPr sz="1800" b="1" spc="-10" dirty="0">
                          <a:solidFill>
                            <a:srgbClr val="000000"/>
                          </a:solidFill>
                          <a:latin typeface="+mj-lt"/>
                        </a:rPr>
                        <a:t> </a:t>
                      </a:r>
                      <a:r>
                        <a:rPr sz="1800" b="1" dirty="0">
                          <a:solidFill>
                            <a:srgbClr val="000000"/>
                          </a:solidFill>
                          <a:latin typeface="+mj-lt"/>
                        </a:rPr>
                        <a:t>R</a:t>
                      </a:r>
                      <a:endParaRPr sz="1800" b="1" dirty="0">
                        <a:solidFill>
                          <a:srgbClr val="000000"/>
                        </a:solidFill>
                        <a:latin typeface="+mj-lt"/>
                        <a:cs typeface="Roboto Condensed"/>
                      </a:endParaRPr>
                    </a:p>
                  </a:txBody>
                  <a:tcPr marL="0" marR="0" marT="28575" marB="0"/>
                </a:tc>
                <a:tc>
                  <a:txBody>
                    <a:bodyPr/>
                    <a:lstStyle/>
                    <a:p>
                      <a:pPr marL="237490">
                        <a:lnSpc>
                          <a:spcPct val="100000"/>
                        </a:lnSpc>
                        <a:spcBef>
                          <a:spcPts val="125"/>
                        </a:spcBef>
                      </a:pPr>
                      <a:r>
                        <a:rPr sz="1800" dirty="0">
                          <a:solidFill>
                            <a:srgbClr val="000000"/>
                          </a:solidFill>
                          <a:latin typeface="+mj-lt"/>
                        </a:rPr>
                        <a:t>0.9830</a:t>
                      </a:r>
                      <a:endParaRPr sz="1800">
                        <a:solidFill>
                          <a:srgbClr val="000000"/>
                        </a:solidFill>
                        <a:latin typeface="+mj-lt"/>
                        <a:cs typeface="STIX"/>
                      </a:endParaRPr>
                    </a:p>
                  </a:txBody>
                  <a:tcPr marL="0" marR="0" marT="15875"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extLst>
                  <a:ext uri="{0D108BD9-81ED-4DB2-BD59-A6C34878D82A}">
                    <a16:rowId xmlns:a16="http://schemas.microsoft.com/office/drawing/2014/main" xmlns="" val="10002"/>
                  </a:ext>
                </a:extLst>
              </a:tr>
              <a:tr h="206375">
                <a:tc>
                  <a:txBody>
                    <a:bodyPr/>
                    <a:lstStyle/>
                    <a:p>
                      <a:pPr marL="57150">
                        <a:lnSpc>
                          <a:spcPct val="100000"/>
                        </a:lnSpc>
                        <a:spcBef>
                          <a:spcPts val="225"/>
                        </a:spcBef>
                      </a:pPr>
                      <a:r>
                        <a:rPr sz="1800" b="1" dirty="0">
                          <a:solidFill>
                            <a:srgbClr val="000000"/>
                          </a:solidFill>
                          <a:latin typeface="+mj-lt"/>
                        </a:rPr>
                        <a:t>R</a:t>
                      </a:r>
                      <a:r>
                        <a:rPr sz="1800" b="1" spc="-5" dirty="0">
                          <a:solidFill>
                            <a:srgbClr val="000000"/>
                          </a:solidFill>
                          <a:latin typeface="+mj-lt"/>
                        </a:rPr>
                        <a:t> Square</a:t>
                      </a:r>
                      <a:endParaRPr sz="1800" b="1" dirty="0">
                        <a:solidFill>
                          <a:srgbClr val="000000"/>
                        </a:solidFill>
                        <a:latin typeface="+mj-lt"/>
                        <a:cs typeface="Roboto Condensed"/>
                      </a:endParaRPr>
                    </a:p>
                  </a:txBody>
                  <a:tcPr marL="0" marR="0" marT="28575" marB="0"/>
                </a:tc>
                <a:tc>
                  <a:txBody>
                    <a:bodyPr/>
                    <a:lstStyle/>
                    <a:p>
                      <a:pPr marL="237490">
                        <a:lnSpc>
                          <a:spcPct val="100000"/>
                        </a:lnSpc>
                        <a:spcBef>
                          <a:spcPts val="125"/>
                        </a:spcBef>
                      </a:pPr>
                      <a:r>
                        <a:rPr sz="1800" dirty="0">
                          <a:solidFill>
                            <a:srgbClr val="000000"/>
                          </a:solidFill>
                          <a:latin typeface="+mj-lt"/>
                        </a:rPr>
                        <a:t>0.9660</a:t>
                      </a:r>
                      <a:endParaRPr sz="1800" dirty="0">
                        <a:solidFill>
                          <a:srgbClr val="000000"/>
                        </a:solidFill>
                        <a:latin typeface="+mj-lt"/>
                        <a:cs typeface="STIX"/>
                      </a:endParaRPr>
                    </a:p>
                  </a:txBody>
                  <a:tcPr marL="0" marR="0" marT="15875"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extLst>
                  <a:ext uri="{0D108BD9-81ED-4DB2-BD59-A6C34878D82A}">
                    <a16:rowId xmlns:a16="http://schemas.microsoft.com/office/drawing/2014/main" xmlns="" val="10003"/>
                  </a:ext>
                </a:extLst>
              </a:tr>
              <a:tr h="206375">
                <a:tc>
                  <a:txBody>
                    <a:bodyPr/>
                    <a:lstStyle/>
                    <a:p>
                      <a:pPr marL="57150">
                        <a:lnSpc>
                          <a:spcPct val="100000"/>
                        </a:lnSpc>
                        <a:spcBef>
                          <a:spcPts val="225"/>
                        </a:spcBef>
                      </a:pPr>
                      <a:r>
                        <a:rPr sz="1800" b="1" spc="-5" dirty="0">
                          <a:solidFill>
                            <a:srgbClr val="000000"/>
                          </a:solidFill>
                          <a:latin typeface="+mj-lt"/>
                        </a:rPr>
                        <a:t>Adjusted </a:t>
                      </a:r>
                      <a:r>
                        <a:rPr sz="1800" b="1" dirty="0">
                          <a:solidFill>
                            <a:srgbClr val="000000"/>
                          </a:solidFill>
                          <a:latin typeface="+mj-lt"/>
                        </a:rPr>
                        <a:t>R</a:t>
                      </a:r>
                      <a:r>
                        <a:rPr sz="1800" b="1" spc="-25" dirty="0">
                          <a:solidFill>
                            <a:srgbClr val="000000"/>
                          </a:solidFill>
                          <a:latin typeface="+mj-lt"/>
                        </a:rPr>
                        <a:t> </a:t>
                      </a:r>
                      <a:r>
                        <a:rPr sz="1800" b="1" spc="-10" dirty="0">
                          <a:solidFill>
                            <a:srgbClr val="000000"/>
                          </a:solidFill>
                          <a:latin typeface="+mj-lt"/>
                        </a:rPr>
                        <a:t>Square</a:t>
                      </a:r>
                      <a:endParaRPr sz="1800" b="1" dirty="0">
                        <a:solidFill>
                          <a:srgbClr val="000000"/>
                        </a:solidFill>
                        <a:latin typeface="+mj-lt"/>
                        <a:cs typeface="Roboto Condensed"/>
                      </a:endParaRPr>
                    </a:p>
                  </a:txBody>
                  <a:tcPr marL="0" marR="0" marT="28575" marB="0"/>
                </a:tc>
                <a:tc>
                  <a:txBody>
                    <a:bodyPr/>
                    <a:lstStyle/>
                    <a:p>
                      <a:pPr marL="237490">
                        <a:lnSpc>
                          <a:spcPct val="100000"/>
                        </a:lnSpc>
                        <a:spcBef>
                          <a:spcPts val="125"/>
                        </a:spcBef>
                      </a:pPr>
                      <a:r>
                        <a:rPr sz="1800" dirty="0">
                          <a:solidFill>
                            <a:srgbClr val="000000"/>
                          </a:solidFill>
                          <a:latin typeface="+mj-lt"/>
                        </a:rPr>
                        <a:t>0.9610</a:t>
                      </a:r>
                      <a:endParaRPr sz="1800" dirty="0">
                        <a:solidFill>
                          <a:srgbClr val="000000"/>
                        </a:solidFill>
                        <a:latin typeface="+mj-lt"/>
                        <a:cs typeface="STIX"/>
                      </a:endParaRPr>
                    </a:p>
                  </a:txBody>
                  <a:tcPr marL="0" marR="0" marT="15875"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extLst>
                  <a:ext uri="{0D108BD9-81ED-4DB2-BD59-A6C34878D82A}">
                    <a16:rowId xmlns:a16="http://schemas.microsoft.com/office/drawing/2014/main" xmlns="" val="10004"/>
                  </a:ext>
                </a:extLst>
              </a:tr>
              <a:tr h="206375">
                <a:tc>
                  <a:txBody>
                    <a:bodyPr/>
                    <a:lstStyle/>
                    <a:p>
                      <a:pPr marL="57150">
                        <a:lnSpc>
                          <a:spcPct val="100000"/>
                        </a:lnSpc>
                        <a:spcBef>
                          <a:spcPts val="225"/>
                        </a:spcBef>
                      </a:pPr>
                      <a:r>
                        <a:rPr sz="1800" b="1" spc="-10" dirty="0">
                          <a:solidFill>
                            <a:srgbClr val="000000"/>
                          </a:solidFill>
                          <a:latin typeface="+mj-lt"/>
                        </a:rPr>
                        <a:t>Standard </a:t>
                      </a:r>
                      <a:r>
                        <a:rPr sz="1800" b="1" spc="-5" dirty="0">
                          <a:solidFill>
                            <a:srgbClr val="000000"/>
                          </a:solidFill>
                          <a:latin typeface="+mj-lt"/>
                        </a:rPr>
                        <a:t>Error</a:t>
                      </a:r>
                      <a:endParaRPr sz="1800" b="1" dirty="0">
                        <a:solidFill>
                          <a:srgbClr val="000000"/>
                        </a:solidFill>
                        <a:latin typeface="+mj-lt"/>
                        <a:cs typeface="Roboto Condensed"/>
                      </a:endParaRPr>
                    </a:p>
                  </a:txBody>
                  <a:tcPr marL="0" marR="0" marT="28575" marB="0"/>
                </a:tc>
                <a:tc>
                  <a:txBody>
                    <a:bodyPr/>
                    <a:lstStyle/>
                    <a:p>
                      <a:pPr marL="237490">
                        <a:lnSpc>
                          <a:spcPct val="100000"/>
                        </a:lnSpc>
                        <a:spcBef>
                          <a:spcPts val="125"/>
                        </a:spcBef>
                      </a:pPr>
                      <a:r>
                        <a:rPr sz="1800" dirty="0">
                          <a:solidFill>
                            <a:srgbClr val="000000"/>
                          </a:solidFill>
                          <a:latin typeface="+mj-lt"/>
                        </a:rPr>
                        <a:t>0.3810</a:t>
                      </a:r>
                      <a:endParaRPr sz="1800" dirty="0">
                        <a:solidFill>
                          <a:srgbClr val="000000"/>
                        </a:solidFill>
                        <a:latin typeface="+mj-lt"/>
                        <a:cs typeface="STIX"/>
                      </a:endParaRPr>
                    </a:p>
                  </a:txBody>
                  <a:tcPr marL="0" marR="0" marT="15875"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extLst>
                  <a:ext uri="{0D108BD9-81ED-4DB2-BD59-A6C34878D82A}">
                    <a16:rowId xmlns:a16="http://schemas.microsoft.com/office/drawing/2014/main" xmlns="" val="10005"/>
                  </a:ext>
                </a:extLst>
              </a:tr>
              <a:tr h="206375">
                <a:tc>
                  <a:txBody>
                    <a:bodyPr/>
                    <a:lstStyle/>
                    <a:p>
                      <a:pPr marL="57150">
                        <a:lnSpc>
                          <a:spcPct val="100000"/>
                        </a:lnSpc>
                        <a:spcBef>
                          <a:spcPts val="225"/>
                        </a:spcBef>
                      </a:pPr>
                      <a:r>
                        <a:rPr sz="1800" b="1" spc="-5" dirty="0">
                          <a:solidFill>
                            <a:srgbClr val="000000"/>
                          </a:solidFill>
                          <a:latin typeface="+mj-lt"/>
                        </a:rPr>
                        <a:t>Observations</a:t>
                      </a:r>
                      <a:endParaRPr sz="1800" b="1" dirty="0">
                        <a:solidFill>
                          <a:srgbClr val="000000"/>
                        </a:solidFill>
                        <a:latin typeface="+mj-lt"/>
                        <a:cs typeface="Roboto Condensed"/>
                      </a:endParaRPr>
                    </a:p>
                  </a:txBody>
                  <a:tcPr marL="0" marR="0" marT="28575" marB="0"/>
                </a:tc>
                <a:tc>
                  <a:txBody>
                    <a:bodyPr/>
                    <a:lstStyle/>
                    <a:p>
                      <a:pPr marL="12065" algn="ctr">
                        <a:lnSpc>
                          <a:spcPct val="100000"/>
                        </a:lnSpc>
                        <a:spcBef>
                          <a:spcPts val="125"/>
                        </a:spcBef>
                      </a:pPr>
                      <a:r>
                        <a:rPr sz="1800" dirty="0">
                          <a:solidFill>
                            <a:srgbClr val="000000"/>
                          </a:solidFill>
                          <a:latin typeface="+mj-lt"/>
                        </a:rPr>
                        <a:t>8</a:t>
                      </a:r>
                      <a:endParaRPr sz="1800" dirty="0">
                        <a:solidFill>
                          <a:srgbClr val="000000"/>
                        </a:solidFill>
                        <a:latin typeface="+mj-lt"/>
                        <a:cs typeface="STIX"/>
                      </a:endParaRPr>
                    </a:p>
                  </a:txBody>
                  <a:tcPr marL="0" marR="0" marT="15875" marB="0"/>
                </a:tc>
                <a:tc>
                  <a:txBody>
                    <a:bodyPr/>
                    <a:lstStyle/>
                    <a:p>
                      <a:pPr>
                        <a:lnSpc>
                          <a:spcPct val="100000"/>
                        </a:lnSpc>
                      </a:pPr>
                      <a:endParaRPr sz="1800" dirty="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tc>
                  <a:txBody>
                    <a:bodyPr/>
                    <a:lstStyle/>
                    <a:p>
                      <a:pPr>
                        <a:lnSpc>
                          <a:spcPct val="100000"/>
                        </a:lnSpc>
                      </a:pPr>
                      <a:endParaRPr sz="1800">
                        <a:solidFill>
                          <a:srgbClr val="000000"/>
                        </a:solidFill>
                        <a:latin typeface="+mj-lt"/>
                        <a:cs typeface="Times New Roman"/>
                      </a:endParaRPr>
                    </a:p>
                  </a:txBody>
                  <a:tcPr marL="0" marR="0" marT="0" marB="0"/>
                </a:tc>
                <a:extLst>
                  <a:ext uri="{0D108BD9-81ED-4DB2-BD59-A6C34878D82A}">
                    <a16:rowId xmlns:a16="http://schemas.microsoft.com/office/drawing/2014/main" xmlns="" val="10006"/>
                  </a:ext>
                </a:extLst>
              </a:tr>
              <a:tr h="196850">
                <a:tc gridSpan="5">
                  <a:txBody>
                    <a:bodyPr/>
                    <a:lstStyle/>
                    <a:p>
                      <a:pPr marL="27940" algn="ctr">
                        <a:lnSpc>
                          <a:spcPct val="100000"/>
                        </a:lnSpc>
                        <a:spcBef>
                          <a:spcPts val="150"/>
                        </a:spcBef>
                      </a:pPr>
                      <a:r>
                        <a:rPr sz="1800" b="1" spc="-15" dirty="0">
                          <a:solidFill>
                            <a:srgbClr val="000000"/>
                          </a:solidFill>
                          <a:latin typeface="+mj-lt"/>
                        </a:rPr>
                        <a:t>ANOVA</a:t>
                      </a:r>
                      <a:endParaRPr sz="1800" b="1" dirty="0">
                        <a:solidFill>
                          <a:srgbClr val="000000"/>
                        </a:solidFill>
                        <a:latin typeface="+mj-lt"/>
                        <a:cs typeface="Roboto Condensed"/>
                      </a:endParaRPr>
                    </a:p>
                  </a:txBody>
                  <a:tcPr marL="0" marR="0" marT="1905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7"/>
                  </a:ext>
                </a:extLst>
              </a:tr>
              <a:tr h="196850">
                <a:tc>
                  <a:txBody>
                    <a:bodyPr/>
                    <a:lstStyle/>
                    <a:p>
                      <a:pPr>
                        <a:lnSpc>
                          <a:spcPct val="100000"/>
                        </a:lnSpc>
                      </a:pPr>
                      <a:endParaRPr sz="1800">
                        <a:solidFill>
                          <a:srgbClr val="000000"/>
                        </a:solidFill>
                        <a:latin typeface="+mj-lt"/>
                        <a:cs typeface="Times New Roman"/>
                      </a:endParaRPr>
                    </a:p>
                  </a:txBody>
                  <a:tcPr marL="0" marR="0" marT="0" marB="0"/>
                </a:tc>
                <a:tc>
                  <a:txBody>
                    <a:bodyPr/>
                    <a:lstStyle/>
                    <a:p>
                      <a:pPr marL="12065" algn="ctr">
                        <a:lnSpc>
                          <a:spcPct val="100000"/>
                        </a:lnSpc>
                        <a:spcBef>
                          <a:spcPts val="150"/>
                        </a:spcBef>
                      </a:pPr>
                      <a:r>
                        <a:rPr sz="1800" b="1" dirty="0">
                          <a:solidFill>
                            <a:srgbClr val="000000"/>
                          </a:solidFill>
                          <a:latin typeface="+mj-lt"/>
                        </a:rPr>
                        <a:t>df</a:t>
                      </a:r>
                      <a:endParaRPr sz="1800" b="1" dirty="0">
                        <a:solidFill>
                          <a:srgbClr val="000000"/>
                        </a:solidFill>
                        <a:latin typeface="+mj-lt"/>
                        <a:cs typeface="Roboto Condensed"/>
                      </a:endParaRPr>
                    </a:p>
                  </a:txBody>
                  <a:tcPr marL="0" marR="0" marT="19050" marB="0"/>
                </a:tc>
                <a:tc>
                  <a:txBody>
                    <a:bodyPr/>
                    <a:lstStyle/>
                    <a:p>
                      <a:pPr marL="10795" algn="ctr">
                        <a:lnSpc>
                          <a:spcPct val="100000"/>
                        </a:lnSpc>
                        <a:spcBef>
                          <a:spcPts val="150"/>
                        </a:spcBef>
                      </a:pPr>
                      <a:r>
                        <a:rPr sz="1800" b="1" spc="-5" dirty="0">
                          <a:solidFill>
                            <a:srgbClr val="000000"/>
                          </a:solidFill>
                          <a:latin typeface="+mj-lt"/>
                        </a:rPr>
                        <a:t>SS</a:t>
                      </a:r>
                      <a:endParaRPr sz="1800" b="1" dirty="0">
                        <a:solidFill>
                          <a:srgbClr val="000000"/>
                        </a:solidFill>
                        <a:latin typeface="+mj-lt"/>
                        <a:cs typeface="Roboto Condensed"/>
                      </a:endParaRPr>
                    </a:p>
                  </a:txBody>
                  <a:tcPr marL="0" marR="0" marT="19050" marB="0"/>
                </a:tc>
                <a:tc>
                  <a:txBody>
                    <a:bodyPr/>
                    <a:lstStyle/>
                    <a:p>
                      <a:pPr marL="9525" algn="ctr">
                        <a:lnSpc>
                          <a:spcPct val="100000"/>
                        </a:lnSpc>
                        <a:spcBef>
                          <a:spcPts val="150"/>
                        </a:spcBef>
                      </a:pPr>
                      <a:r>
                        <a:rPr sz="1800" b="1" spc="-5" dirty="0">
                          <a:solidFill>
                            <a:srgbClr val="000000"/>
                          </a:solidFill>
                          <a:latin typeface="+mj-lt"/>
                        </a:rPr>
                        <a:t>MS</a:t>
                      </a:r>
                      <a:endParaRPr sz="1800" b="1" dirty="0">
                        <a:solidFill>
                          <a:srgbClr val="000000"/>
                        </a:solidFill>
                        <a:latin typeface="+mj-lt"/>
                        <a:cs typeface="Roboto Condensed"/>
                      </a:endParaRPr>
                    </a:p>
                  </a:txBody>
                  <a:tcPr marL="0" marR="0" marT="19050" marB="0"/>
                </a:tc>
                <a:tc>
                  <a:txBody>
                    <a:bodyPr/>
                    <a:lstStyle/>
                    <a:p>
                      <a:pPr marL="26034" algn="ctr">
                        <a:lnSpc>
                          <a:spcPct val="100000"/>
                        </a:lnSpc>
                        <a:spcBef>
                          <a:spcPts val="150"/>
                        </a:spcBef>
                      </a:pPr>
                      <a:r>
                        <a:rPr sz="1800" b="1" dirty="0">
                          <a:solidFill>
                            <a:srgbClr val="000000"/>
                          </a:solidFill>
                          <a:latin typeface="+mj-lt"/>
                        </a:rPr>
                        <a:t>F</a:t>
                      </a:r>
                      <a:endParaRPr sz="1800" b="1" dirty="0">
                        <a:solidFill>
                          <a:srgbClr val="000000"/>
                        </a:solidFill>
                        <a:latin typeface="+mj-lt"/>
                        <a:cs typeface="Roboto Condensed"/>
                      </a:endParaRPr>
                    </a:p>
                  </a:txBody>
                  <a:tcPr marL="0" marR="0" marT="19050" marB="0"/>
                </a:tc>
                <a:extLst>
                  <a:ext uri="{0D108BD9-81ED-4DB2-BD59-A6C34878D82A}">
                    <a16:rowId xmlns:a16="http://schemas.microsoft.com/office/drawing/2014/main" xmlns="" val="10008"/>
                  </a:ext>
                </a:extLst>
              </a:tr>
              <a:tr h="205740">
                <a:tc>
                  <a:txBody>
                    <a:bodyPr/>
                    <a:lstStyle/>
                    <a:p>
                      <a:pPr marL="57150">
                        <a:lnSpc>
                          <a:spcPct val="100000"/>
                        </a:lnSpc>
                        <a:spcBef>
                          <a:spcPts val="225"/>
                        </a:spcBef>
                      </a:pPr>
                      <a:r>
                        <a:rPr sz="1800" b="1" spc="-5" dirty="0">
                          <a:solidFill>
                            <a:srgbClr val="000000"/>
                          </a:solidFill>
                          <a:latin typeface="+mj-lt"/>
                        </a:rPr>
                        <a:t>Regression</a:t>
                      </a:r>
                      <a:endParaRPr sz="1800" b="1" dirty="0">
                        <a:solidFill>
                          <a:srgbClr val="000000"/>
                        </a:solidFill>
                        <a:latin typeface="+mj-lt"/>
                        <a:cs typeface="Roboto Condensed"/>
                      </a:endParaRPr>
                    </a:p>
                  </a:txBody>
                  <a:tcPr marL="0" marR="0" marT="28575" marB="0"/>
                </a:tc>
                <a:tc>
                  <a:txBody>
                    <a:bodyPr/>
                    <a:lstStyle/>
                    <a:p>
                      <a:pPr marL="12065" algn="ctr">
                        <a:lnSpc>
                          <a:spcPct val="100000"/>
                        </a:lnSpc>
                        <a:spcBef>
                          <a:spcPts val="125"/>
                        </a:spcBef>
                      </a:pPr>
                      <a:r>
                        <a:rPr sz="1800" dirty="0">
                          <a:solidFill>
                            <a:srgbClr val="000000"/>
                          </a:solidFill>
                          <a:latin typeface="+mj-lt"/>
                        </a:rPr>
                        <a:t>1</a:t>
                      </a:r>
                      <a:endParaRPr sz="1800">
                        <a:solidFill>
                          <a:srgbClr val="000000"/>
                        </a:solidFill>
                        <a:latin typeface="+mj-lt"/>
                        <a:cs typeface="STIX"/>
                      </a:endParaRPr>
                    </a:p>
                  </a:txBody>
                  <a:tcPr marL="0" marR="0" marT="15875" marB="0"/>
                </a:tc>
                <a:tc>
                  <a:txBody>
                    <a:bodyPr/>
                    <a:lstStyle/>
                    <a:p>
                      <a:pPr marL="10795" algn="ctr">
                        <a:lnSpc>
                          <a:spcPct val="100000"/>
                        </a:lnSpc>
                        <a:spcBef>
                          <a:spcPts val="125"/>
                        </a:spcBef>
                      </a:pPr>
                      <a:r>
                        <a:rPr sz="1800" dirty="0">
                          <a:solidFill>
                            <a:srgbClr val="000000"/>
                          </a:solidFill>
                          <a:latin typeface="+mj-lt"/>
                        </a:rPr>
                        <a:t>24.9172</a:t>
                      </a:r>
                      <a:endParaRPr sz="1800" dirty="0">
                        <a:solidFill>
                          <a:srgbClr val="000000"/>
                        </a:solidFill>
                        <a:latin typeface="+mj-lt"/>
                        <a:cs typeface="STIX"/>
                      </a:endParaRPr>
                    </a:p>
                  </a:txBody>
                  <a:tcPr marL="0" marR="0" marT="15875" marB="0"/>
                </a:tc>
                <a:tc>
                  <a:txBody>
                    <a:bodyPr/>
                    <a:lstStyle/>
                    <a:p>
                      <a:pPr marR="184150" algn="r">
                        <a:lnSpc>
                          <a:spcPct val="100000"/>
                        </a:lnSpc>
                        <a:spcBef>
                          <a:spcPts val="125"/>
                        </a:spcBef>
                      </a:pPr>
                      <a:r>
                        <a:rPr sz="1800" dirty="0">
                          <a:solidFill>
                            <a:srgbClr val="000000"/>
                          </a:solidFill>
                          <a:latin typeface="+mj-lt"/>
                        </a:rPr>
                        <a:t>24.9172</a:t>
                      </a:r>
                      <a:endParaRPr sz="1800" dirty="0">
                        <a:solidFill>
                          <a:srgbClr val="000000"/>
                        </a:solidFill>
                        <a:latin typeface="+mj-lt"/>
                        <a:cs typeface="STIX"/>
                      </a:endParaRPr>
                    </a:p>
                  </a:txBody>
                  <a:tcPr marL="0" marR="0" marT="15875" marB="0"/>
                </a:tc>
                <a:tc>
                  <a:txBody>
                    <a:bodyPr/>
                    <a:lstStyle/>
                    <a:p>
                      <a:pPr marL="26034" algn="ctr">
                        <a:lnSpc>
                          <a:spcPct val="100000"/>
                        </a:lnSpc>
                        <a:spcBef>
                          <a:spcPts val="125"/>
                        </a:spcBef>
                      </a:pPr>
                      <a:r>
                        <a:rPr sz="1800" dirty="0">
                          <a:solidFill>
                            <a:srgbClr val="000000"/>
                          </a:solidFill>
                          <a:latin typeface="+mj-lt"/>
                        </a:rPr>
                        <a:t>171.5380</a:t>
                      </a:r>
                      <a:endParaRPr sz="1800">
                        <a:solidFill>
                          <a:srgbClr val="000000"/>
                        </a:solidFill>
                        <a:latin typeface="+mj-lt"/>
                        <a:cs typeface="STIX"/>
                      </a:endParaRPr>
                    </a:p>
                  </a:txBody>
                  <a:tcPr marL="0" marR="0" marT="15875" marB="0"/>
                </a:tc>
                <a:extLst>
                  <a:ext uri="{0D108BD9-81ED-4DB2-BD59-A6C34878D82A}">
                    <a16:rowId xmlns:a16="http://schemas.microsoft.com/office/drawing/2014/main" xmlns="" val="10009"/>
                  </a:ext>
                </a:extLst>
              </a:tr>
              <a:tr h="206375">
                <a:tc>
                  <a:txBody>
                    <a:bodyPr/>
                    <a:lstStyle/>
                    <a:p>
                      <a:pPr marL="57150">
                        <a:lnSpc>
                          <a:spcPct val="100000"/>
                        </a:lnSpc>
                        <a:spcBef>
                          <a:spcPts val="225"/>
                        </a:spcBef>
                      </a:pPr>
                      <a:r>
                        <a:rPr sz="1800" b="1" dirty="0">
                          <a:solidFill>
                            <a:srgbClr val="000000"/>
                          </a:solidFill>
                          <a:latin typeface="+mj-lt"/>
                        </a:rPr>
                        <a:t>Residual</a:t>
                      </a:r>
                      <a:endParaRPr sz="1800" b="1" dirty="0">
                        <a:solidFill>
                          <a:srgbClr val="000000"/>
                        </a:solidFill>
                        <a:latin typeface="+mj-lt"/>
                        <a:cs typeface="Roboto Condensed"/>
                      </a:endParaRPr>
                    </a:p>
                  </a:txBody>
                  <a:tcPr marL="0" marR="0" marT="28575" marB="0"/>
                </a:tc>
                <a:tc>
                  <a:txBody>
                    <a:bodyPr/>
                    <a:lstStyle/>
                    <a:p>
                      <a:pPr marL="12065" algn="ctr">
                        <a:lnSpc>
                          <a:spcPct val="100000"/>
                        </a:lnSpc>
                        <a:spcBef>
                          <a:spcPts val="125"/>
                        </a:spcBef>
                      </a:pPr>
                      <a:r>
                        <a:rPr sz="1800" dirty="0">
                          <a:solidFill>
                            <a:srgbClr val="000000"/>
                          </a:solidFill>
                          <a:latin typeface="+mj-lt"/>
                        </a:rPr>
                        <a:t>6</a:t>
                      </a:r>
                      <a:endParaRPr sz="1800">
                        <a:solidFill>
                          <a:srgbClr val="000000"/>
                        </a:solidFill>
                        <a:latin typeface="+mj-lt"/>
                        <a:cs typeface="STIX"/>
                      </a:endParaRPr>
                    </a:p>
                  </a:txBody>
                  <a:tcPr marL="0" marR="0" marT="15875" marB="0"/>
                </a:tc>
                <a:tc>
                  <a:txBody>
                    <a:bodyPr/>
                    <a:lstStyle/>
                    <a:p>
                      <a:pPr marL="10795" algn="ctr">
                        <a:lnSpc>
                          <a:spcPct val="100000"/>
                        </a:lnSpc>
                        <a:spcBef>
                          <a:spcPts val="125"/>
                        </a:spcBef>
                      </a:pPr>
                      <a:r>
                        <a:rPr sz="1800" dirty="0">
                          <a:solidFill>
                            <a:srgbClr val="000000"/>
                          </a:solidFill>
                          <a:latin typeface="+mj-lt"/>
                        </a:rPr>
                        <a:t>0.8715</a:t>
                      </a:r>
                      <a:endParaRPr sz="1800" dirty="0">
                        <a:solidFill>
                          <a:srgbClr val="000000"/>
                        </a:solidFill>
                        <a:latin typeface="+mj-lt"/>
                        <a:cs typeface="STIX"/>
                      </a:endParaRPr>
                    </a:p>
                  </a:txBody>
                  <a:tcPr marL="0" marR="0" marT="15875" marB="0"/>
                </a:tc>
                <a:tc>
                  <a:txBody>
                    <a:bodyPr/>
                    <a:lstStyle/>
                    <a:p>
                      <a:pPr marL="236220">
                        <a:lnSpc>
                          <a:spcPct val="100000"/>
                        </a:lnSpc>
                        <a:spcBef>
                          <a:spcPts val="125"/>
                        </a:spcBef>
                      </a:pPr>
                      <a:r>
                        <a:rPr sz="1800" dirty="0">
                          <a:solidFill>
                            <a:srgbClr val="000000"/>
                          </a:solidFill>
                          <a:latin typeface="+mj-lt"/>
                        </a:rPr>
                        <a:t>0.1453</a:t>
                      </a:r>
                      <a:endParaRPr sz="1800" dirty="0">
                        <a:solidFill>
                          <a:srgbClr val="000000"/>
                        </a:solidFill>
                        <a:latin typeface="+mj-lt"/>
                        <a:cs typeface="STIX"/>
                      </a:endParaRPr>
                    </a:p>
                  </a:txBody>
                  <a:tcPr marL="0" marR="0" marT="15875" marB="0"/>
                </a:tc>
                <a:tc>
                  <a:txBody>
                    <a:bodyPr/>
                    <a:lstStyle/>
                    <a:p>
                      <a:pPr>
                        <a:lnSpc>
                          <a:spcPct val="100000"/>
                        </a:lnSpc>
                      </a:pPr>
                      <a:endParaRPr sz="1800">
                        <a:solidFill>
                          <a:srgbClr val="000000"/>
                        </a:solidFill>
                        <a:latin typeface="+mj-lt"/>
                        <a:cs typeface="Times New Roman"/>
                      </a:endParaRPr>
                    </a:p>
                  </a:txBody>
                  <a:tcPr marL="0" marR="0" marT="0" marB="0"/>
                </a:tc>
                <a:extLst>
                  <a:ext uri="{0D108BD9-81ED-4DB2-BD59-A6C34878D82A}">
                    <a16:rowId xmlns:a16="http://schemas.microsoft.com/office/drawing/2014/main" xmlns="" val="10010"/>
                  </a:ext>
                </a:extLst>
              </a:tr>
              <a:tr h="206375">
                <a:tc>
                  <a:txBody>
                    <a:bodyPr/>
                    <a:lstStyle/>
                    <a:p>
                      <a:pPr marL="57150">
                        <a:lnSpc>
                          <a:spcPct val="100000"/>
                        </a:lnSpc>
                        <a:spcBef>
                          <a:spcPts val="225"/>
                        </a:spcBef>
                      </a:pPr>
                      <a:r>
                        <a:rPr sz="1800" b="1" spc="-25" dirty="0">
                          <a:solidFill>
                            <a:srgbClr val="000000"/>
                          </a:solidFill>
                          <a:latin typeface="+mj-lt"/>
                        </a:rPr>
                        <a:t>Total</a:t>
                      </a:r>
                      <a:endParaRPr sz="1800" b="1" dirty="0">
                        <a:solidFill>
                          <a:srgbClr val="000000"/>
                        </a:solidFill>
                        <a:latin typeface="+mj-lt"/>
                        <a:cs typeface="Roboto Condensed"/>
                      </a:endParaRPr>
                    </a:p>
                  </a:txBody>
                  <a:tcPr marL="0" marR="0" marT="28575" marB="0"/>
                </a:tc>
                <a:tc>
                  <a:txBody>
                    <a:bodyPr/>
                    <a:lstStyle/>
                    <a:p>
                      <a:pPr marL="12065" algn="ctr">
                        <a:lnSpc>
                          <a:spcPct val="100000"/>
                        </a:lnSpc>
                        <a:spcBef>
                          <a:spcPts val="125"/>
                        </a:spcBef>
                      </a:pPr>
                      <a:r>
                        <a:rPr sz="1800" dirty="0">
                          <a:solidFill>
                            <a:srgbClr val="000000"/>
                          </a:solidFill>
                          <a:latin typeface="+mj-lt"/>
                        </a:rPr>
                        <a:t>7</a:t>
                      </a:r>
                      <a:endParaRPr sz="1800">
                        <a:solidFill>
                          <a:srgbClr val="000000"/>
                        </a:solidFill>
                        <a:latin typeface="+mj-lt"/>
                        <a:cs typeface="STIX"/>
                      </a:endParaRPr>
                    </a:p>
                  </a:txBody>
                  <a:tcPr marL="0" marR="0" marT="15875" marB="0"/>
                </a:tc>
                <a:tc>
                  <a:txBody>
                    <a:bodyPr/>
                    <a:lstStyle/>
                    <a:p>
                      <a:pPr marL="10795" algn="ctr">
                        <a:lnSpc>
                          <a:spcPct val="100000"/>
                        </a:lnSpc>
                        <a:spcBef>
                          <a:spcPts val="125"/>
                        </a:spcBef>
                      </a:pPr>
                      <a:r>
                        <a:rPr sz="1800" dirty="0">
                          <a:solidFill>
                            <a:srgbClr val="000000"/>
                          </a:solidFill>
                          <a:latin typeface="+mj-lt"/>
                        </a:rPr>
                        <a:t>25.7889</a:t>
                      </a:r>
                      <a:endParaRPr sz="1800" dirty="0">
                        <a:solidFill>
                          <a:srgbClr val="000000"/>
                        </a:solidFill>
                        <a:latin typeface="+mj-lt"/>
                        <a:cs typeface="STIX"/>
                      </a:endParaRPr>
                    </a:p>
                  </a:txBody>
                  <a:tcPr marL="0" marR="0" marT="15875" marB="0"/>
                </a:tc>
                <a:tc>
                  <a:txBody>
                    <a:bodyPr/>
                    <a:lstStyle/>
                    <a:p>
                      <a:pPr>
                        <a:lnSpc>
                          <a:spcPct val="100000"/>
                        </a:lnSpc>
                      </a:pPr>
                      <a:endParaRPr sz="1800" dirty="0">
                        <a:solidFill>
                          <a:srgbClr val="000000"/>
                        </a:solidFill>
                        <a:latin typeface="+mj-lt"/>
                        <a:cs typeface="Times New Roman"/>
                      </a:endParaRPr>
                    </a:p>
                  </a:txBody>
                  <a:tcPr marL="0" marR="0" marT="0" marB="0"/>
                </a:tc>
                <a:tc>
                  <a:txBody>
                    <a:bodyPr/>
                    <a:lstStyle/>
                    <a:p>
                      <a:pPr>
                        <a:lnSpc>
                          <a:spcPct val="100000"/>
                        </a:lnSpc>
                      </a:pPr>
                      <a:endParaRPr sz="1800" dirty="0">
                        <a:solidFill>
                          <a:srgbClr val="000000"/>
                        </a:solidFill>
                        <a:latin typeface="+mj-lt"/>
                        <a:cs typeface="Times New Roman"/>
                      </a:endParaRPr>
                    </a:p>
                  </a:txBody>
                  <a:tcPr marL="0" marR="0" marT="0" marB="0"/>
                </a:tc>
                <a:extLst>
                  <a:ext uri="{0D108BD9-81ED-4DB2-BD59-A6C34878D82A}">
                    <a16:rowId xmlns:a16="http://schemas.microsoft.com/office/drawing/2014/main" xmlns="" val="10011"/>
                  </a:ext>
                </a:extLst>
              </a:tr>
              <a:tr h="206375">
                <a:tc gridSpan="5">
                  <a:txBody>
                    <a:bodyPr/>
                    <a:lstStyle/>
                    <a:p>
                      <a:pPr>
                        <a:lnSpc>
                          <a:spcPct val="100000"/>
                        </a:lnSpc>
                      </a:pPr>
                      <a:endParaRPr sz="1800" dirty="0">
                        <a:solidFill>
                          <a:srgbClr val="000000"/>
                        </a:solidFill>
                        <a:latin typeface="+mj-lt"/>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12"/>
                  </a:ext>
                </a:extLst>
              </a:tr>
              <a:tr h="196850">
                <a:tc>
                  <a:txBody>
                    <a:bodyPr/>
                    <a:lstStyle/>
                    <a:p>
                      <a:pPr>
                        <a:lnSpc>
                          <a:spcPct val="100000"/>
                        </a:lnSpc>
                      </a:pPr>
                      <a:endParaRPr sz="1800">
                        <a:solidFill>
                          <a:srgbClr val="000000"/>
                        </a:solidFill>
                        <a:latin typeface="+mj-lt"/>
                        <a:cs typeface="Times New Roman"/>
                      </a:endParaRPr>
                    </a:p>
                  </a:txBody>
                  <a:tcPr marL="0" marR="0" marT="0" marB="0"/>
                </a:tc>
                <a:tc>
                  <a:txBody>
                    <a:bodyPr/>
                    <a:lstStyle/>
                    <a:p>
                      <a:pPr marL="120650">
                        <a:lnSpc>
                          <a:spcPct val="100000"/>
                        </a:lnSpc>
                        <a:spcBef>
                          <a:spcPts val="150"/>
                        </a:spcBef>
                      </a:pPr>
                      <a:r>
                        <a:rPr sz="1800" b="1" spc="-10" dirty="0">
                          <a:solidFill>
                            <a:srgbClr val="000000"/>
                          </a:solidFill>
                          <a:latin typeface="+mj-lt"/>
                        </a:rPr>
                        <a:t>Coefficients</a:t>
                      </a:r>
                      <a:endParaRPr sz="1800" b="1" dirty="0">
                        <a:solidFill>
                          <a:srgbClr val="000000"/>
                        </a:solidFill>
                        <a:latin typeface="+mj-lt"/>
                        <a:cs typeface="Roboto Condensed"/>
                      </a:endParaRPr>
                    </a:p>
                  </a:txBody>
                  <a:tcPr marL="0" marR="0" marT="19050" marB="0"/>
                </a:tc>
                <a:tc>
                  <a:txBody>
                    <a:bodyPr/>
                    <a:lstStyle/>
                    <a:p>
                      <a:pPr marL="10795" algn="ctr">
                        <a:lnSpc>
                          <a:spcPct val="100000"/>
                        </a:lnSpc>
                        <a:spcBef>
                          <a:spcPts val="150"/>
                        </a:spcBef>
                      </a:pPr>
                      <a:r>
                        <a:rPr sz="1800" b="1" spc="-10" dirty="0">
                          <a:solidFill>
                            <a:srgbClr val="000000"/>
                          </a:solidFill>
                          <a:latin typeface="+mj-lt"/>
                        </a:rPr>
                        <a:t>Standard</a:t>
                      </a:r>
                      <a:r>
                        <a:rPr sz="1800" b="1" spc="-20" dirty="0">
                          <a:solidFill>
                            <a:srgbClr val="000000"/>
                          </a:solidFill>
                          <a:latin typeface="+mj-lt"/>
                        </a:rPr>
                        <a:t> </a:t>
                      </a:r>
                      <a:r>
                        <a:rPr sz="1800" b="1" spc="-5" dirty="0">
                          <a:solidFill>
                            <a:srgbClr val="000000"/>
                          </a:solidFill>
                          <a:latin typeface="+mj-lt"/>
                        </a:rPr>
                        <a:t>Error</a:t>
                      </a:r>
                      <a:endParaRPr sz="1800" b="1" dirty="0">
                        <a:solidFill>
                          <a:srgbClr val="000000"/>
                        </a:solidFill>
                        <a:latin typeface="+mj-lt"/>
                        <a:cs typeface="Roboto Condensed"/>
                      </a:endParaRPr>
                    </a:p>
                  </a:txBody>
                  <a:tcPr marL="0" marR="0" marT="19050" marB="0"/>
                </a:tc>
                <a:tc>
                  <a:txBody>
                    <a:bodyPr/>
                    <a:lstStyle/>
                    <a:p>
                      <a:pPr marL="291465">
                        <a:lnSpc>
                          <a:spcPct val="100000"/>
                        </a:lnSpc>
                        <a:spcBef>
                          <a:spcPts val="150"/>
                        </a:spcBef>
                      </a:pPr>
                      <a:r>
                        <a:rPr sz="1800" b="1" dirty="0">
                          <a:solidFill>
                            <a:srgbClr val="000000"/>
                          </a:solidFill>
                          <a:latin typeface="+mj-lt"/>
                        </a:rPr>
                        <a:t>t</a:t>
                      </a:r>
                      <a:r>
                        <a:rPr sz="1800" b="1" spc="-15" dirty="0">
                          <a:solidFill>
                            <a:srgbClr val="000000"/>
                          </a:solidFill>
                          <a:latin typeface="+mj-lt"/>
                        </a:rPr>
                        <a:t> </a:t>
                      </a:r>
                      <a:r>
                        <a:rPr sz="1800" b="1" spc="-5" dirty="0">
                          <a:solidFill>
                            <a:srgbClr val="000000"/>
                          </a:solidFill>
                          <a:latin typeface="+mj-lt"/>
                        </a:rPr>
                        <a:t>Stat</a:t>
                      </a:r>
                      <a:endParaRPr sz="1800" b="1" dirty="0">
                        <a:solidFill>
                          <a:srgbClr val="000000"/>
                        </a:solidFill>
                        <a:latin typeface="+mj-lt"/>
                        <a:cs typeface="Roboto Condensed"/>
                      </a:endParaRPr>
                    </a:p>
                  </a:txBody>
                  <a:tcPr marL="0" marR="0" marT="19050" marB="0"/>
                </a:tc>
                <a:tc>
                  <a:txBody>
                    <a:bodyPr/>
                    <a:lstStyle/>
                    <a:p>
                      <a:pPr marL="26034" algn="ctr">
                        <a:lnSpc>
                          <a:spcPct val="100000"/>
                        </a:lnSpc>
                        <a:spcBef>
                          <a:spcPts val="150"/>
                        </a:spcBef>
                      </a:pPr>
                      <a:r>
                        <a:rPr sz="1800" b="1" spc="-5" dirty="0">
                          <a:solidFill>
                            <a:srgbClr val="000000"/>
                          </a:solidFill>
                          <a:latin typeface="+mj-lt"/>
                        </a:rPr>
                        <a:t>P-value</a:t>
                      </a:r>
                      <a:endParaRPr sz="1800" b="1" dirty="0">
                        <a:solidFill>
                          <a:srgbClr val="000000"/>
                        </a:solidFill>
                        <a:latin typeface="+mj-lt"/>
                        <a:cs typeface="Roboto Condensed"/>
                      </a:endParaRPr>
                    </a:p>
                  </a:txBody>
                  <a:tcPr marL="0" marR="0" marT="19050" marB="0"/>
                </a:tc>
                <a:extLst>
                  <a:ext uri="{0D108BD9-81ED-4DB2-BD59-A6C34878D82A}">
                    <a16:rowId xmlns:a16="http://schemas.microsoft.com/office/drawing/2014/main" xmlns="" val="10013"/>
                  </a:ext>
                </a:extLst>
              </a:tr>
              <a:tr h="205740">
                <a:tc>
                  <a:txBody>
                    <a:bodyPr/>
                    <a:lstStyle/>
                    <a:p>
                      <a:pPr marL="57150">
                        <a:lnSpc>
                          <a:spcPct val="100000"/>
                        </a:lnSpc>
                        <a:spcBef>
                          <a:spcPts val="225"/>
                        </a:spcBef>
                      </a:pPr>
                      <a:r>
                        <a:rPr sz="1800" b="1" spc="-5" dirty="0">
                          <a:solidFill>
                            <a:srgbClr val="000000"/>
                          </a:solidFill>
                          <a:latin typeface="+mj-lt"/>
                        </a:rPr>
                        <a:t>Intercept</a:t>
                      </a:r>
                      <a:endParaRPr sz="1800" b="1" dirty="0">
                        <a:solidFill>
                          <a:srgbClr val="000000"/>
                        </a:solidFill>
                        <a:latin typeface="+mj-lt"/>
                        <a:cs typeface="Roboto Condensed"/>
                      </a:endParaRPr>
                    </a:p>
                  </a:txBody>
                  <a:tcPr marL="0" marR="0" marT="28575" marB="0"/>
                </a:tc>
                <a:tc>
                  <a:txBody>
                    <a:bodyPr/>
                    <a:lstStyle/>
                    <a:p>
                      <a:pPr marL="132715">
                        <a:lnSpc>
                          <a:spcPct val="100000"/>
                        </a:lnSpc>
                        <a:spcBef>
                          <a:spcPts val="125"/>
                        </a:spcBef>
                      </a:pPr>
                      <a:r>
                        <a:rPr sz="1800" dirty="0">
                          <a:solidFill>
                            <a:srgbClr val="000000"/>
                          </a:solidFill>
                          <a:latin typeface="+mj-lt"/>
                        </a:rPr>
                        <a:t>–705.5214</a:t>
                      </a:r>
                      <a:endParaRPr sz="1800">
                        <a:solidFill>
                          <a:srgbClr val="000000"/>
                        </a:solidFill>
                        <a:latin typeface="+mj-lt"/>
                        <a:cs typeface="STIX"/>
                      </a:endParaRPr>
                    </a:p>
                  </a:txBody>
                  <a:tcPr marL="0" marR="0" marT="15875" marB="0"/>
                </a:tc>
                <a:tc>
                  <a:txBody>
                    <a:bodyPr/>
                    <a:lstStyle/>
                    <a:p>
                      <a:pPr marL="10795" algn="ctr">
                        <a:lnSpc>
                          <a:spcPct val="100000"/>
                        </a:lnSpc>
                        <a:spcBef>
                          <a:spcPts val="125"/>
                        </a:spcBef>
                      </a:pPr>
                      <a:r>
                        <a:rPr sz="1800" dirty="0">
                          <a:solidFill>
                            <a:srgbClr val="000000"/>
                          </a:solidFill>
                          <a:latin typeface="+mj-lt"/>
                        </a:rPr>
                        <a:t>59.0152</a:t>
                      </a:r>
                      <a:endParaRPr sz="1800">
                        <a:solidFill>
                          <a:srgbClr val="000000"/>
                        </a:solidFill>
                        <a:latin typeface="+mj-lt"/>
                        <a:cs typeface="STIX"/>
                      </a:endParaRPr>
                    </a:p>
                  </a:txBody>
                  <a:tcPr marL="0" marR="0" marT="15875" marB="0"/>
                </a:tc>
                <a:tc>
                  <a:txBody>
                    <a:bodyPr/>
                    <a:lstStyle/>
                    <a:p>
                      <a:pPr marR="149225" algn="r">
                        <a:lnSpc>
                          <a:spcPct val="100000"/>
                        </a:lnSpc>
                        <a:spcBef>
                          <a:spcPts val="125"/>
                        </a:spcBef>
                      </a:pPr>
                      <a:r>
                        <a:rPr sz="1800" dirty="0">
                          <a:solidFill>
                            <a:srgbClr val="000000"/>
                          </a:solidFill>
                          <a:latin typeface="+mj-lt"/>
                        </a:rPr>
                        <a:t>–11.9550</a:t>
                      </a:r>
                      <a:endParaRPr sz="1800" dirty="0">
                        <a:solidFill>
                          <a:srgbClr val="000000"/>
                        </a:solidFill>
                        <a:latin typeface="+mj-lt"/>
                        <a:cs typeface="STIX"/>
                      </a:endParaRPr>
                    </a:p>
                  </a:txBody>
                  <a:tcPr marL="0" marR="0" marT="15875" marB="0"/>
                </a:tc>
                <a:tc>
                  <a:txBody>
                    <a:bodyPr/>
                    <a:lstStyle/>
                    <a:p>
                      <a:pPr marL="26034" algn="ctr">
                        <a:lnSpc>
                          <a:spcPct val="100000"/>
                        </a:lnSpc>
                        <a:spcBef>
                          <a:spcPts val="125"/>
                        </a:spcBef>
                      </a:pPr>
                      <a:r>
                        <a:rPr sz="1800" dirty="0">
                          <a:solidFill>
                            <a:srgbClr val="000000"/>
                          </a:solidFill>
                          <a:latin typeface="+mj-lt"/>
                        </a:rPr>
                        <a:t>0.00002</a:t>
                      </a:r>
                      <a:endParaRPr sz="1800" dirty="0">
                        <a:solidFill>
                          <a:srgbClr val="000000"/>
                        </a:solidFill>
                        <a:latin typeface="+mj-lt"/>
                        <a:cs typeface="STIX"/>
                      </a:endParaRPr>
                    </a:p>
                  </a:txBody>
                  <a:tcPr marL="0" marR="0" marT="15875" marB="0"/>
                </a:tc>
                <a:extLst>
                  <a:ext uri="{0D108BD9-81ED-4DB2-BD59-A6C34878D82A}">
                    <a16:rowId xmlns:a16="http://schemas.microsoft.com/office/drawing/2014/main" xmlns="" val="10014"/>
                  </a:ext>
                </a:extLst>
              </a:tr>
              <a:tr h="206375">
                <a:tc>
                  <a:txBody>
                    <a:bodyPr/>
                    <a:lstStyle/>
                    <a:p>
                      <a:pPr marL="57150">
                        <a:lnSpc>
                          <a:spcPct val="100000"/>
                        </a:lnSpc>
                        <a:spcBef>
                          <a:spcPts val="225"/>
                        </a:spcBef>
                      </a:pPr>
                      <a:r>
                        <a:rPr sz="1800" b="1" spc="-10" dirty="0">
                          <a:solidFill>
                            <a:srgbClr val="000000"/>
                          </a:solidFill>
                          <a:latin typeface="+mj-lt"/>
                        </a:rPr>
                        <a:t>Year</a:t>
                      </a:r>
                      <a:endParaRPr sz="1800" b="1" dirty="0">
                        <a:solidFill>
                          <a:srgbClr val="000000"/>
                        </a:solidFill>
                        <a:latin typeface="+mj-lt"/>
                        <a:cs typeface="Roboto Condensed"/>
                      </a:endParaRPr>
                    </a:p>
                  </a:txBody>
                  <a:tcPr marL="0" marR="0" marT="28575" marB="0"/>
                </a:tc>
                <a:tc>
                  <a:txBody>
                    <a:bodyPr/>
                    <a:lstStyle/>
                    <a:p>
                      <a:pPr marL="237490">
                        <a:lnSpc>
                          <a:spcPct val="100000"/>
                        </a:lnSpc>
                        <a:spcBef>
                          <a:spcPts val="125"/>
                        </a:spcBef>
                      </a:pPr>
                      <a:r>
                        <a:rPr sz="1800" dirty="0">
                          <a:solidFill>
                            <a:srgbClr val="000000"/>
                          </a:solidFill>
                          <a:latin typeface="+mj-lt"/>
                        </a:rPr>
                        <a:t>0.3851</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sz="1800" dirty="0">
                          <a:solidFill>
                            <a:srgbClr val="000000"/>
                          </a:solidFill>
                          <a:latin typeface="+mj-lt"/>
                        </a:rPr>
                        <a:t>0.0294</a:t>
                      </a:r>
                      <a:endParaRPr sz="1800">
                        <a:solidFill>
                          <a:srgbClr val="000000"/>
                        </a:solidFill>
                        <a:latin typeface="+mj-lt"/>
                        <a:cs typeface="STIX"/>
                      </a:endParaRPr>
                    </a:p>
                  </a:txBody>
                  <a:tcPr marL="0" marR="0" marT="15875" marB="0"/>
                </a:tc>
                <a:tc>
                  <a:txBody>
                    <a:bodyPr/>
                    <a:lstStyle/>
                    <a:p>
                      <a:pPr marR="184150" algn="r">
                        <a:lnSpc>
                          <a:spcPct val="100000"/>
                        </a:lnSpc>
                        <a:spcBef>
                          <a:spcPts val="125"/>
                        </a:spcBef>
                      </a:pPr>
                      <a:r>
                        <a:rPr sz="1800" dirty="0">
                          <a:solidFill>
                            <a:srgbClr val="000000"/>
                          </a:solidFill>
                          <a:latin typeface="+mj-lt"/>
                        </a:rPr>
                        <a:t>13.0972</a:t>
                      </a:r>
                      <a:endParaRPr sz="1800">
                        <a:solidFill>
                          <a:srgbClr val="000000"/>
                        </a:solidFill>
                        <a:latin typeface="+mj-lt"/>
                        <a:cs typeface="STIX"/>
                      </a:endParaRPr>
                    </a:p>
                  </a:txBody>
                  <a:tcPr marL="0" marR="0" marT="15875" marB="0"/>
                </a:tc>
                <a:tc>
                  <a:txBody>
                    <a:bodyPr/>
                    <a:lstStyle/>
                    <a:p>
                      <a:pPr marL="26034" algn="ctr">
                        <a:lnSpc>
                          <a:spcPct val="100000"/>
                        </a:lnSpc>
                        <a:spcBef>
                          <a:spcPts val="125"/>
                        </a:spcBef>
                      </a:pPr>
                      <a:r>
                        <a:rPr sz="1800" dirty="0">
                          <a:solidFill>
                            <a:srgbClr val="000000"/>
                          </a:solidFill>
                          <a:latin typeface="+mj-lt"/>
                        </a:rPr>
                        <a:t>0.00001</a:t>
                      </a:r>
                      <a:endParaRPr sz="1800" dirty="0">
                        <a:solidFill>
                          <a:srgbClr val="000000"/>
                        </a:solidFill>
                        <a:latin typeface="+mj-lt"/>
                        <a:cs typeface="STIX"/>
                      </a:endParaRPr>
                    </a:p>
                  </a:txBody>
                  <a:tcPr marL="0" marR="0" marT="15875" marB="0"/>
                </a:tc>
                <a:extLst>
                  <a:ext uri="{0D108BD9-81ED-4DB2-BD59-A6C34878D82A}">
                    <a16:rowId xmlns:a16="http://schemas.microsoft.com/office/drawing/2014/main" xmlns="" val="1001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5.4.1 (cont.)</a:t>
            </a:r>
          </a:p>
        </p:txBody>
      </p:sp>
      <p:sp>
        <p:nvSpPr>
          <p:cNvPr id="3" name="Content Placeholder 2"/>
          <p:cNvSpPr>
            <a:spLocks noGrp="1"/>
          </p:cNvSpPr>
          <p:nvPr>
            <p:ph idx="1"/>
          </p:nvPr>
        </p:nvSpPr>
        <p:spPr/>
        <p:txBody>
          <a:bodyPr/>
          <a:lstStyle/>
          <a:p>
            <a:r>
              <a:rPr lang="en-US" b="1" dirty="0"/>
              <a:t>Solution </a:t>
            </a:r>
          </a:p>
          <a:p>
            <a:r>
              <a:rPr lang="en-US" dirty="0"/>
              <a:t>The estimate of the slope of the line, 0.3851, tells us that on average the percent of overweight Americans is increasing at a rate of 0.3851 percent per year. Given how well the line fits the data (</a:t>
            </a:r>
            <a:r>
              <a:rPr lang="en-US" i="1" dirty="0"/>
              <a:t>R</a:t>
            </a:r>
            <a:r>
              <a:rPr lang="en-US" baseline="30000" dirty="0"/>
              <a:t>2</a:t>
            </a:r>
            <a:r>
              <a:rPr lang="en-US" dirty="0"/>
              <a:t> = 96.6%), the trend line is a good descriptor of the data. </a:t>
            </a:r>
          </a:p>
          <a:p>
            <a:r>
              <a:rPr lang="en-US" dirty="0"/>
              <a:t>The trend line can also be used for short-term prediction. Suppose you wished to estimate the percent of overweight Americans in 2015.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562</Words>
  <Application>Microsoft Office PowerPoint</Application>
  <PresentationFormat>On-screen Show (4:3)</PresentationFormat>
  <Paragraphs>84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Times New Roman</vt:lpstr>
      <vt:lpstr>Roboto Condensed</vt:lpstr>
      <vt:lpstr>STIX</vt:lpstr>
      <vt:lpstr>Arial</vt:lpstr>
      <vt:lpstr>Open Sans</vt:lpstr>
      <vt:lpstr>Office Theme</vt:lpstr>
      <vt:lpstr>Section 5.4</vt:lpstr>
      <vt:lpstr>Linear Time Trend</vt:lpstr>
      <vt:lpstr>Example 5.4.1</vt:lpstr>
      <vt:lpstr>Example 5.4.1 (cont.)</vt:lpstr>
      <vt:lpstr>Example 5.4.1 (cont.)</vt:lpstr>
      <vt:lpstr>Example 5.4.1 (cont.)</vt:lpstr>
      <vt:lpstr>Example 5.4.1 (cont.)</vt:lpstr>
      <vt:lpstr>Example 5.4.1 (cont.)</vt:lpstr>
      <vt:lpstr>Example 5.4.1 (cont.)</vt:lpstr>
      <vt:lpstr>Example 5.4.1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Kara Roche</cp:lastModifiedBy>
  <cp:revision>146</cp:revision>
  <dcterms:created xsi:type="dcterms:W3CDTF">2013-04-26T14:43:13Z</dcterms:created>
  <dcterms:modified xsi:type="dcterms:W3CDTF">2018-08-14T13:47:33Z</dcterms:modified>
</cp:coreProperties>
</file>