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287" r:id="rId4"/>
    <p:sldId id="288" r:id="rId5"/>
    <p:sldId id="302" r:id="rId6"/>
    <p:sldId id="303" r:id="rId7"/>
    <p:sldId id="304" r:id="rId8"/>
    <p:sldId id="306" r:id="rId9"/>
    <p:sldId id="305" r:id="rId10"/>
    <p:sldId id="307" r:id="rId11"/>
    <p:sldId id="308" r:id="rId12"/>
    <p:sldId id="309" r:id="rId13"/>
    <p:sldId id="310" r:id="rId14"/>
    <p:sldId id="311" r:id="rId15"/>
    <p:sldId id="31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3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6.1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Probability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6.1.1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en-US" dirty="0" smtClean="0"/>
              <a:t>A coin </a:t>
            </a:r>
            <a:r>
              <a:rPr lang="en-US" dirty="0" smtClean="0"/>
              <a:t>was tossed three times and the number of heads was observed. The sample space consists of 8 outcomes {HHH, HHT, HTH, HTT, THH, THT, TTH, TTT}. Let </a:t>
            </a:r>
            <a:r>
              <a:rPr lang="en-US" i="1" dirty="0" smtClean="0"/>
              <a:t>A</a:t>
            </a:r>
            <a:r>
              <a:rPr lang="en-US" dirty="0" smtClean="0"/>
              <a:t> be the event of getting at least one head. What is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Since the event</a:t>
            </a:r>
            <a:r>
              <a:rPr lang="en-US" i="1" dirty="0" smtClean="0"/>
              <a:t> A</a:t>
            </a:r>
            <a:r>
              <a:rPr lang="en-US" dirty="0" smtClean="0"/>
              <a:t> consists of 7 outcomes, {HHH, HHT, HTH, HTT, THH, THT, TTH}, and there are 8 equally likely outcomes in the sample space,</a:t>
            </a:r>
            <a:endParaRPr lang="en-US" dirty="0"/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224908"/>
              </p:ext>
            </p:extLst>
          </p:nvPr>
        </p:nvGraphicFramePr>
        <p:xfrm>
          <a:off x="3329432" y="5189989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4" name="Equation" r:id="rId3" imgW="2489040" imgH="838080" progId="Equation.DSMT4">
                  <p:embed/>
                </p:oleObj>
              </mc:Choice>
              <mc:Fallback>
                <p:oleObj name="Equation" r:id="rId3" imgW="2489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432" y="5189989"/>
                        <a:ext cx="248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6.1.2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Roll a die and observe the number of dots on the upper-most </a:t>
            </a:r>
            <a:r>
              <a:rPr lang="en-US" dirty="0" smtClean="0"/>
              <a:t>surface. Let </a:t>
            </a:r>
            <a:r>
              <a:rPr lang="en-US" i="1" dirty="0" smtClean="0"/>
              <a:t>A</a:t>
            </a:r>
            <a:r>
              <a:rPr lang="en-US" dirty="0" smtClean="0"/>
              <a:t> be the event of observing an even number. What is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Since there are 3 outcomes in </a:t>
            </a:r>
            <a:r>
              <a:rPr lang="en-US" i="1" dirty="0" smtClean="0"/>
              <a:t>A</a:t>
            </a:r>
            <a:r>
              <a:rPr lang="en-US" dirty="0" smtClean="0"/>
              <a:t> and 6 outcomes in the sample space,</a:t>
            </a:r>
          </a:p>
          <a:p>
            <a:endParaRPr lang="en-US" dirty="0"/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576432"/>
              </p:ext>
            </p:extLst>
          </p:nvPr>
        </p:nvGraphicFramePr>
        <p:xfrm>
          <a:off x="3505200" y="38100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8" name="Equation" r:id="rId3" imgW="2133360" imgH="838080" progId="Equation.DSMT4">
                  <p:embed/>
                </p:oleObj>
              </mc:Choice>
              <mc:Fallback>
                <p:oleObj name="Equation" r:id="rId3" imgW="21333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100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6.1.3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we have a deck of playing cards consisting of 13 hearts, 13 clubs, 13 spades, and 13 diamonds. Draw a card from a </a:t>
            </a:r>
            <a:r>
              <a:rPr lang="en-US" dirty="0" smtClean="0"/>
              <a:t>well-shuffled </a:t>
            </a:r>
            <a:r>
              <a:rPr lang="en-US" dirty="0"/>
              <a:t>deck and observe the suit of the </a:t>
            </a:r>
            <a:r>
              <a:rPr lang="en-US" dirty="0" smtClean="0"/>
              <a:t>card. Let </a:t>
            </a:r>
            <a:r>
              <a:rPr lang="en-US" i="1" dirty="0" smtClean="0"/>
              <a:t>A</a:t>
            </a:r>
            <a:r>
              <a:rPr lang="en-US" dirty="0" smtClean="0"/>
              <a:t> be the event of drawing a heart. What is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Since there are 13 outcomes in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52 outcomes in the sample </a:t>
            </a:r>
            <a:r>
              <a:rPr lang="en-US" dirty="0" smtClean="0"/>
              <a:t>space, the </a:t>
            </a:r>
            <a:r>
              <a:rPr lang="en-US" dirty="0" smtClean="0"/>
              <a:t>probability of event </a:t>
            </a:r>
            <a:r>
              <a:rPr lang="en-US" i="1" dirty="0" smtClean="0"/>
              <a:t>A</a:t>
            </a:r>
            <a:r>
              <a:rPr lang="en-US" dirty="0" smtClean="0"/>
              <a:t> is as follows.</a:t>
            </a:r>
            <a:endParaRPr lang="en-US" b="1" dirty="0"/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191823"/>
              </p:ext>
            </p:extLst>
          </p:nvPr>
        </p:nvGraphicFramePr>
        <p:xfrm>
          <a:off x="3074924" y="5154168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2" name="Equation" r:id="rId3" imgW="2984400" imgH="838080" progId="Equation.DSMT4">
                  <p:embed/>
                </p:oleObj>
              </mc:Choice>
              <mc:Fallback>
                <p:oleObj name="Equation" r:id="rId3" imgW="29844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24" y="5154168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6.1.4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coin was tossed three times and the number of heads was observed. The outcomes in the sample space were as follows.</a:t>
            </a:r>
          </a:p>
          <a:p>
            <a:pPr algn="ctr"/>
            <a:r>
              <a:rPr lang="en-US" i="1" dirty="0" smtClean="0"/>
              <a:t>S</a:t>
            </a:r>
            <a:r>
              <a:rPr lang="en-US" dirty="0" smtClean="0"/>
              <a:t> = {HHH, HHT, HTH, HTT, THH, THT, TTH, TTT} </a:t>
            </a:r>
          </a:p>
          <a:p>
            <a:r>
              <a:rPr lang="en-US" dirty="0" smtClean="0"/>
              <a:t>Could the sample space in this experiment have been formulated differently? Could, for example, the outcomes be defined as the number of heads in three tosses, </a:t>
            </a:r>
            <a:r>
              <a:rPr lang="en-US" i="1" dirty="0" smtClean="0"/>
              <a:t>S</a:t>
            </a:r>
            <a:r>
              <a:rPr lang="en-US" dirty="0" smtClean="0"/>
              <a:t> = {0, 1, 2, 3}?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6.1.4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Using the classical definition of probability requires that the outcomes be equally likely. Since the sample space S = {0, 1, 2, 3} does not contain equally likely events, the classical definition of probability is not applicable.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Inference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Statistical inference </a:t>
            </a:r>
            <a:r>
              <a:rPr lang="en-US" dirty="0" smtClean="0">
                <a:solidFill>
                  <a:srgbClr val="000000"/>
                </a:solidFill>
              </a:rPr>
              <a:t>involves the use of sample data to form generalizations or inferences about a population. Using sample data to estimate the values of population parameters is one form of statistical inference.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Experiment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random experiment </a:t>
            </a:r>
            <a:r>
              <a:rPr lang="en-US" dirty="0" smtClean="0">
                <a:solidFill>
                  <a:srgbClr val="000000"/>
                </a:solidFill>
              </a:rPr>
              <a:t>is defined as any activity or phenomenon that meets the following conditions.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There is one distinct outcome for each trial of the experiment.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The outcome of the experiment is uncertain.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The set of all distinct outcomes of the experiment can be specified and is called the </a:t>
            </a:r>
            <a:r>
              <a:rPr lang="en-US" b="1" dirty="0" smtClean="0">
                <a:solidFill>
                  <a:srgbClr val="C00000"/>
                </a:solidFill>
              </a:rPr>
              <a:t>sample space</a:t>
            </a:r>
            <a:r>
              <a:rPr lang="en-US" dirty="0" smtClean="0">
                <a:solidFill>
                  <a:srgbClr val="000000"/>
                </a:solidFill>
              </a:rPr>
              <a:t>, denoted by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b="1" dirty="0" smtClean="0">
                <a:solidFill>
                  <a:srgbClr val="C00000"/>
                </a:solidFill>
              </a:rPr>
              <a:t>outcome</a:t>
            </a:r>
            <a:r>
              <a:rPr lang="en-US" dirty="0" smtClean="0">
                <a:solidFill>
                  <a:srgbClr val="000000"/>
                </a:solidFill>
              </a:rPr>
              <a:t> is any member of the sample space.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b="1" dirty="0" smtClean="0">
                <a:solidFill>
                  <a:srgbClr val="C00000"/>
                </a:solidFill>
              </a:rPr>
              <a:t>event</a:t>
            </a:r>
            <a:r>
              <a:rPr lang="en-US" dirty="0" smtClean="0">
                <a:solidFill>
                  <a:srgbClr val="000000"/>
                </a:solidFill>
              </a:rPr>
              <a:t> is a set of outcomes.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Relative Frequency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3802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an experiment is performed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times, under identical conditions, and the event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happens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times, the </a:t>
            </a:r>
            <a:r>
              <a:rPr lang="en-US" b="1" dirty="0" smtClean="0">
                <a:solidFill>
                  <a:srgbClr val="C00000"/>
                </a:solidFill>
              </a:rPr>
              <a:t>relative frequency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given by the following expression.</a:t>
            </a:r>
          </a:p>
          <a:p>
            <a:endParaRPr lang="en-US" sz="50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		Relative Frequency of </a:t>
            </a:r>
          </a:p>
          <a:p>
            <a:endParaRPr lang="en-US" sz="50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If the relative frequency converges as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increases, then the relative frequency is said to be the </a:t>
            </a:r>
            <a:r>
              <a:rPr lang="en-US" b="1" dirty="0" smtClean="0">
                <a:solidFill>
                  <a:srgbClr val="C00000"/>
                </a:solidFill>
              </a:rPr>
              <a:t>probability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228721"/>
              </p:ext>
            </p:extLst>
          </p:nvPr>
        </p:nvGraphicFramePr>
        <p:xfrm>
          <a:off x="5562600" y="351118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2" name="Equation" r:id="rId3" imgW="825480" imgH="838080" progId="Equation.DSMT4">
                  <p:embed/>
                </p:oleObj>
              </mc:Choice>
              <mc:Fallback>
                <p:oleObj name="Equation" r:id="rId3" imgW="825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1118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Observed Relative Frequency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0120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experiment: </a:t>
            </a:r>
            <a:r>
              <a:rPr lang="en-US" dirty="0" smtClean="0">
                <a:solidFill>
                  <a:srgbClr val="000000"/>
                </a:solidFill>
              </a:rPr>
              <a:t>Toss a coin and observe which side of the coin appears on top.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Duration of the experiment: </a:t>
            </a:r>
            <a:r>
              <a:rPr lang="en-US" dirty="0" smtClean="0">
                <a:solidFill>
                  <a:srgbClr val="000000"/>
                </a:solidFill>
              </a:rPr>
              <a:t>Toss the coin 1450 times.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= 1450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Observe the event “getting a head”: </a:t>
            </a:r>
            <a:r>
              <a:rPr lang="en-US" dirty="0" smtClean="0">
                <a:solidFill>
                  <a:srgbClr val="000000"/>
                </a:solidFill>
              </a:rPr>
              <a:t>The event was observed 718 times.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= 718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Relative frequency of the event “getting a head”: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</a:p>
          <a:p>
            <a:endParaRPr lang="en-US" b="1" i="1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2895600" y="4724400"/>
          <a:ext cx="321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6" name="Equation" r:id="rId3" imgW="3213000" imgH="838080" progId="Equation.DSMT4">
                  <p:embed/>
                </p:oleObj>
              </mc:Choice>
              <mc:Fallback>
                <p:oleObj name="Equation" r:id="rId3" imgW="3213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24400"/>
                        <a:ext cx="321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of Large Numbers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As the number of repetitions of an experiment increases, the relative frequency of an event tends to approach the actual probability.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Probability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Using the </a:t>
            </a:r>
            <a:r>
              <a:rPr lang="en-US" b="1" dirty="0" smtClean="0">
                <a:solidFill>
                  <a:srgbClr val="C00000"/>
                </a:solidFill>
              </a:rPr>
              <a:t>classical approach </a:t>
            </a:r>
            <a:r>
              <a:rPr lang="en-US" dirty="0" smtClean="0">
                <a:solidFill>
                  <a:srgbClr val="000000"/>
                </a:solidFill>
              </a:rPr>
              <a:t>to probability, the probability of an event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denoted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), is given by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511449"/>
              </p:ext>
            </p:extLst>
          </p:nvPr>
        </p:nvGraphicFramePr>
        <p:xfrm>
          <a:off x="609600" y="2978150"/>
          <a:ext cx="792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0" name="Equation" r:id="rId3" imgW="7924680" imgH="901440" progId="Equation.DSMT4">
                  <p:embed/>
                </p:oleObj>
              </mc:Choice>
              <mc:Fallback>
                <p:oleObj name="Equation" r:id="rId3" imgW="792468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78150"/>
                        <a:ext cx="7924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Approach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Caution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When using the classical approach, always ensure that each outcome in the sample space is equally likely to occur.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632</Words>
  <Application>Microsoft Office PowerPoint</Application>
  <PresentationFormat>On-screen Show (4:3)</PresentationFormat>
  <Paragraphs>58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Arial</vt:lpstr>
      <vt:lpstr>Office Theme</vt:lpstr>
      <vt:lpstr>Equation</vt:lpstr>
      <vt:lpstr>MathType 6.0 Equation</vt:lpstr>
      <vt:lpstr>Section 6.1</vt:lpstr>
      <vt:lpstr>Random Experiment </vt:lpstr>
      <vt:lpstr>Outcome</vt:lpstr>
      <vt:lpstr>Event</vt:lpstr>
      <vt:lpstr>Relative Frequency </vt:lpstr>
      <vt:lpstr>Observed Relative Frequency</vt:lpstr>
      <vt:lpstr>Law of Large Numbers </vt:lpstr>
      <vt:lpstr>Classical Probability </vt:lpstr>
      <vt:lpstr>Classical Approach</vt:lpstr>
      <vt:lpstr>Example 6.1.1</vt:lpstr>
      <vt:lpstr>Example 6.1.2</vt:lpstr>
      <vt:lpstr>Example 6.1.3</vt:lpstr>
      <vt:lpstr>Example 6.1.4</vt:lpstr>
      <vt:lpstr>Example 6.1.4 (cont.)</vt:lpstr>
      <vt:lpstr>Statistical Inference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159</cp:revision>
  <dcterms:created xsi:type="dcterms:W3CDTF">2013-04-26T14:43:13Z</dcterms:created>
  <dcterms:modified xsi:type="dcterms:W3CDTF">2018-07-12T14:46:08Z</dcterms:modified>
</cp:coreProperties>
</file>