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1"/>
  </p:notesMasterIdLst>
  <p:handoutMasterIdLst>
    <p:handoutMasterId r:id="rId32"/>
  </p:handoutMasterIdLst>
  <p:sldIdLst>
    <p:sldId id="256" r:id="rId2"/>
    <p:sldId id="286" r:id="rId3"/>
    <p:sldId id="287" r:id="rId4"/>
    <p:sldId id="313" r:id="rId5"/>
    <p:sldId id="314" r:id="rId6"/>
    <p:sldId id="315" r:id="rId7"/>
    <p:sldId id="288" r:id="rId8"/>
    <p:sldId id="333" r:id="rId9"/>
    <p:sldId id="302" r:id="rId10"/>
    <p:sldId id="334" r:id="rId11"/>
    <p:sldId id="316" r:id="rId12"/>
    <p:sldId id="335" r:id="rId13"/>
    <p:sldId id="317" r:id="rId14"/>
    <p:sldId id="318" r:id="rId15"/>
    <p:sldId id="319" r:id="rId16"/>
    <p:sldId id="320" r:id="rId17"/>
    <p:sldId id="321" r:id="rId18"/>
    <p:sldId id="322" r:id="rId19"/>
    <p:sldId id="337" r:id="rId20"/>
    <p:sldId id="340" r:id="rId21"/>
    <p:sldId id="339" r:id="rId22"/>
    <p:sldId id="326" r:id="rId23"/>
    <p:sldId id="341" r:id="rId24"/>
    <p:sldId id="327" r:id="rId25"/>
    <p:sldId id="328" r:id="rId26"/>
    <p:sldId id="329" r:id="rId27"/>
    <p:sldId id="330" r:id="rId28"/>
    <p:sldId id="331" r:id="rId29"/>
    <p:sldId id="332" r:id="rId30"/>
  </p:sldIdLst>
  <p:sldSz cx="9144000" cy="6858000" type="screen4x3"/>
  <p:notesSz cx="6858000" cy="9144000"/>
  <p:embeddedFontLst>
    <p:embeddedFont>
      <p:font typeface="Calibri" panose="020F0502020204030204" pitchFamily="34" charset="0"/>
      <p:regular r:id="rId33"/>
      <p:bold r:id="rId34"/>
      <p:italic r:id="rId35"/>
      <p:boldItalic r:id="rId36"/>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816" userDrawn="1">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F497D"/>
    <a:srgbClr val="000000"/>
    <a:srgbClr val="0000FF"/>
    <a:srgbClr val="2D7D9F"/>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979" autoAdjust="0"/>
    <p:restoredTop sz="94660"/>
  </p:normalViewPr>
  <p:slideViewPr>
    <p:cSldViewPr>
      <p:cViewPr varScale="1">
        <p:scale>
          <a:sx n="105" d="100"/>
          <a:sy n="105" d="100"/>
        </p:scale>
        <p:origin x="342" y="114"/>
      </p:cViewPr>
      <p:guideLst>
        <p:guide orient="horz" pos="816"/>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font" Target="fonts/font2.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font" Target="fonts/font1.fntdata"/><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font" Target="fonts/font4.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font" Target="fonts/font3.fntdata"/></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26.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29.wmf"/><Relationship Id="rId2" Type="http://schemas.openxmlformats.org/officeDocument/2006/relationships/image" Target="../media/image28.wmf"/><Relationship Id="rId1" Type="http://schemas.openxmlformats.org/officeDocument/2006/relationships/image" Target="../media/image27.wmf"/><Relationship Id="rId4" Type="http://schemas.openxmlformats.org/officeDocument/2006/relationships/image" Target="../media/image30.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31.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34.wmf"/><Relationship Id="rId2" Type="http://schemas.openxmlformats.org/officeDocument/2006/relationships/image" Target="../media/image33.wmf"/><Relationship Id="rId1" Type="http://schemas.openxmlformats.org/officeDocument/2006/relationships/image" Target="../media/image32.wmf"/><Relationship Id="rId4" Type="http://schemas.openxmlformats.org/officeDocument/2006/relationships/image" Target="../media/image35.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image" Target="../media/image7.wmf"/><Relationship Id="rId4" Type="http://schemas.openxmlformats.org/officeDocument/2006/relationships/image" Target="../media/image10.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image" Target="../media/image12.wmf"/><Relationship Id="rId1" Type="http://schemas.openxmlformats.org/officeDocument/2006/relationships/image" Target="../media/image11.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15.wmf"/><Relationship Id="rId1" Type="http://schemas.openxmlformats.org/officeDocument/2006/relationships/image" Target="../media/image14.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6.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18.wmf"/><Relationship Id="rId1" Type="http://schemas.openxmlformats.org/officeDocument/2006/relationships/image" Target="../media/image17.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21.wmf"/><Relationship Id="rId2" Type="http://schemas.openxmlformats.org/officeDocument/2006/relationships/image" Target="../media/image20.wmf"/><Relationship Id="rId1" Type="http://schemas.openxmlformats.org/officeDocument/2006/relationships/image" Target="../media/image19.wmf"/><Relationship Id="rId5" Type="http://schemas.openxmlformats.org/officeDocument/2006/relationships/image" Target="../media/image23.wmf"/><Relationship Id="rId4" Type="http://schemas.openxmlformats.org/officeDocument/2006/relationships/image" Target="../media/image22.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2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7/13/2018</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2861666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287EA9-0F95-4E3A-B40A-64C12DA5C34F}" type="datetimeFigureOut">
              <a:rPr lang="en-US" smtClean="0"/>
              <a:pPr/>
              <a:t>7/13/2018</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1C950B-8241-42E2-98BC-F99EB045F186}" type="slidenum">
              <a:rPr lang="en-US" smtClean="0"/>
              <a:pPr/>
              <a:t>‹#›</a:t>
            </a:fld>
            <a:endParaRPr lang="en-US" dirty="0"/>
          </a:p>
        </p:txBody>
      </p:sp>
    </p:spTree>
    <p:extLst>
      <p:ext uri="{BB962C8B-B14F-4D97-AF65-F5344CB8AC3E}">
        <p14:creationId xmlns:p14="http://schemas.microsoft.com/office/powerpoint/2010/main" val="24611908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image" Target="../media/image9.wmf"/><Relationship Id="rId3" Type="http://schemas.openxmlformats.org/officeDocument/2006/relationships/oleObject" Target="../embeddings/oleObject3.bin"/><Relationship Id="rId7"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8.wmf"/><Relationship Id="rId5" Type="http://schemas.openxmlformats.org/officeDocument/2006/relationships/oleObject" Target="../embeddings/oleObject4.bin"/><Relationship Id="rId10" Type="http://schemas.openxmlformats.org/officeDocument/2006/relationships/image" Target="../media/image10.wmf"/><Relationship Id="rId4" Type="http://schemas.openxmlformats.org/officeDocument/2006/relationships/image" Target="../media/image7.wmf"/><Relationship Id="rId9" Type="http://schemas.openxmlformats.org/officeDocument/2006/relationships/oleObject" Target="../embeddings/oleObject6.bin"/></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image" Target="../media/image13.wmf"/><Relationship Id="rId3" Type="http://schemas.openxmlformats.org/officeDocument/2006/relationships/oleObject" Target="../embeddings/oleObject7.bin"/><Relationship Id="rId7"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12.wmf"/><Relationship Id="rId5" Type="http://schemas.openxmlformats.org/officeDocument/2006/relationships/oleObject" Target="../embeddings/oleObject8.bin"/><Relationship Id="rId4" Type="http://schemas.openxmlformats.org/officeDocument/2006/relationships/image" Target="../media/image11.wmf"/></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5.wmf"/><Relationship Id="rId5" Type="http://schemas.openxmlformats.org/officeDocument/2006/relationships/oleObject" Target="../embeddings/oleObject11.bin"/><Relationship Id="rId4" Type="http://schemas.openxmlformats.org/officeDocument/2006/relationships/image" Target="../media/image14.wmf"/></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image" Target="../media/image16.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18.wmf"/><Relationship Id="rId5" Type="http://schemas.openxmlformats.org/officeDocument/2006/relationships/oleObject" Target="../embeddings/oleObject14.bin"/><Relationship Id="rId4" Type="http://schemas.openxmlformats.org/officeDocument/2006/relationships/image" Target="../media/image17.wmf"/></Relationships>
</file>

<file path=ppt/slides/_rels/slide21.xml.rels><?xml version="1.0" encoding="UTF-8" standalone="yes"?>
<Relationships xmlns="http://schemas.openxmlformats.org/package/2006/relationships"><Relationship Id="rId8" Type="http://schemas.openxmlformats.org/officeDocument/2006/relationships/image" Target="../media/image21.wmf"/><Relationship Id="rId3" Type="http://schemas.openxmlformats.org/officeDocument/2006/relationships/oleObject" Target="../embeddings/oleObject15.bin"/><Relationship Id="rId7" Type="http://schemas.openxmlformats.org/officeDocument/2006/relationships/oleObject" Target="../embeddings/oleObject17.bin"/><Relationship Id="rId12" Type="http://schemas.openxmlformats.org/officeDocument/2006/relationships/image" Target="../media/image23.wmf"/><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20.wmf"/><Relationship Id="rId11" Type="http://schemas.openxmlformats.org/officeDocument/2006/relationships/oleObject" Target="../embeddings/oleObject19.bin"/><Relationship Id="rId5" Type="http://schemas.openxmlformats.org/officeDocument/2006/relationships/oleObject" Target="../embeddings/oleObject16.bin"/><Relationship Id="rId10" Type="http://schemas.openxmlformats.org/officeDocument/2006/relationships/image" Target="../media/image22.wmf"/><Relationship Id="rId4" Type="http://schemas.openxmlformats.org/officeDocument/2006/relationships/image" Target="../media/image19.wmf"/><Relationship Id="rId9" Type="http://schemas.openxmlformats.org/officeDocument/2006/relationships/oleObject" Target="../embeddings/oleObject18.bin"/></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20.bin"/><Relationship Id="rId2" Type="http://schemas.openxmlformats.org/officeDocument/2006/relationships/slideLayout" Target="../slideLayouts/slideLayout2.xml"/><Relationship Id="rId1" Type="http://schemas.openxmlformats.org/officeDocument/2006/relationships/vmlDrawing" Target="../drawings/vmlDrawing9.vml"/><Relationship Id="rId4" Type="http://schemas.openxmlformats.org/officeDocument/2006/relationships/image" Target="../media/image25.wmf"/></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21.bin"/><Relationship Id="rId2" Type="http://schemas.openxmlformats.org/officeDocument/2006/relationships/slideLayout" Target="../slideLayouts/slideLayout2.xml"/><Relationship Id="rId1" Type="http://schemas.openxmlformats.org/officeDocument/2006/relationships/vmlDrawing" Target="../drawings/vmlDrawing10.vml"/><Relationship Id="rId4" Type="http://schemas.openxmlformats.org/officeDocument/2006/relationships/image" Target="../media/image26.wmf"/></Relationships>
</file>

<file path=ppt/slides/_rels/slide26.xml.rels><?xml version="1.0" encoding="UTF-8" standalone="yes"?>
<Relationships xmlns="http://schemas.openxmlformats.org/package/2006/relationships"><Relationship Id="rId8" Type="http://schemas.openxmlformats.org/officeDocument/2006/relationships/image" Target="../media/image29.wmf"/><Relationship Id="rId3" Type="http://schemas.openxmlformats.org/officeDocument/2006/relationships/oleObject" Target="../embeddings/oleObject22.bin"/><Relationship Id="rId7" Type="http://schemas.openxmlformats.org/officeDocument/2006/relationships/oleObject" Target="../embeddings/oleObject24.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28.wmf"/><Relationship Id="rId5" Type="http://schemas.openxmlformats.org/officeDocument/2006/relationships/oleObject" Target="../embeddings/oleObject23.bin"/><Relationship Id="rId10" Type="http://schemas.openxmlformats.org/officeDocument/2006/relationships/image" Target="../media/image30.wmf"/><Relationship Id="rId4" Type="http://schemas.openxmlformats.org/officeDocument/2006/relationships/image" Target="../media/image27.wmf"/><Relationship Id="rId9" Type="http://schemas.openxmlformats.org/officeDocument/2006/relationships/oleObject" Target="../embeddings/oleObject25.bin"/></Relationships>
</file>

<file path=ppt/slides/_rels/slide27.xml.rels><?xml version="1.0" encoding="UTF-8" standalone="yes"?>
<Relationships xmlns="http://schemas.openxmlformats.org/package/2006/relationships"><Relationship Id="rId3" Type="http://schemas.openxmlformats.org/officeDocument/2006/relationships/oleObject" Target="../embeddings/oleObject26.bin"/><Relationship Id="rId2" Type="http://schemas.openxmlformats.org/officeDocument/2006/relationships/slideLayout" Target="../slideLayouts/slideLayout2.xml"/><Relationship Id="rId1" Type="http://schemas.openxmlformats.org/officeDocument/2006/relationships/vmlDrawing" Target="../drawings/vmlDrawing12.vml"/><Relationship Id="rId4" Type="http://schemas.openxmlformats.org/officeDocument/2006/relationships/image" Target="../media/image31.wmf"/></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8" Type="http://schemas.openxmlformats.org/officeDocument/2006/relationships/image" Target="../media/image34.wmf"/><Relationship Id="rId3" Type="http://schemas.openxmlformats.org/officeDocument/2006/relationships/oleObject" Target="../embeddings/oleObject27.bin"/><Relationship Id="rId7" Type="http://schemas.openxmlformats.org/officeDocument/2006/relationships/oleObject" Target="../embeddings/oleObject29.bin"/><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image" Target="../media/image33.wmf"/><Relationship Id="rId5" Type="http://schemas.openxmlformats.org/officeDocument/2006/relationships/oleObject" Target="../embeddings/oleObject28.bin"/><Relationship Id="rId10" Type="http://schemas.openxmlformats.org/officeDocument/2006/relationships/image" Target="../media/image35.wmf"/><Relationship Id="rId4" Type="http://schemas.openxmlformats.org/officeDocument/2006/relationships/image" Target="../media/image32.wmf"/><Relationship Id="rId9" Type="http://schemas.openxmlformats.org/officeDocument/2006/relationships/oleObject" Target="../embeddings/oleObject30.bin"/></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3.w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a:t>
            </a:r>
            <a:r>
              <a:rPr lang="en-US" b="1" dirty="0" smtClean="0">
                <a:solidFill>
                  <a:srgbClr val="1F497D"/>
                </a:solidFill>
                <a:latin typeface="Arial" charset="0"/>
                <a:cs typeface="Arial" charset="0"/>
              </a:rPr>
              <a:t>6.2</a:t>
            </a:r>
            <a:endParaRPr lang="en-US" b="1" dirty="0">
              <a:solidFill>
                <a:srgbClr val="1F497D"/>
              </a:solidFill>
              <a:latin typeface="Arial" charset="0"/>
              <a:cs typeface="Arial" charset="0"/>
            </a:endParaRP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smtClean="0">
                <a:solidFill>
                  <a:srgbClr val="1F497D"/>
                </a:solidFill>
              </a:rPr>
              <a:t>Addition Rules for Probability</a:t>
            </a:r>
            <a:endParaRPr lang="en-US" b="1" i="1" dirty="0">
              <a:solidFill>
                <a:srgbClr val="1F497D"/>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Intersection</a:t>
            </a:r>
            <a:endParaRPr lang="en-US" dirty="0"/>
          </a:p>
        </p:txBody>
      </p:sp>
      <p:pic>
        <p:nvPicPr>
          <p:cNvPr id="5" name="Picture 4"/>
          <p:cNvPicPr>
            <a:picLocks noChangeAspect="1"/>
          </p:cNvPicPr>
          <p:nvPr/>
        </p:nvPicPr>
        <p:blipFill>
          <a:blip r:embed="rId2"/>
          <a:stretch>
            <a:fillRect/>
          </a:stretch>
        </p:blipFill>
        <p:spPr>
          <a:xfrm>
            <a:off x="2600571" y="2190905"/>
            <a:ext cx="3942857" cy="2476190"/>
          </a:xfrm>
          <a:prstGeom prst="rect">
            <a:avLst/>
          </a:prstGeom>
        </p:spPr>
      </p:pic>
    </p:spTree>
    <p:extLst>
      <p:ext uri="{BB962C8B-B14F-4D97-AF65-F5344CB8AC3E}">
        <p14:creationId xmlns:p14="http://schemas.microsoft.com/office/powerpoint/2010/main" val="121766803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Complement </a:t>
            </a:r>
            <a:endParaRPr lang="en-US" dirty="0"/>
          </a:p>
        </p:txBody>
      </p:sp>
      <p:sp>
        <p:nvSpPr>
          <p:cNvPr id="4" name="Content Placeholder 2"/>
          <p:cNvSpPr>
            <a:spLocks noGrp="1"/>
          </p:cNvSpPr>
          <p:nvPr>
            <p:ph idx="1"/>
          </p:nvPr>
        </p:nvSpPr>
        <p:spPr>
          <a:xfrm>
            <a:off x="457200" y="1280160"/>
            <a:ext cx="8229600" cy="2332946"/>
          </a:xfrm>
          <a:solidFill>
            <a:srgbClr val="FFFFCC"/>
          </a:solidFill>
          <a:ln w="28575">
            <a:solidFill>
              <a:srgbClr val="000000"/>
            </a:solidFill>
          </a:ln>
        </p:spPr>
        <p:txBody>
          <a:bodyPr>
            <a:spAutoFit/>
          </a:bodyPr>
          <a:lstStyle/>
          <a:p>
            <a:pPr algn="ctr"/>
            <a:r>
              <a:rPr lang="en-US" b="1" dirty="0" smtClean="0">
                <a:solidFill>
                  <a:srgbClr val="000000"/>
                </a:solidFill>
              </a:rPr>
              <a:t>Definition</a:t>
            </a:r>
          </a:p>
          <a:p>
            <a:r>
              <a:rPr lang="en-US" dirty="0" smtClean="0">
                <a:solidFill>
                  <a:srgbClr val="000000"/>
                </a:solidFill>
              </a:rPr>
              <a:t>The </a:t>
            </a:r>
            <a:r>
              <a:rPr lang="en-US" b="1" dirty="0" smtClean="0">
                <a:solidFill>
                  <a:srgbClr val="C00000"/>
                </a:solidFill>
              </a:rPr>
              <a:t>complement</a:t>
            </a:r>
            <a:r>
              <a:rPr lang="en-US" dirty="0" smtClean="0">
                <a:solidFill>
                  <a:srgbClr val="000000"/>
                </a:solidFill>
              </a:rPr>
              <a:t> of an event </a:t>
            </a:r>
            <a:r>
              <a:rPr lang="en-US" i="1" dirty="0" smtClean="0">
                <a:solidFill>
                  <a:srgbClr val="000000"/>
                </a:solidFill>
              </a:rPr>
              <a:t>A</a:t>
            </a:r>
            <a:r>
              <a:rPr lang="en-US" dirty="0" smtClean="0">
                <a:solidFill>
                  <a:srgbClr val="000000"/>
                </a:solidFill>
              </a:rPr>
              <a:t> is the set of all outcomes in the sample space that are not in </a:t>
            </a:r>
            <a:r>
              <a:rPr lang="en-US" i="1" dirty="0" smtClean="0">
                <a:solidFill>
                  <a:srgbClr val="000000"/>
                </a:solidFill>
              </a:rPr>
              <a:t>A</a:t>
            </a:r>
            <a:r>
              <a:rPr lang="en-US" dirty="0" smtClean="0">
                <a:solidFill>
                  <a:srgbClr val="000000"/>
                </a:solidFill>
              </a:rPr>
              <a:t>. Symbolically, the complement of the set </a:t>
            </a:r>
            <a:r>
              <a:rPr lang="en-US" i="1" dirty="0" smtClean="0">
                <a:solidFill>
                  <a:srgbClr val="000000"/>
                </a:solidFill>
              </a:rPr>
              <a:t>A</a:t>
            </a:r>
            <a:r>
              <a:rPr lang="en-US" dirty="0" smtClean="0">
                <a:solidFill>
                  <a:srgbClr val="000000"/>
                </a:solidFill>
              </a:rPr>
              <a:t> will be written as </a:t>
            </a:r>
            <a:r>
              <a:rPr lang="en-US" i="1" dirty="0" smtClean="0">
                <a:solidFill>
                  <a:srgbClr val="000000"/>
                </a:solidFill>
              </a:rPr>
              <a:t>A</a:t>
            </a:r>
            <a:r>
              <a:rPr lang="en-US" i="1" baseline="30000" dirty="0" smtClean="0">
                <a:solidFill>
                  <a:srgbClr val="000000"/>
                </a:solidFill>
              </a:rPr>
              <a:t>c</a:t>
            </a:r>
            <a:r>
              <a:rPr lang="en-US" dirty="0" smtClean="0">
                <a:solidFill>
                  <a:srgbClr val="000000"/>
                </a:solidFill>
              </a:rPr>
              <a:t>.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Complement </a:t>
            </a:r>
            <a:endParaRPr lang="en-US" dirty="0"/>
          </a:p>
        </p:txBody>
      </p:sp>
      <p:pic>
        <p:nvPicPr>
          <p:cNvPr id="5" name="Picture 4"/>
          <p:cNvPicPr>
            <a:picLocks noChangeAspect="1"/>
          </p:cNvPicPr>
          <p:nvPr/>
        </p:nvPicPr>
        <p:blipFill>
          <a:blip r:embed="rId2"/>
          <a:stretch>
            <a:fillRect/>
          </a:stretch>
        </p:blipFill>
        <p:spPr>
          <a:xfrm>
            <a:off x="2624381" y="2186143"/>
            <a:ext cx="3895238" cy="2485714"/>
          </a:xfrm>
          <a:prstGeom prst="rect">
            <a:avLst/>
          </a:prstGeom>
        </p:spPr>
      </p:pic>
    </p:spTree>
    <p:extLst>
      <p:ext uri="{BB962C8B-B14F-4D97-AF65-F5344CB8AC3E}">
        <p14:creationId xmlns:p14="http://schemas.microsoft.com/office/powerpoint/2010/main" val="226111120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Probability Law 5: Complement of an Event </a:t>
            </a:r>
            <a:endParaRPr lang="en-US" dirty="0"/>
          </a:p>
        </p:txBody>
      </p:sp>
      <p:sp>
        <p:nvSpPr>
          <p:cNvPr id="4" name="Content Placeholder 2"/>
          <p:cNvSpPr>
            <a:spLocks noGrp="1"/>
          </p:cNvSpPr>
          <p:nvPr>
            <p:ph idx="1"/>
          </p:nvPr>
        </p:nvSpPr>
        <p:spPr>
          <a:xfrm>
            <a:off x="457200" y="1280160"/>
            <a:ext cx="8229600" cy="1040285"/>
          </a:xfrm>
          <a:solidFill>
            <a:srgbClr val="FFFFCC"/>
          </a:solidFill>
          <a:ln w="28575">
            <a:solidFill>
              <a:srgbClr val="000000"/>
            </a:solidFill>
          </a:ln>
        </p:spPr>
        <p:txBody>
          <a:bodyPr>
            <a:spAutoFit/>
          </a:bodyPr>
          <a:lstStyle/>
          <a:p>
            <a:pPr algn="ctr"/>
            <a:r>
              <a:rPr lang="en-US" b="1" dirty="0" smtClean="0">
                <a:solidFill>
                  <a:srgbClr val="000000"/>
                </a:solidFill>
              </a:rPr>
              <a:t>Definition</a:t>
            </a:r>
          </a:p>
          <a:p>
            <a:r>
              <a:rPr lang="en-US" dirty="0" smtClean="0">
                <a:solidFill>
                  <a:srgbClr val="000000"/>
                </a:solidFill>
              </a:rPr>
              <a:t>The probability of </a:t>
            </a:r>
            <a:r>
              <a:rPr lang="en-US" i="1" dirty="0" smtClean="0">
                <a:solidFill>
                  <a:srgbClr val="000000"/>
                </a:solidFill>
              </a:rPr>
              <a:t>A</a:t>
            </a:r>
            <a:r>
              <a:rPr lang="en-US" i="1" baseline="30000" dirty="0" smtClean="0">
                <a:solidFill>
                  <a:srgbClr val="000000"/>
                </a:solidFill>
              </a:rPr>
              <a:t>c</a:t>
            </a:r>
            <a:r>
              <a:rPr lang="en-US" dirty="0" smtClean="0">
                <a:solidFill>
                  <a:srgbClr val="000000"/>
                </a:solidFill>
              </a:rPr>
              <a:t> is given by </a:t>
            </a:r>
            <a:r>
              <a:rPr lang="en-US" i="1" dirty="0" smtClean="0">
                <a:solidFill>
                  <a:srgbClr val="000000"/>
                </a:solidFill>
              </a:rPr>
              <a:t>P</a:t>
            </a:r>
            <a:r>
              <a:rPr lang="en-US" dirty="0" smtClean="0">
                <a:solidFill>
                  <a:srgbClr val="000000"/>
                </a:solidFill>
              </a:rPr>
              <a:t>( </a:t>
            </a:r>
            <a:r>
              <a:rPr lang="en-US" i="1" dirty="0" smtClean="0">
                <a:solidFill>
                  <a:srgbClr val="000000"/>
                </a:solidFill>
              </a:rPr>
              <a:t>A</a:t>
            </a:r>
            <a:r>
              <a:rPr lang="en-US" i="1" baseline="30000" dirty="0" smtClean="0">
                <a:solidFill>
                  <a:srgbClr val="000000"/>
                </a:solidFill>
              </a:rPr>
              <a:t>c</a:t>
            </a:r>
            <a:r>
              <a:rPr lang="en-US" dirty="0" smtClean="0">
                <a:solidFill>
                  <a:srgbClr val="000000"/>
                </a:solidFill>
              </a:rPr>
              <a:t> ) = 1 − </a:t>
            </a:r>
            <a:r>
              <a:rPr lang="en-US" i="1" dirty="0" smtClean="0">
                <a:solidFill>
                  <a:srgbClr val="000000"/>
                </a:solidFill>
              </a:rPr>
              <a:t>P</a:t>
            </a:r>
            <a:r>
              <a:rPr lang="en-US" dirty="0" smtClean="0">
                <a:solidFill>
                  <a:srgbClr val="000000"/>
                </a:solidFill>
              </a:rPr>
              <a:t>(</a:t>
            </a:r>
            <a:r>
              <a:rPr lang="en-US" i="1" dirty="0" smtClean="0">
                <a:solidFill>
                  <a:srgbClr val="000000"/>
                </a:solidFill>
              </a:rPr>
              <a:t>A</a:t>
            </a:r>
            <a:r>
              <a:rPr lang="en-US" dirty="0" smtClean="0">
                <a:solidFill>
                  <a:srgbClr val="000000"/>
                </a:solidFill>
              </a:rPr>
              <a:t>).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6.2.1</a:t>
            </a:r>
            <a:endParaRPr lang="en-US" dirty="0"/>
          </a:p>
        </p:txBody>
      </p:sp>
      <p:sp>
        <p:nvSpPr>
          <p:cNvPr id="3" name="Content Placeholder 2"/>
          <p:cNvSpPr>
            <a:spLocks noGrp="1"/>
          </p:cNvSpPr>
          <p:nvPr>
            <p:ph idx="1"/>
          </p:nvPr>
        </p:nvSpPr>
        <p:spPr/>
        <p:txBody>
          <a:bodyPr/>
          <a:lstStyle/>
          <a:p>
            <a:r>
              <a:rPr lang="en-US" dirty="0" smtClean="0"/>
              <a:t>Consider the event </a:t>
            </a:r>
            <a:r>
              <a:rPr lang="en-US" i="1" dirty="0" smtClean="0"/>
              <a:t>A</a:t>
            </a:r>
            <a:r>
              <a:rPr lang="en-US" dirty="0" smtClean="0"/>
              <a:t> = {annual income is greater than $50,000}. Suppose the probability of </a:t>
            </a:r>
            <a:r>
              <a:rPr lang="en-US" i="1" dirty="0" smtClean="0"/>
              <a:t>A</a:t>
            </a:r>
            <a:r>
              <a:rPr lang="en-US" dirty="0" smtClean="0"/>
              <a:t> is 0.08. Determine the probability of observing someone whose income is less than or equal to $50,000. </a:t>
            </a:r>
          </a:p>
          <a:p>
            <a:r>
              <a:rPr lang="en-US" b="1" dirty="0" smtClean="0"/>
              <a:t>Solution</a:t>
            </a:r>
          </a:p>
          <a:p>
            <a:endParaRPr lang="en-US" b="1" dirty="0"/>
          </a:p>
        </p:txBody>
      </p:sp>
      <p:graphicFrame>
        <p:nvGraphicFramePr>
          <p:cNvPr id="75778" name="Object 2"/>
          <p:cNvGraphicFramePr>
            <a:graphicFrameLocks noChangeAspect="1"/>
          </p:cNvGraphicFramePr>
          <p:nvPr>
            <p:extLst>
              <p:ext uri="{D42A27DB-BD31-4B8C-83A1-F6EECF244321}">
                <p14:modId xmlns:p14="http://schemas.microsoft.com/office/powerpoint/2010/main" val="2263706942"/>
              </p:ext>
            </p:extLst>
          </p:nvPr>
        </p:nvGraphicFramePr>
        <p:xfrm>
          <a:off x="1804988" y="3594100"/>
          <a:ext cx="5537200" cy="850900"/>
        </p:xfrm>
        <a:graphic>
          <a:graphicData uri="http://schemas.openxmlformats.org/presentationml/2006/ole">
            <mc:AlternateContent xmlns:mc="http://schemas.openxmlformats.org/markup-compatibility/2006">
              <mc:Choice xmlns:v="urn:schemas-microsoft-com:vml" Requires="v">
                <p:oleObj spid="_x0000_s75810" name="Equation" r:id="rId3" imgW="5537160" imgH="850680" progId="Equation.DSMT4">
                  <p:embed/>
                </p:oleObj>
              </mc:Choice>
              <mc:Fallback>
                <p:oleObj name="Equation" r:id="rId3" imgW="5537160" imgH="850680" progId="Equation.DSMT4">
                  <p:embed/>
                  <p:pic>
                    <p:nvPicPr>
                      <p:cNvPr id="0" name="Picture 2"/>
                      <p:cNvPicPr>
                        <a:picLocks noChangeAspect="1" noChangeArrowheads="1"/>
                      </p:cNvPicPr>
                      <p:nvPr/>
                    </p:nvPicPr>
                    <p:blipFill>
                      <a:blip r:embed="rId4"/>
                      <a:srcRect/>
                      <a:stretch>
                        <a:fillRect/>
                      </a:stretch>
                    </p:blipFill>
                    <p:spPr bwMode="auto">
                      <a:xfrm>
                        <a:off x="1804988" y="3594100"/>
                        <a:ext cx="5537200" cy="850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5779" name="Object 3"/>
          <p:cNvGraphicFramePr>
            <a:graphicFrameLocks noChangeAspect="1"/>
          </p:cNvGraphicFramePr>
          <p:nvPr>
            <p:extLst>
              <p:ext uri="{D42A27DB-BD31-4B8C-83A1-F6EECF244321}">
                <p14:modId xmlns:p14="http://schemas.microsoft.com/office/powerpoint/2010/main" val="947245193"/>
              </p:ext>
            </p:extLst>
          </p:nvPr>
        </p:nvGraphicFramePr>
        <p:xfrm>
          <a:off x="6217412" y="4343400"/>
          <a:ext cx="1460500" cy="469900"/>
        </p:xfrm>
        <a:graphic>
          <a:graphicData uri="http://schemas.openxmlformats.org/presentationml/2006/ole">
            <mc:AlternateContent xmlns:mc="http://schemas.openxmlformats.org/markup-compatibility/2006">
              <mc:Choice xmlns:v="urn:schemas-microsoft-com:vml" Requires="v">
                <p:oleObj spid="_x0000_s75811" name="Equation" r:id="rId5" imgW="1460160" imgH="469800" progId="Equation.DSMT4">
                  <p:embed/>
                </p:oleObj>
              </mc:Choice>
              <mc:Fallback>
                <p:oleObj name="Equation" r:id="rId5" imgW="1460160" imgH="46980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217412" y="4343400"/>
                        <a:ext cx="1460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5780" name="Object 4"/>
          <p:cNvGraphicFramePr>
            <a:graphicFrameLocks noChangeAspect="1"/>
          </p:cNvGraphicFramePr>
          <p:nvPr>
            <p:extLst>
              <p:ext uri="{D42A27DB-BD31-4B8C-83A1-F6EECF244321}">
                <p14:modId xmlns:p14="http://schemas.microsoft.com/office/powerpoint/2010/main" val="1426019483"/>
              </p:ext>
            </p:extLst>
          </p:nvPr>
        </p:nvGraphicFramePr>
        <p:xfrm>
          <a:off x="6226500" y="4953000"/>
          <a:ext cx="1397000" cy="292100"/>
        </p:xfrm>
        <a:graphic>
          <a:graphicData uri="http://schemas.openxmlformats.org/presentationml/2006/ole">
            <mc:AlternateContent xmlns:mc="http://schemas.openxmlformats.org/markup-compatibility/2006">
              <mc:Choice xmlns:v="urn:schemas-microsoft-com:vml" Requires="v">
                <p:oleObj spid="_x0000_s75812" name="Equation" r:id="rId7" imgW="1396800" imgH="291960" progId="Equation.DSMT4">
                  <p:embed/>
                </p:oleObj>
              </mc:Choice>
              <mc:Fallback>
                <p:oleObj name="Equation" r:id="rId7" imgW="1396800" imgH="29196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226500" y="4953000"/>
                        <a:ext cx="1397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5781" name="Object 5"/>
          <p:cNvGraphicFramePr>
            <a:graphicFrameLocks noChangeAspect="1"/>
          </p:cNvGraphicFramePr>
          <p:nvPr>
            <p:extLst>
              <p:ext uri="{D42A27DB-BD31-4B8C-83A1-F6EECF244321}">
                <p14:modId xmlns:p14="http://schemas.microsoft.com/office/powerpoint/2010/main" val="821548991"/>
              </p:ext>
            </p:extLst>
          </p:nvPr>
        </p:nvGraphicFramePr>
        <p:xfrm>
          <a:off x="6243977" y="5435367"/>
          <a:ext cx="927100" cy="292100"/>
        </p:xfrm>
        <a:graphic>
          <a:graphicData uri="http://schemas.openxmlformats.org/presentationml/2006/ole">
            <mc:AlternateContent xmlns:mc="http://schemas.openxmlformats.org/markup-compatibility/2006">
              <mc:Choice xmlns:v="urn:schemas-microsoft-com:vml" Requires="v">
                <p:oleObj spid="_x0000_s75813" name="Equation" r:id="rId9" imgW="927000" imgH="291960" progId="Equation.DSMT4">
                  <p:embed/>
                </p:oleObj>
              </mc:Choice>
              <mc:Fallback>
                <p:oleObj name="Equation" r:id="rId9" imgW="927000" imgH="29196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243977" y="5435367"/>
                        <a:ext cx="927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577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577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578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578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6.2.2</a:t>
            </a:r>
            <a:endParaRPr lang="en-US" dirty="0"/>
          </a:p>
        </p:txBody>
      </p:sp>
      <p:sp>
        <p:nvSpPr>
          <p:cNvPr id="3" name="Content Placeholder 2"/>
          <p:cNvSpPr>
            <a:spLocks noGrp="1"/>
          </p:cNvSpPr>
          <p:nvPr>
            <p:ph idx="1"/>
          </p:nvPr>
        </p:nvSpPr>
        <p:spPr/>
        <p:txBody>
          <a:bodyPr/>
          <a:lstStyle/>
          <a:p>
            <a:r>
              <a:rPr lang="en-US" dirty="0" smtClean="0"/>
              <a:t>Consider an experiment to see how many tosses of a coin will be required to obtain the first head. The first head could be observed on the first toss or second toss, but there is no upper limit on the number of tosses that could be required. Therefore, the sample space for this experiment is the set of positive integers </a:t>
            </a:r>
            <a:br>
              <a:rPr lang="en-US" dirty="0" smtClean="0"/>
            </a:br>
            <a:r>
              <a:rPr lang="en-US" dirty="0" smtClean="0"/>
              <a:t>{1, 2, 3, ... }. Not only is the sample space infinitely large, but there is another problem: the outcomes are not equally likely. This is a potentially ugly environment in which to compute a probability.</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6.2.2 (cont.)</a:t>
            </a:r>
            <a:endParaRPr lang="en-US" dirty="0"/>
          </a:p>
        </p:txBody>
      </p:sp>
      <p:sp>
        <p:nvSpPr>
          <p:cNvPr id="3" name="Content Placeholder 2"/>
          <p:cNvSpPr>
            <a:spLocks noGrp="1"/>
          </p:cNvSpPr>
          <p:nvPr>
            <p:ph idx="1"/>
          </p:nvPr>
        </p:nvSpPr>
        <p:spPr/>
        <p:txBody>
          <a:bodyPr/>
          <a:lstStyle/>
          <a:p>
            <a:r>
              <a:rPr lang="en-US" dirty="0" smtClean="0"/>
              <a:t>But let’s make matters slightly worse. Suppose we want to know the probability that it will require </a:t>
            </a:r>
            <a:r>
              <a:rPr lang="en-US" i="1" dirty="0" smtClean="0"/>
              <a:t>at least </a:t>
            </a:r>
            <a:r>
              <a:rPr lang="en-US" dirty="0" smtClean="0"/>
              <a:t>two tosses (i.e., two or more tosses) to get the first head. This means that we must compute the probability of 2 tosses before the first head appears, the probability of 3 tosses to get the first head, and so on up to infinity and add them up in some way. The problem is rather insidious if approached directly. </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6.2.2 (cont.)</a:t>
            </a:r>
            <a:endParaRPr lang="en-US" dirty="0"/>
          </a:p>
        </p:txBody>
      </p:sp>
      <p:sp>
        <p:nvSpPr>
          <p:cNvPr id="3" name="Content Placeholder 2"/>
          <p:cNvSpPr>
            <a:spLocks noGrp="1"/>
          </p:cNvSpPr>
          <p:nvPr>
            <p:ph idx="1"/>
          </p:nvPr>
        </p:nvSpPr>
        <p:spPr/>
        <p:txBody>
          <a:bodyPr/>
          <a:lstStyle/>
          <a:p>
            <a:r>
              <a:rPr lang="en-US" b="1" dirty="0" smtClean="0"/>
              <a:t>Solution</a:t>
            </a:r>
          </a:p>
          <a:p>
            <a:r>
              <a:rPr lang="en-US" dirty="0" smtClean="0"/>
              <a:t>The problem becomes rather trivial by determining the complement of the event and computing its probability. The complement of obtaining the first head in two or more tosses is getting a head on the first toss. The probability of getting a head on the first toss is 0.5, assuming the coin is fair. Therefore, we have the following.</a:t>
            </a:r>
            <a:endParaRPr lang="en-US" b="1" dirty="0"/>
          </a:p>
        </p:txBody>
      </p:sp>
      <p:graphicFrame>
        <p:nvGraphicFramePr>
          <p:cNvPr id="76802" name="Object 2"/>
          <p:cNvGraphicFramePr>
            <a:graphicFrameLocks noChangeAspect="1"/>
          </p:cNvGraphicFramePr>
          <p:nvPr>
            <p:extLst>
              <p:ext uri="{D42A27DB-BD31-4B8C-83A1-F6EECF244321}">
                <p14:modId xmlns:p14="http://schemas.microsoft.com/office/powerpoint/2010/main" val="3567818804"/>
              </p:ext>
            </p:extLst>
          </p:nvPr>
        </p:nvGraphicFramePr>
        <p:xfrm>
          <a:off x="393700" y="4800600"/>
          <a:ext cx="8216900" cy="850900"/>
        </p:xfrm>
        <a:graphic>
          <a:graphicData uri="http://schemas.openxmlformats.org/presentationml/2006/ole">
            <mc:AlternateContent xmlns:mc="http://schemas.openxmlformats.org/markup-compatibility/2006">
              <mc:Choice xmlns:v="urn:schemas-microsoft-com:vml" Requires="v">
                <p:oleObj spid="_x0000_s76826" name="Equation" r:id="rId3" imgW="8216640" imgH="850680" progId="Equation.DSMT4">
                  <p:embed/>
                </p:oleObj>
              </mc:Choice>
              <mc:Fallback>
                <p:oleObj name="Equation" r:id="rId3" imgW="8216640" imgH="850680" progId="Equation.DSMT4">
                  <p:embed/>
                  <p:pic>
                    <p:nvPicPr>
                      <p:cNvPr id="0" name="Picture 2"/>
                      <p:cNvPicPr>
                        <a:picLocks noChangeAspect="1" noChangeArrowheads="1"/>
                      </p:cNvPicPr>
                      <p:nvPr/>
                    </p:nvPicPr>
                    <p:blipFill>
                      <a:blip r:embed="rId4"/>
                      <a:srcRect/>
                      <a:stretch>
                        <a:fillRect/>
                      </a:stretch>
                    </p:blipFill>
                    <p:spPr bwMode="auto">
                      <a:xfrm>
                        <a:off x="393700" y="4800600"/>
                        <a:ext cx="8216900" cy="850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6803" name="Object 3"/>
          <p:cNvGraphicFramePr>
            <a:graphicFrameLocks noChangeAspect="1"/>
          </p:cNvGraphicFramePr>
          <p:nvPr/>
        </p:nvGraphicFramePr>
        <p:xfrm>
          <a:off x="4334312" y="5629712"/>
          <a:ext cx="1206500" cy="292100"/>
        </p:xfrm>
        <a:graphic>
          <a:graphicData uri="http://schemas.openxmlformats.org/presentationml/2006/ole">
            <mc:AlternateContent xmlns:mc="http://schemas.openxmlformats.org/markup-compatibility/2006">
              <mc:Choice xmlns:v="urn:schemas-microsoft-com:vml" Requires="v">
                <p:oleObj spid="_x0000_s76827" name="Equation" r:id="rId5" imgW="1206360" imgH="291960" progId="Equation.DSMT4">
                  <p:embed/>
                </p:oleObj>
              </mc:Choice>
              <mc:Fallback>
                <p:oleObj name="Equation" r:id="rId5" imgW="1206360" imgH="29196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334312" y="5629712"/>
                        <a:ext cx="1206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6804" name="Object 4"/>
          <p:cNvGraphicFramePr>
            <a:graphicFrameLocks noChangeAspect="1"/>
          </p:cNvGraphicFramePr>
          <p:nvPr/>
        </p:nvGraphicFramePr>
        <p:xfrm>
          <a:off x="5638800" y="5625634"/>
          <a:ext cx="736600" cy="292100"/>
        </p:xfrm>
        <a:graphic>
          <a:graphicData uri="http://schemas.openxmlformats.org/presentationml/2006/ole">
            <mc:AlternateContent xmlns:mc="http://schemas.openxmlformats.org/markup-compatibility/2006">
              <mc:Choice xmlns:v="urn:schemas-microsoft-com:vml" Requires="v">
                <p:oleObj spid="_x0000_s76828" name="Equation" r:id="rId7" imgW="736560" imgH="291960" progId="Equation.DSMT4">
                  <p:embed/>
                </p:oleObj>
              </mc:Choice>
              <mc:Fallback>
                <p:oleObj name="Equation" r:id="rId7" imgW="736560" imgH="29196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638800" y="5625634"/>
                        <a:ext cx="736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680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680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680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Odds</a:t>
            </a:r>
            <a:endParaRPr lang="en-US" dirty="0"/>
          </a:p>
        </p:txBody>
      </p:sp>
      <p:sp>
        <p:nvSpPr>
          <p:cNvPr id="4" name="Content Placeholder 2"/>
          <p:cNvSpPr>
            <a:spLocks noGrp="1"/>
          </p:cNvSpPr>
          <p:nvPr>
            <p:ph idx="1"/>
          </p:nvPr>
        </p:nvSpPr>
        <p:spPr>
          <a:xfrm>
            <a:off x="457200" y="1280160"/>
            <a:ext cx="8229600" cy="4358116"/>
          </a:xfrm>
          <a:solidFill>
            <a:srgbClr val="FFFFCC"/>
          </a:solidFill>
          <a:ln w="28575">
            <a:solidFill>
              <a:srgbClr val="000000"/>
            </a:solidFill>
          </a:ln>
        </p:spPr>
        <p:txBody>
          <a:bodyPr>
            <a:spAutoFit/>
          </a:bodyPr>
          <a:lstStyle/>
          <a:p>
            <a:pPr algn="ctr"/>
            <a:r>
              <a:rPr lang="en-US" b="1" dirty="0" smtClean="0">
                <a:solidFill>
                  <a:srgbClr val="000000"/>
                </a:solidFill>
              </a:rPr>
              <a:t>Definition</a:t>
            </a:r>
          </a:p>
          <a:p>
            <a:r>
              <a:rPr lang="en-US" dirty="0" smtClean="0">
                <a:solidFill>
                  <a:srgbClr val="000000"/>
                </a:solidFill>
              </a:rPr>
              <a:t>The </a:t>
            </a:r>
            <a:r>
              <a:rPr lang="en-US" b="1" dirty="0" smtClean="0">
                <a:solidFill>
                  <a:srgbClr val="C00000"/>
                </a:solidFill>
              </a:rPr>
              <a:t>odds in favor of </a:t>
            </a:r>
            <a:r>
              <a:rPr lang="en-US" dirty="0" smtClean="0">
                <a:solidFill>
                  <a:srgbClr val="000000"/>
                </a:solidFill>
              </a:rPr>
              <a:t>an event </a:t>
            </a:r>
            <a:r>
              <a:rPr lang="en-US" i="1" dirty="0" smtClean="0">
                <a:solidFill>
                  <a:srgbClr val="000000"/>
                </a:solidFill>
              </a:rPr>
              <a:t>A</a:t>
            </a:r>
            <a:r>
              <a:rPr lang="en-US" dirty="0" smtClean="0">
                <a:solidFill>
                  <a:srgbClr val="000000"/>
                </a:solidFill>
              </a:rPr>
              <a:t> occurring is given by</a:t>
            </a:r>
          </a:p>
          <a:p>
            <a:endParaRPr lang="en-US" dirty="0" smtClean="0">
              <a:solidFill>
                <a:srgbClr val="000000"/>
              </a:solidFill>
            </a:endParaRPr>
          </a:p>
          <a:p>
            <a:endParaRPr lang="en-US" dirty="0" smtClean="0">
              <a:solidFill>
                <a:srgbClr val="000000"/>
              </a:solidFill>
            </a:endParaRPr>
          </a:p>
          <a:p>
            <a:endParaRPr lang="en-US" dirty="0" smtClean="0">
              <a:solidFill>
                <a:srgbClr val="000000"/>
              </a:solidFill>
            </a:endParaRPr>
          </a:p>
          <a:p>
            <a:r>
              <a:rPr lang="en-US" dirty="0" smtClean="0">
                <a:solidFill>
                  <a:srgbClr val="000000"/>
                </a:solidFill>
              </a:rPr>
              <a:t>The </a:t>
            </a:r>
            <a:r>
              <a:rPr lang="en-US" b="1" dirty="0" smtClean="0">
                <a:solidFill>
                  <a:srgbClr val="C00000"/>
                </a:solidFill>
              </a:rPr>
              <a:t>odds against </a:t>
            </a:r>
            <a:r>
              <a:rPr lang="en-US" dirty="0" smtClean="0">
                <a:solidFill>
                  <a:srgbClr val="000000"/>
                </a:solidFill>
              </a:rPr>
              <a:t>an event </a:t>
            </a:r>
            <a:r>
              <a:rPr lang="en-US" i="1" dirty="0" smtClean="0">
                <a:solidFill>
                  <a:srgbClr val="000000"/>
                </a:solidFill>
              </a:rPr>
              <a:t>A</a:t>
            </a:r>
            <a:r>
              <a:rPr lang="en-US" dirty="0" smtClean="0">
                <a:solidFill>
                  <a:srgbClr val="000000"/>
                </a:solidFill>
              </a:rPr>
              <a:t> occurring is given by </a:t>
            </a:r>
          </a:p>
          <a:p>
            <a:endParaRPr lang="en-US" dirty="0" smtClean="0">
              <a:solidFill>
                <a:srgbClr val="000000"/>
              </a:solidFill>
            </a:endParaRPr>
          </a:p>
          <a:p>
            <a:r>
              <a:rPr lang="en-US" dirty="0" smtClean="0">
                <a:solidFill>
                  <a:srgbClr val="000000"/>
                </a:solidFill>
              </a:rPr>
              <a:t> </a:t>
            </a:r>
            <a:br>
              <a:rPr lang="en-US" dirty="0" smtClean="0">
                <a:solidFill>
                  <a:srgbClr val="000000"/>
                </a:solidFill>
              </a:rPr>
            </a:br>
            <a:endParaRPr lang="en-US" sz="1400" dirty="0" smtClean="0">
              <a:solidFill>
                <a:srgbClr val="000000"/>
              </a:solidFill>
            </a:endParaRPr>
          </a:p>
        </p:txBody>
      </p:sp>
      <p:graphicFrame>
        <p:nvGraphicFramePr>
          <p:cNvPr id="77826" name="Object 2"/>
          <p:cNvGraphicFramePr>
            <a:graphicFrameLocks noChangeAspect="1"/>
          </p:cNvGraphicFramePr>
          <p:nvPr/>
        </p:nvGraphicFramePr>
        <p:xfrm>
          <a:off x="3276600" y="2362200"/>
          <a:ext cx="2603500" cy="1054100"/>
        </p:xfrm>
        <a:graphic>
          <a:graphicData uri="http://schemas.openxmlformats.org/presentationml/2006/ole">
            <mc:AlternateContent xmlns:mc="http://schemas.openxmlformats.org/markup-compatibility/2006">
              <mc:Choice xmlns:v="urn:schemas-microsoft-com:vml" Requires="v">
                <p:oleObj spid="_x0000_s77842" name="Equation" r:id="rId3" imgW="2603160" imgH="1054080" progId="Equation.DSMT4">
                  <p:embed/>
                </p:oleObj>
              </mc:Choice>
              <mc:Fallback>
                <p:oleObj name="Equation" r:id="rId3" imgW="2603160" imgH="1054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2362200"/>
                        <a:ext cx="2603500" cy="1054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7827" name="Object 3"/>
          <p:cNvGraphicFramePr>
            <a:graphicFrameLocks noChangeAspect="1"/>
          </p:cNvGraphicFramePr>
          <p:nvPr>
            <p:extLst>
              <p:ext uri="{D42A27DB-BD31-4B8C-83A1-F6EECF244321}">
                <p14:modId xmlns:p14="http://schemas.microsoft.com/office/powerpoint/2010/main" val="2344226270"/>
              </p:ext>
            </p:extLst>
          </p:nvPr>
        </p:nvGraphicFramePr>
        <p:xfrm>
          <a:off x="3276600" y="4318000"/>
          <a:ext cx="2603500" cy="1092200"/>
        </p:xfrm>
        <a:graphic>
          <a:graphicData uri="http://schemas.openxmlformats.org/presentationml/2006/ole">
            <mc:AlternateContent xmlns:mc="http://schemas.openxmlformats.org/markup-compatibility/2006">
              <mc:Choice xmlns:v="urn:schemas-microsoft-com:vml" Requires="v">
                <p:oleObj spid="_x0000_s77843" name="Equation" r:id="rId5" imgW="2603160" imgH="1091880" progId="Equation.DSMT4">
                  <p:embed/>
                </p:oleObj>
              </mc:Choice>
              <mc:Fallback>
                <p:oleObj name="Equation" r:id="rId5" imgW="2603160" imgH="10918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76600" y="4318000"/>
                        <a:ext cx="2603500" cy="109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6.2.3</a:t>
            </a:r>
            <a:endParaRPr lang="en-US" dirty="0"/>
          </a:p>
        </p:txBody>
      </p:sp>
      <p:sp>
        <p:nvSpPr>
          <p:cNvPr id="3" name="Content Placeholder 2"/>
          <p:cNvSpPr>
            <a:spLocks noGrp="1"/>
          </p:cNvSpPr>
          <p:nvPr>
            <p:ph idx="1"/>
          </p:nvPr>
        </p:nvSpPr>
        <p:spPr>
          <a:xfrm>
            <a:off x="457200" y="1371600"/>
            <a:ext cx="8229600" cy="4572000"/>
          </a:xfrm>
        </p:spPr>
        <p:txBody>
          <a:bodyPr>
            <a:normAutofit lnSpcReduction="10000"/>
          </a:bodyPr>
          <a:lstStyle/>
          <a:p>
            <a:r>
              <a:rPr lang="en-US" dirty="0"/>
              <a:t>In the game of American roulette, the roulette wheel contains the numbers 1 through 36, alternating between red and black. There are two green spaces numbered 0 and 00. </a:t>
            </a:r>
          </a:p>
          <a:p>
            <a:pPr marL="514350" indent="-514350">
              <a:buFont typeface="+mj-lt"/>
              <a:buAutoNum type="alphaLcPeriod"/>
            </a:pPr>
            <a:r>
              <a:rPr lang="en-US" dirty="0" smtClean="0"/>
              <a:t>Calculate the probability of the roulette ball landing on a red pocket.</a:t>
            </a:r>
          </a:p>
          <a:p>
            <a:r>
              <a:rPr lang="en-US" b="1" dirty="0"/>
              <a:t>Solution</a:t>
            </a:r>
          </a:p>
          <a:p>
            <a:pPr marL="514350" indent="-514350">
              <a:buFont typeface="+mj-lt"/>
              <a:buAutoNum type="alphaLcPeriod"/>
            </a:pPr>
            <a:r>
              <a:rPr lang="en-US" dirty="0"/>
              <a:t>Since there are 18 red pockets and 38 possible pockets on which to land, the probability of landing on red is given by</a:t>
            </a:r>
          </a:p>
          <a:p>
            <a:endParaRPr lang="en-US" dirty="0"/>
          </a:p>
        </p:txBody>
      </p:sp>
      <p:graphicFrame>
        <p:nvGraphicFramePr>
          <p:cNvPr id="4" name="Object 2"/>
          <p:cNvGraphicFramePr>
            <a:graphicFrameLocks noChangeAspect="1"/>
          </p:cNvGraphicFramePr>
          <p:nvPr>
            <p:extLst>
              <p:ext uri="{D42A27DB-BD31-4B8C-83A1-F6EECF244321}">
                <p14:modId xmlns:p14="http://schemas.microsoft.com/office/powerpoint/2010/main" val="2002715905"/>
              </p:ext>
            </p:extLst>
          </p:nvPr>
        </p:nvGraphicFramePr>
        <p:xfrm>
          <a:off x="3675888" y="5145024"/>
          <a:ext cx="1790700" cy="838200"/>
        </p:xfrm>
        <a:graphic>
          <a:graphicData uri="http://schemas.openxmlformats.org/presentationml/2006/ole">
            <mc:AlternateContent xmlns:mc="http://schemas.openxmlformats.org/markup-compatibility/2006">
              <mc:Choice xmlns:v="urn:schemas-microsoft-com:vml" Requires="v">
                <p:oleObj spid="_x0000_s86022" name="Equation" r:id="rId3" imgW="1790640" imgH="838080" progId="Equation.DSMT4">
                  <p:embed/>
                </p:oleObj>
              </mc:Choice>
              <mc:Fallback>
                <p:oleObj name="Equation" r:id="rId3" imgW="1790640" imgH="838080" progId="Equation.DSMT4">
                  <p:embed/>
                  <p:pic>
                    <p:nvPicPr>
                      <p:cNvPr id="0" name=""/>
                      <p:cNvPicPr>
                        <a:picLocks noChangeAspect="1" noChangeArrowheads="1"/>
                      </p:cNvPicPr>
                      <p:nvPr/>
                    </p:nvPicPr>
                    <p:blipFill>
                      <a:blip r:embed="rId4"/>
                      <a:srcRect/>
                      <a:stretch>
                        <a:fillRect/>
                      </a:stretch>
                    </p:blipFill>
                    <p:spPr bwMode="auto">
                      <a:xfrm>
                        <a:off x="3675888" y="5145024"/>
                        <a:ext cx="1790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20652013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Probability Law 1 </a:t>
            </a:r>
            <a:endParaRPr lang="en-US" dirty="0"/>
          </a:p>
        </p:txBody>
      </p:sp>
      <p:sp>
        <p:nvSpPr>
          <p:cNvPr id="4" name="Content Placeholder 2"/>
          <p:cNvSpPr>
            <a:spLocks noGrp="1"/>
          </p:cNvSpPr>
          <p:nvPr>
            <p:ph idx="1"/>
          </p:nvPr>
        </p:nvSpPr>
        <p:spPr>
          <a:xfrm>
            <a:off x="457200" y="1280160"/>
            <a:ext cx="8229600" cy="1902059"/>
          </a:xfrm>
          <a:solidFill>
            <a:srgbClr val="FFFFCC"/>
          </a:solidFill>
          <a:ln w="28575">
            <a:solidFill>
              <a:srgbClr val="000000"/>
            </a:solidFill>
          </a:ln>
        </p:spPr>
        <p:txBody>
          <a:bodyPr>
            <a:spAutoFit/>
          </a:bodyPr>
          <a:lstStyle/>
          <a:p>
            <a:pPr algn="ctr"/>
            <a:r>
              <a:rPr lang="en-US" b="1" dirty="0" smtClean="0">
                <a:solidFill>
                  <a:srgbClr val="000000"/>
                </a:solidFill>
              </a:rPr>
              <a:t>Definition</a:t>
            </a:r>
            <a:endParaRPr lang="en-US" dirty="0">
              <a:solidFill>
                <a:srgbClr val="000000"/>
              </a:solidFill>
            </a:endParaRPr>
          </a:p>
          <a:p>
            <a:r>
              <a:rPr lang="en-US" dirty="0" smtClean="0">
                <a:solidFill>
                  <a:srgbClr val="000000"/>
                </a:solidFill>
              </a:rPr>
              <a:t>A probability of zero means the event cannot happen. (For example, the probability of observing three heads in two tosses of a coin is zero.)</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a:t>
            </a:r>
            <a:r>
              <a:rPr lang="en-US" dirty="0"/>
              <a:t>6.2.3 (cont.)</a:t>
            </a:r>
            <a:endParaRPr lang="en-US" dirty="0"/>
          </a:p>
        </p:txBody>
      </p:sp>
      <p:sp>
        <p:nvSpPr>
          <p:cNvPr id="3" name="Content Placeholder 2"/>
          <p:cNvSpPr>
            <a:spLocks noGrp="1"/>
          </p:cNvSpPr>
          <p:nvPr>
            <p:ph idx="1"/>
          </p:nvPr>
        </p:nvSpPr>
        <p:spPr/>
        <p:txBody>
          <a:bodyPr>
            <a:normAutofit/>
          </a:bodyPr>
          <a:lstStyle/>
          <a:p>
            <a:r>
              <a:rPr lang="en-US" dirty="0" smtClean="0"/>
              <a:t>In the game of American roulette, the roulette wheel contains the numbers 1 through 36, alternating between red and black. There are two green spaces numbered 0 and 00. </a:t>
            </a:r>
          </a:p>
          <a:p>
            <a:pPr marL="514350" indent="-514350">
              <a:buFont typeface="+mj-lt"/>
              <a:buAutoNum type="alphaLcPeriod" startAt="2"/>
            </a:pPr>
            <a:r>
              <a:rPr lang="en-US" dirty="0"/>
              <a:t>Calculate the probability of the roulette ball not landing on a red pocket.</a:t>
            </a:r>
            <a:endParaRPr lang="en-US" dirty="0" smtClean="0"/>
          </a:p>
          <a:p>
            <a:r>
              <a:rPr lang="en-US" b="1" dirty="0"/>
              <a:t>Solution</a:t>
            </a:r>
          </a:p>
          <a:p>
            <a:pPr marL="514350" indent="-514350">
              <a:buFont typeface="+mj-lt"/>
              <a:buAutoNum type="alphaLcPeriod" startAt="2"/>
            </a:pPr>
            <a:r>
              <a:rPr lang="en-US" dirty="0"/>
              <a:t>The probability of not landing on a red pocket is found by</a:t>
            </a:r>
          </a:p>
          <a:p>
            <a:pPr marL="514350" indent="-514350">
              <a:buFont typeface="+mj-lt"/>
              <a:buAutoNum type="alphaLcPeriod" startAt="2"/>
            </a:pPr>
            <a:endParaRPr lang="en-US" dirty="0"/>
          </a:p>
          <a:p>
            <a:endParaRPr lang="en-US" dirty="0"/>
          </a:p>
        </p:txBody>
      </p:sp>
      <p:graphicFrame>
        <p:nvGraphicFramePr>
          <p:cNvPr id="5" name="Object 8"/>
          <p:cNvGraphicFramePr>
            <a:graphicFrameLocks noChangeAspect="1"/>
          </p:cNvGraphicFramePr>
          <p:nvPr/>
        </p:nvGraphicFramePr>
        <p:xfrm>
          <a:off x="2700338" y="5145024"/>
          <a:ext cx="2692400" cy="838200"/>
        </p:xfrm>
        <a:graphic>
          <a:graphicData uri="http://schemas.openxmlformats.org/presentationml/2006/ole">
            <mc:AlternateContent xmlns:mc="http://schemas.openxmlformats.org/markup-compatibility/2006">
              <mc:Choice xmlns:v="urn:schemas-microsoft-com:vml" Requires="v">
                <p:oleObj spid="_x0000_s88072" name="Equation" r:id="rId3" imgW="2692080" imgH="838080" progId="Equation.DSMT4">
                  <p:embed/>
                </p:oleObj>
              </mc:Choice>
              <mc:Fallback>
                <p:oleObj name="Equation" r:id="rId3" imgW="2692080" imgH="838080"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00338" y="5145024"/>
                        <a:ext cx="2692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 name="Object 9"/>
          <p:cNvGraphicFramePr>
            <a:graphicFrameLocks noChangeAspect="1"/>
          </p:cNvGraphicFramePr>
          <p:nvPr/>
        </p:nvGraphicFramePr>
        <p:xfrm>
          <a:off x="5435600" y="5145024"/>
          <a:ext cx="812800" cy="838200"/>
        </p:xfrm>
        <a:graphic>
          <a:graphicData uri="http://schemas.openxmlformats.org/presentationml/2006/ole">
            <mc:AlternateContent xmlns:mc="http://schemas.openxmlformats.org/markup-compatibility/2006">
              <mc:Choice xmlns:v="urn:schemas-microsoft-com:vml" Requires="v">
                <p:oleObj spid="_x0000_s88073" name="Equation" r:id="rId5" imgW="812520" imgH="838080" progId="Equation.DSMT4">
                  <p:embed/>
                </p:oleObj>
              </mc:Choice>
              <mc:Fallback>
                <p:oleObj name="Equation" r:id="rId5" imgW="812520" imgH="838080" progId="Equation.DSMT4">
                  <p:embed/>
                  <p:pic>
                    <p:nvPicPr>
                      <p:cNvPr id="0" name=""/>
                      <p:cNvPicPr>
                        <a:picLocks noChangeAspect="1" noChangeArrowheads="1"/>
                      </p:cNvPicPr>
                      <p:nvPr/>
                    </p:nvPicPr>
                    <p:blipFill>
                      <a:blip r:embed="rId6"/>
                      <a:srcRect/>
                      <a:stretch>
                        <a:fillRect/>
                      </a:stretch>
                    </p:blipFill>
                    <p:spPr bwMode="auto">
                      <a:xfrm>
                        <a:off x="5435600" y="5145024"/>
                        <a:ext cx="812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41577839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a:t>
            </a:r>
            <a:r>
              <a:rPr lang="en-US" dirty="0"/>
              <a:t>6.2.3 (cont.)</a:t>
            </a:r>
            <a:endParaRPr lang="en-US" dirty="0"/>
          </a:p>
        </p:txBody>
      </p:sp>
      <p:sp>
        <p:nvSpPr>
          <p:cNvPr id="3" name="Content Placeholder 2"/>
          <p:cNvSpPr>
            <a:spLocks noGrp="1"/>
          </p:cNvSpPr>
          <p:nvPr>
            <p:ph idx="1"/>
          </p:nvPr>
        </p:nvSpPr>
        <p:spPr/>
        <p:txBody>
          <a:bodyPr>
            <a:normAutofit/>
          </a:bodyPr>
          <a:lstStyle/>
          <a:p>
            <a:r>
              <a:rPr lang="en-US" dirty="0" smtClean="0"/>
              <a:t>In the game of American roulette, the roulette wheel contains the numbers 1 through 36, alternating between red and black. There are two green spaces numbered 0 and 00. </a:t>
            </a:r>
          </a:p>
          <a:p>
            <a:pPr marL="514350" indent="-514350">
              <a:buFont typeface="+mj-lt"/>
              <a:buAutoNum type="alphaLcPeriod" startAt="3"/>
            </a:pPr>
            <a:r>
              <a:rPr lang="en-US" dirty="0"/>
              <a:t>Calculate the odds in favor of the roulette ball landing on red.</a:t>
            </a:r>
            <a:endParaRPr lang="en-US" dirty="0" smtClean="0"/>
          </a:p>
          <a:p>
            <a:r>
              <a:rPr lang="en-US" b="1" dirty="0"/>
              <a:t>Solution</a:t>
            </a:r>
          </a:p>
          <a:p>
            <a:pPr marL="514350" indent="-514350">
              <a:buFont typeface="+mj-lt"/>
              <a:buAutoNum type="alphaLcPeriod" startAt="3"/>
            </a:pPr>
            <a:r>
              <a:rPr lang="en-US" dirty="0"/>
              <a:t>The odds in favor of the roulette ball landing on red </a:t>
            </a:r>
            <a:r>
              <a:rPr lang="en-US" dirty="0" smtClean="0"/>
              <a:t>is</a:t>
            </a:r>
            <a:endParaRPr lang="en-US" dirty="0"/>
          </a:p>
          <a:p>
            <a:pPr marL="514350" indent="-514350">
              <a:buFont typeface="+mj-lt"/>
              <a:buAutoNum type="alphaLcPeriod" startAt="3"/>
            </a:pPr>
            <a:endParaRPr lang="en-US" dirty="0"/>
          </a:p>
          <a:p>
            <a:endParaRPr lang="en-US" dirty="0"/>
          </a:p>
        </p:txBody>
      </p:sp>
      <p:graphicFrame>
        <p:nvGraphicFramePr>
          <p:cNvPr id="7" name="Object 3"/>
          <p:cNvGraphicFramePr>
            <a:graphicFrameLocks noChangeAspect="1"/>
          </p:cNvGraphicFramePr>
          <p:nvPr>
            <p:extLst>
              <p:ext uri="{D42A27DB-BD31-4B8C-83A1-F6EECF244321}">
                <p14:modId xmlns:p14="http://schemas.microsoft.com/office/powerpoint/2010/main" val="2980721073"/>
              </p:ext>
            </p:extLst>
          </p:nvPr>
        </p:nvGraphicFramePr>
        <p:xfrm>
          <a:off x="1482288" y="5029200"/>
          <a:ext cx="1536700" cy="990600"/>
        </p:xfrm>
        <a:graphic>
          <a:graphicData uri="http://schemas.openxmlformats.org/presentationml/2006/ole">
            <mc:AlternateContent xmlns:mc="http://schemas.openxmlformats.org/markup-compatibility/2006">
              <mc:Choice xmlns:v="urn:schemas-microsoft-com:vml" Requires="v">
                <p:oleObj spid="_x0000_s89105" name="Equation" r:id="rId3" imgW="1536480" imgH="990360" progId="Equation.DSMT4">
                  <p:embed/>
                </p:oleObj>
              </mc:Choice>
              <mc:Fallback>
                <p:oleObj name="Equation" r:id="rId3" imgW="1536480" imgH="990360"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82288" y="5029200"/>
                        <a:ext cx="15367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 name="Object 4"/>
          <p:cNvGraphicFramePr>
            <a:graphicFrameLocks noChangeAspect="1"/>
          </p:cNvGraphicFramePr>
          <p:nvPr>
            <p:extLst>
              <p:ext uri="{D42A27DB-BD31-4B8C-83A1-F6EECF244321}">
                <p14:modId xmlns:p14="http://schemas.microsoft.com/office/powerpoint/2010/main" val="4224932558"/>
              </p:ext>
            </p:extLst>
          </p:nvPr>
        </p:nvGraphicFramePr>
        <p:xfrm>
          <a:off x="3048233" y="5062756"/>
          <a:ext cx="1435100" cy="838200"/>
        </p:xfrm>
        <a:graphic>
          <a:graphicData uri="http://schemas.openxmlformats.org/presentationml/2006/ole">
            <mc:AlternateContent xmlns:mc="http://schemas.openxmlformats.org/markup-compatibility/2006">
              <mc:Choice xmlns:v="urn:schemas-microsoft-com:vml" Requires="v">
                <p:oleObj spid="_x0000_s89106" name="Equation" r:id="rId5" imgW="1434960" imgH="838080" progId="Equation.DSMT4">
                  <p:embed/>
                </p:oleObj>
              </mc:Choice>
              <mc:Fallback>
                <p:oleObj name="Equation" r:id="rId5" imgW="1434960" imgH="838080" progId="Equation.DSMT4">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48233" y="5062756"/>
                        <a:ext cx="1435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 name="Object 5"/>
          <p:cNvGraphicFramePr>
            <a:graphicFrameLocks noChangeAspect="1"/>
          </p:cNvGraphicFramePr>
          <p:nvPr>
            <p:extLst>
              <p:ext uri="{D42A27DB-BD31-4B8C-83A1-F6EECF244321}">
                <p14:modId xmlns:p14="http://schemas.microsoft.com/office/powerpoint/2010/main" val="3718271539"/>
              </p:ext>
            </p:extLst>
          </p:nvPr>
        </p:nvGraphicFramePr>
        <p:xfrm>
          <a:off x="4521899" y="5062756"/>
          <a:ext cx="1282700" cy="838200"/>
        </p:xfrm>
        <a:graphic>
          <a:graphicData uri="http://schemas.openxmlformats.org/presentationml/2006/ole">
            <mc:AlternateContent xmlns:mc="http://schemas.openxmlformats.org/markup-compatibility/2006">
              <mc:Choice xmlns:v="urn:schemas-microsoft-com:vml" Requires="v">
                <p:oleObj spid="_x0000_s89107" name="Equation" r:id="rId7" imgW="1282680" imgH="838080" progId="Equation.DSMT4">
                  <p:embed/>
                </p:oleObj>
              </mc:Choice>
              <mc:Fallback>
                <p:oleObj name="Equation" r:id="rId7" imgW="1282680" imgH="838080" progId="Equation.DSMT4">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521899" y="5062756"/>
                        <a:ext cx="1282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 name="Object 6"/>
          <p:cNvGraphicFramePr>
            <a:graphicFrameLocks noChangeAspect="1"/>
          </p:cNvGraphicFramePr>
          <p:nvPr>
            <p:extLst>
              <p:ext uri="{D42A27DB-BD31-4B8C-83A1-F6EECF244321}">
                <p14:modId xmlns:p14="http://schemas.microsoft.com/office/powerpoint/2010/main" val="2067825443"/>
              </p:ext>
            </p:extLst>
          </p:nvPr>
        </p:nvGraphicFramePr>
        <p:xfrm>
          <a:off x="5834077" y="5054367"/>
          <a:ext cx="711200" cy="838200"/>
        </p:xfrm>
        <a:graphic>
          <a:graphicData uri="http://schemas.openxmlformats.org/presentationml/2006/ole">
            <mc:AlternateContent xmlns:mc="http://schemas.openxmlformats.org/markup-compatibility/2006">
              <mc:Choice xmlns:v="urn:schemas-microsoft-com:vml" Requires="v">
                <p:oleObj spid="_x0000_s89108" name="Equation" r:id="rId9" imgW="711000" imgH="838080" progId="Equation.DSMT4">
                  <p:embed/>
                </p:oleObj>
              </mc:Choice>
              <mc:Fallback>
                <p:oleObj name="Equation" r:id="rId9" imgW="711000" imgH="838080" progId="Equation.DSMT4">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834077" y="5054367"/>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 name="Object 7"/>
          <p:cNvGraphicFramePr>
            <a:graphicFrameLocks noChangeAspect="1"/>
          </p:cNvGraphicFramePr>
          <p:nvPr>
            <p:extLst>
              <p:ext uri="{D42A27DB-BD31-4B8C-83A1-F6EECF244321}">
                <p14:modId xmlns:p14="http://schemas.microsoft.com/office/powerpoint/2010/main" val="1293876748"/>
              </p:ext>
            </p:extLst>
          </p:nvPr>
        </p:nvGraphicFramePr>
        <p:xfrm>
          <a:off x="6578600" y="5054367"/>
          <a:ext cx="1879600" cy="838200"/>
        </p:xfrm>
        <a:graphic>
          <a:graphicData uri="http://schemas.openxmlformats.org/presentationml/2006/ole">
            <mc:AlternateContent xmlns:mc="http://schemas.openxmlformats.org/markup-compatibility/2006">
              <mc:Choice xmlns:v="urn:schemas-microsoft-com:vml" Requires="v">
                <p:oleObj spid="_x0000_s89109" name="Equation" r:id="rId11" imgW="1879560" imgH="838080" progId="Equation.DSMT4">
                  <p:embed/>
                </p:oleObj>
              </mc:Choice>
              <mc:Fallback>
                <p:oleObj name="Equation" r:id="rId11" imgW="1879560" imgH="838080" progId="Equation.DSMT4">
                  <p:embed/>
                  <p:pic>
                    <p:nvPicPr>
                      <p:cNvPr id="0" name=""/>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578600" y="5054367"/>
                        <a:ext cx="1879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11135572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Mutually Exclusive </a:t>
            </a:r>
            <a:endParaRPr lang="en-US" dirty="0"/>
          </a:p>
        </p:txBody>
      </p:sp>
      <p:sp>
        <p:nvSpPr>
          <p:cNvPr id="4" name="Content Placeholder 2"/>
          <p:cNvSpPr>
            <a:spLocks noGrp="1"/>
          </p:cNvSpPr>
          <p:nvPr>
            <p:ph idx="1"/>
          </p:nvPr>
        </p:nvSpPr>
        <p:spPr>
          <a:xfrm>
            <a:off x="457200" y="1280160"/>
            <a:ext cx="8229600" cy="1471172"/>
          </a:xfrm>
          <a:solidFill>
            <a:srgbClr val="FFFFCC"/>
          </a:solidFill>
          <a:ln w="28575">
            <a:solidFill>
              <a:srgbClr val="000000"/>
            </a:solidFill>
          </a:ln>
        </p:spPr>
        <p:txBody>
          <a:bodyPr>
            <a:spAutoFit/>
          </a:bodyPr>
          <a:lstStyle/>
          <a:p>
            <a:pPr algn="ctr"/>
            <a:r>
              <a:rPr lang="en-US" b="1" dirty="0" smtClean="0">
                <a:solidFill>
                  <a:srgbClr val="000000"/>
                </a:solidFill>
              </a:rPr>
              <a:t>Definition</a:t>
            </a:r>
          </a:p>
          <a:p>
            <a:r>
              <a:rPr lang="en-US" dirty="0" smtClean="0">
                <a:solidFill>
                  <a:srgbClr val="000000"/>
                </a:solidFill>
              </a:rPr>
              <a:t>Two events are </a:t>
            </a:r>
            <a:r>
              <a:rPr lang="en-US" b="1" dirty="0" smtClean="0">
                <a:solidFill>
                  <a:srgbClr val="C00000"/>
                </a:solidFill>
              </a:rPr>
              <a:t>mutually exclusive </a:t>
            </a:r>
            <a:r>
              <a:rPr lang="en-US" dirty="0" smtClean="0">
                <a:solidFill>
                  <a:srgbClr val="000000"/>
                </a:solidFill>
              </a:rPr>
              <a:t>if they have no outcomes in common. </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Mutually Exclusive </a:t>
            </a:r>
            <a:endParaRPr lang="en-US" dirty="0"/>
          </a:p>
        </p:txBody>
      </p:sp>
      <p:pic>
        <p:nvPicPr>
          <p:cNvPr id="5" name="Picture 4"/>
          <p:cNvPicPr>
            <a:picLocks noChangeAspect="1"/>
          </p:cNvPicPr>
          <p:nvPr/>
        </p:nvPicPr>
        <p:blipFill>
          <a:blip r:embed="rId2"/>
          <a:stretch>
            <a:fillRect/>
          </a:stretch>
        </p:blipFill>
        <p:spPr>
          <a:xfrm>
            <a:off x="2624381" y="2190905"/>
            <a:ext cx="3895238" cy="2476190"/>
          </a:xfrm>
          <a:prstGeom prst="rect">
            <a:avLst/>
          </a:prstGeom>
        </p:spPr>
      </p:pic>
    </p:spTree>
    <p:extLst>
      <p:ext uri="{BB962C8B-B14F-4D97-AF65-F5344CB8AC3E}">
        <p14:creationId xmlns:p14="http://schemas.microsoft.com/office/powerpoint/2010/main" val="209605893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Probability Law 6: Union of Mutually Exclusive Events </a:t>
            </a:r>
            <a:endParaRPr lang="en-US" dirty="0"/>
          </a:p>
        </p:txBody>
      </p:sp>
      <p:sp>
        <p:nvSpPr>
          <p:cNvPr id="4" name="Content Placeholder 2"/>
          <p:cNvSpPr>
            <a:spLocks noGrp="1"/>
          </p:cNvSpPr>
          <p:nvPr>
            <p:ph idx="1"/>
          </p:nvPr>
        </p:nvSpPr>
        <p:spPr>
          <a:xfrm>
            <a:off x="457200" y="1280160"/>
            <a:ext cx="8229600" cy="1557349"/>
          </a:xfrm>
          <a:solidFill>
            <a:srgbClr val="FFFFCC"/>
          </a:solidFill>
          <a:ln w="28575">
            <a:solidFill>
              <a:srgbClr val="000000"/>
            </a:solidFill>
          </a:ln>
        </p:spPr>
        <p:txBody>
          <a:bodyPr>
            <a:spAutoFit/>
          </a:bodyPr>
          <a:lstStyle/>
          <a:p>
            <a:pPr algn="ctr"/>
            <a:r>
              <a:rPr lang="en-US" b="1" dirty="0" smtClean="0">
                <a:solidFill>
                  <a:srgbClr val="000000"/>
                </a:solidFill>
              </a:rPr>
              <a:t>Definition</a:t>
            </a:r>
          </a:p>
          <a:p>
            <a:r>
              <a:rPr lang="en-US" dirty="0" smtClean="0">
                <a:solidFill>
                  <a:srgbClr val="000000"/>
                </a:solidFill>
              </a:rPr>
              <a:t>If the events </a:t>
            </a:r>
            <a:r>
              <a:rPr lang="en-US" i="1" dirty="0" smtClean="0">
                <a:solidFill>
                  <a:srgbClr val="000000"/>
                </a:solidFill>
              </a:rPr>
              <a:t>A</a:t>
            </a:r>
            <a:r>
              <a:rPr lang="en-US" dirty="0" smtClean="0">
                <a:solidFill>
                  <a:srgbClr val="000000"/>
                </a:solidFill>
              </a:rPr>
              <a:t> and </a:t>
            </a:r>
            <a:r>
              <a:rPr lang="en-US" i="1" dirty="0" smtClean="0">
                <a:solidFill>
                  <a:srgbClr val="000000"/>
                </a:solidFill>
              </a:rPr>
              <a:t>B</a:t>
            </a:r>
            <a:r>
              <a:rPr lang="en-US" dirty="0" smtClean="0">
                <a:solidFill>
                  <a:srgbClr val="000000"/>
                </a:solidFill>
              </a:rPr>
              <a:t> are mutually exclusive, then</a:t>
            </a:r>
          </a:p>
          <a:p>
            <a:endParaRPr lang="en-US" dirty="0" smtClean="0">
              <a:solidFill>
                <a:srgbClr val="000000"/>
              </a:solidFill>
            </a:endParaRPr>
          </a:p>
        </p:txBody>
      </p:sp>
      <p:graphicFrame>
        <p:nvGraphicFramePr>
          <p:cNvPr id="80898" name="Object 2"/>
          <p:cNvGraphicFramePr>
            <a:graphicFrameLocks noChangeAspect="1"/>
          </p:cNvGraphicFramePr>
          <p:nvPr/>
        </p:nvGraphicFramePr>
        <p:xfrm>
          <a:off x="3048000" y="2286000"/>
          <a:ext cx="3352800" cy="469900"/>
        </p:xfrm>
        <a:graphic>
          <a:graphicData uri="http://schemas.openxmlformats.org/presentationml/2006/ole">
            <mc:AlternateContent xmlns:mc="http://schemas.openxmlformats.org/markup-compatibility/2006">
              <mc:Choice xmlns:v="urn:schemas-microsoft-com:vml" Requires="v">
                <p:oleObj spid="_x0000_s80906" name="Equation" r:id="rId3" imgW="3352680" imgH="469800" progId="Equation.DSMT4">
                  <p:embed/>
                </p:oleObj>
              </mc:Choice>
              <mc:Fallback>
                <p:oleObj name="Equation" r:id="rId3" imgW="3352680" imgH="4698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48000" y="2286000"/>
                        <a:ext cx="3352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Probability Law 7: Intersection of Mutually Exclusive Events </a:t>
            </a:r>
            <a:endParaRPr lang="en-US" dirty="0"/>
          </a:p>
        </p:txBody>
      </p:sp>
      <p:sp>
        <p:nvSpPr>
          <p:cNvPr id="4" name="Content Placeholder 2"/>
          <p:cNvSpPr>
            <a:spLocks noGrp="1"/>
          </p:cNvSpPr>
          <p:nvPr>
            <p:ph idx="1"/>
          </p:nvPr>
        </p:nvSpPr>
        <p:spPr>
          <a:xfrm>
            <a:off x="457200" y="1280160"/>
            <a:ext cx="8229600" cy="1557349"/>
          </a:xfrm>
          <a:solidFill>
            <a:srgbClr val="FFFFCC"/>
          </a:solidFill>
          <a:ln w="28575">
            <a:solidFill>
              <a:srgbClr val="000000"/>
            </a:solidFill>
          </a:ln>
        </p:spPr>
        <p:txBody>
          <a:bodyPr>
            <a:spAutoFit/>
          </a:bodyPr>
          <a:lstStyle/>
          <a:p>
            <a:pPr algn="ctr"/>
            <a:r>
              <a:rPr lang="en-US" b="1" dirty="0" smtClean="0">
                <a:solidFill>
                  <a:srgbClr val="000000"/>
                </a:solidFill>
              </a:rPr>
              <a:t>Definition</a:t>
            </a:r>
          </a:p>
          <a:p>
            <a:r>
              <a:rPr lang="en-US" dirty="0" smtClean="0">
                <a:solidFill>
                  <a:srgbClr val="000000"/>
                </a:solidFill>
              </a:rPr>
              <a:t>If the events </a:t>
            </a:r>
            <a:r>
              <a:rPr lang="en-US" i="1" dirty="0" smtClean="0">
                <a:solidFill>
                  <a:srgbClr val="000000"/>
                </a:solidFill>
              </a:rPr>
              <a:t>A</a:t>
            </a:r>
            <a:r>
              <a:rPr lang="en-US" dirty="0" smtClean="0">
                <a:solidFill>
                  <a:srgbClr val="000000"/>
                </a:solidFill>
              </a:rPr>
              <a:t> and </a:t>
            </a:r>
            <a:r>
              <a:rPr lang="en-US" i="1" dirty="0" smtClean="0">
                <a:solidFill>
                  <a:srgbClr val="000000"/>
                </a:solidFill>
              </a:rPr>
              <a:t>B</a:t>
            </a:r>
            <a:r>
              <a:rPr lang="en-US" dirty="0" smtClean="0">
                <a:solidFill>
                  <a:srgbClr val="000000"/>
                </a:solidFill>
              </a:rPr>
              <a:t> are mutually exclusive, then</a:t>
            </a:r>
          </a:p>
          <a:p>
            <a:endParaRPr lang="en-US" dirty="0" smtClean="0">
              <a:solidFill>
                <a:srgbClr val="000000"/>
              </a:solidFill>
            </a:endParaRPr>
          </a:p>
        </p:txBody>
      </p:sp>
      <p:graphicFrame>
        <p:nvGraphicFramePr>
          <p:cNvPr id="80898" name="Object 2"/>
          <p:cNvGraphicFramePr>
            <a:graphicFrameLocks noChangeAspect="1"/>
          </p:cNvGraphicFramePr>
          <p:nvPr/>
        </p:nvGraphicFramePr>
        <p:xfrm>
          <a:off x="3657600" y="2286000"/>
          <a:ext cx="1866900" cy="469900"/>
        </p:xfrm>
        <a:graphic>
          <a:graphicData uri="http://schemas.openxmlformats.org/presentationml/2006/ole">
            <mc:AlternateContent xmlns:mc="http://schemas.openxmlformats.org/markup-compatibility/2006">
              <mc:Choice xmlns:v="urn:schemas-microsoft-com:vml" Requires="v">
                <p:oleObj spid="_x0000_s81930" name="Equation" r:id="rId3" imgW="1866600" imgH="469800" progId="Equation.DSMT4">
                  <p:embed/>
                </p:oleObj>
              </mc:Choice>
              <mc:Fallback>
                <p:oleObj name="Equation" r:id="rId3" imgW="1866600" imgH="46980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57600" y="2286000"/>
                        <a:ext cx="1866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6.2.4</a:t>
            </a:r>
            <a:endParaRPr lang="en-US" dirty="0"/>
          </a:p>
        </p:txBody>
      </p:sp>
      <p:sp>
        <p:nvSpPr>
          <p:cNvPr id="3" name="Content Placeholder 2"/>
          <p:cNvSpPr>
            <a:spLocks noGrp="1"/>
          </p:cNvSpPr>
          <p:nvPr>
            <p:ph idx="1"/>
          </p:nvPr>
        </p:nvSpPr>
        <p:spPr/>
        <p:txBody>
          <a:bodyPr/>
          <a:lstStyle/>
          <a:p>
            <a:r>
              <a:rPr lang="en-US" dirty="0" smtClean="0"/>
              <a:t>Suppose that </a:t>
            </a:r>
            <a:r>
              <a:rPr lang="en-US" i="1" dirty="0" smtClean="0"/>
              <a:t>P</a:t>
            </a:r>
            <a:r>
              <a:rPr lang="en-US" dirty="0" smtClean="0"/>
              <a:t>(</a:t>
            </a:r>
            <a:r>
              <a:rPr lang="en-US" i="1" dirty="0" smtClean="0"/>
              <a:t>A</a:t>
            </a:r>
            <a:r>
              <a:rPr lang="en-US" dirty="0" smtClean="0"/>
              <a:t>) = 0.27 and the </a:t>
            </a:r>
            <a:r>
              <a:rPr lang="en-US" i="1" dirty="0" smtClean="0"/>
              <a:t>P</a:t>
            </a:r>
            <a:r>
              <a:rPr lang="en-US" dirty="0" smtClean="0"/>
              <a:t>(</a:t>
            </a:r>
            <a:r>
              <a:rPr lang="en-US" i="1" dirty="0" smtClean="0"/>
              <a:t>B</a:t>
            </a:r>
            <a:r>
              <a:rPr lang="en-US" dirty="0" smtClean="0"/>
              <a:t>) = 0.19. If </a:t>
            </a:r>
            <a:r>
              <a:rPr lang="en-US" i="1" dirty="0" smtClean="0"/>
              <a:t>A</a:t>
            </a:r>
            <a:r>
              <a:rPr lang="en-US" dirty="0" smtClean="0"/>
              <a:t> and </a:t>
            </a:r>
            <a:r>
              <a:rPr lang="en-US" i="1" dirty="0" smtClean="0"/>
              <a:t>B</a:t>
            </a:r>
            <a:r>
              <a:rPr lang="en-US" dirty="0" smtClean="0"/>
              <a:t> are mutually exclusive, what is the probability of </a:t>
            </a:r>
            <a:r>
              <a:rPr lang="en-US" i="1" dirty="0" smtClean="0"/>
              <a:t>A</a:t>
            </a:r>
            <a:r>
              <a:rPr lang="en-US" dirty="0" smtClean="0"/>
              <a:t> ∪</a:t>
            </a:r>
            <a:r>
              <a:rPr lang="en-US" i="1" dirty="0" smtClean="0"/>
              <a:t> B</a:t>
            </a:r>
            <a:r>
              <a:rPr lang="en-US" dirty="0" smtClean="0"/>
              <a:t>?</a:t>
            </a:r>
          </a:p>
          <a:p>
            <a:r>
              <a:rPr lang="en-US" b="1" dirty="0" smtClean="0"/>
              <a:t>Solution</a:t>
            </a:r>
          </a:p>
          <a:p>
            <a:r>
              <a:rPr lang="en-US" dirty="0" smtClean="0"/>
              <a:t>Since these are mutually exclusive events,</a:t>
            </a:r>
          </a:p>
          <a:p>
            <a:endParaRPr lang="en-US" b="1" dirty="0"/>
          </a:p>
        </p:txBody>
      </p:sp>
      <p:graphicFrame>
        <p:nvGraphicFramePr>
          <p:cNvPr id="82947" name="Object 3"/>
          <p:cNvGraphicFramePr>
            <a:graphicFrameLocks noChangeAspect="1"/>
          </p:cNvGraphicFramePr>
          <p:nvPr/>
        </p:nvGraphicFramePr>
        <p:xfrm>
          <a:off x="1511300" y="3429000"/>
          <a:ext cx="1270000" cy="469900"/>
        </p:xfrm>
        <a:graphic>
          <a:graphicData uri="http://schemas.openxmlformats.org/presentationml/2006/ole">
            <mc:AlternateContent xmlns:mc="http://schemas.openxmlformats.org/markup-compatibility/2006">
              <mc:Choice xmlns:v="urn:schemas-microsoft-com:vml" Requires="v">
                <p:oleObj spid="_x0000_s82979" name="Equation" r:id="rId3" imgW="1269720" imgH="469800" progId="Equation.DSMT4">
                  <p:embed/>
                </p:oleObj>
              </mc:Choice>
              <mc:Fallback>
                <p:oleObj name="Equation" r:id="rId3" imgW="1269720" imgH="4698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11300" y="3429000"/>
                        <a:ext cx="12700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2948" name="Object 4"/>
          <p:cNvGraphicFramePr>
            <a:graphicFrameLocks noChangeAspect="1"/>
          </p:cNvGraphicFramePr>
          <p:nvPr/>
        </p:nvGraphicFramePr>
        <p:xfrm>
          <a:off x="2823478" y="3437389"/>
          <a:ext cx="1955800" cy="469900"/>
        </p:xfrm>
        <a:graphic>
          <a:graphicData uri="http://schemas.openxmlformats.org/presentationml/2006/ole">
            <mc:AlternateContent xmlns:mc="http://schemas.openxmlformats.org/markup-compatibility/2006">
              <mc:Choice xmlns:v="urn:schemas-microsoft-com:vml" Requires="v">
                <p:oleObj spid="_x0000_s82980" name="Equation" r:id="rId5" imgW="1955520" imgH="469800" progId="Equation.DSMT4">
                  <p:embed/>
                </p:oleObj>
              </mc:Choice>
              <mc:Fallback>
                <p:oleObj name="Equation" r:id="rId5" imgW="1955520" imgH="4698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23478" y="3437389"/>
                        <a:ext cx="1955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2949" name="Object 5"/>
          <p:cNvGraphicFramePr>
            <a:graphicFrameLocks noChangeAspect="1"/>
          </p:cNvGraphicFramePr>
          <p:nvPr/>
        </p:nvGraphicFramePr>
        <p:xfrm>
          <a:off x="4796289" y="3513589"/>
          <a:ext cx="1866900" cy="292100"/>
        </p:xfrm>
        <a:graphic>
          <a:graphicData uri="http://schemas.openxmlformats.org/presentationml/2006/ole">
            <mc:AlternateContent xmlns:mc="http://schemas.openxmlformats.org/markup-compatibility/2006">
              <mc:Choice xmlns:v="urn:schemas-microsoft-com:vml" Requires="v">
                <p:oleObj spid="_x0000_s82981" name="Equation" r:id="rId7" imgW="1866600" imgH="291960" progId="Equation.DSMT4">
                  <p:embed/>
                </p:oleObj>
              </mc:Choice>
              <mc:Fallback>
                <p:oleObj name="Equation" r:id="rId7" imgW="1866600" imgH="2919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796289" y="3513589"/>
                        <a:ext cx="1866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2950" name="Object 6"/>
          <p:cNvGraphicFramePr>
            <a:graphicFrameLocks noChangeAspect="1"/>
          </p:cNvGraphicFramePr>
          <p:nvPr/>
        </p:nvGraphicFramePr>
        <p:xfrm>
          <a:off x="6692900" y="3505200"/>
          <a:ext cx="1003300" cy="292100"/>
        </p:xfrm>
        <a:graphic>
          <a:graphicData uri="http://schemas.openxmlformats.org/presentationml/2006/ole">
            <mc:AlternateContent xmlns:mc="http://schemas.openxmlformats.org/markup-compatibility/2006">
              <mc:Choice xmlns:v="urn:schemas-microsoft-com:vml" Requires="v">
                <p:oleObj spid="_x0000_s82982" name="Equation" r:id="rId9" imgW="1002960" imgH="291960" progId="Equation.DSMT4">
                  <p:embed/>
                </p:oleObj>
              </mc:Choice>
              <mc:Fallback>
                <p:oleObj name="Equation" r:id="rId9" imgW="1002960" imgH="2919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692900" y="3505200"/>
                        <a:ext cx="1003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294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294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294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29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Probability Law 8: The General Addition Rule </a:t>
            </a:r>
            <a:endParaRPr lang="en-US" dirty="0"/>
          </a:p>
        </p:txBody>
      </p:sp>
      <p:sp>
        <p:nvSpPr>
          <p:cNvPr id="4" name="Content Placeholder 2"/>
          <p:cNvSpPr>
            <a:spLocks noGrp="1"/>
          </p:cNvSpPr>
          <p:nvPr>
            <p:ph idx="1"/>
          </p:nvPr>
        </p:nvSpPr>
        <p:spPr>
          <a:xfrm>
            <a:off x="457200" y="1280160"/>
            <a:ext cx="8229600" cy="1557349"/>
          </a:xfrm>
          <a:solidFill>
            <a:srgbClr val="FFFFCC"/>
          </a:solidFill>
          <a:ln w="28575">
            <a:solidFill>
              <a:srgbClr val="000000"/>
            </a:solidFill>
          </a:ln>
        </p:spPr>
        <p:txBody>
          <a:bodyPr>
            <a:spAutoFit/>
          </a:bodyPr>
          <a:lstStyle/>
          <a:p>
            <a:pPr algn="ctr"/>
            <a:r>
              <a:rPr lang="en-US" b="1" dirty="0" smtClean="0">
                <a:solidFill>
                  <a:srgbClr val="000000"/>
                </a:solidFill>
              </a:rPr>
              <a:t>Definition</a:t>
            </a:r>
          </a:p>
          <a:p>
            <a:r>
              <a:rPr lang="en-US" dirty="0" smtClean="0">
                <a:solidFill>
                  <a:srgbClr val="000000"/>
                </a:solidFill>
              </a:rPr>
              <a:t>For any two events </a:t>
            </a:r>
            <a:r>
              <a:rPr lang="en-US" i="1" dirty="0" smtClean="0">
                <a:solidFill>
                  <a:srgbClr val="000000"/>
                </a:solidFill>
              </a:rPr>
              <a:t>A</a:t>
            </a:r>
            <a:r>
              <a:rPr lang="en-US" dirty="0" smtClean="0">
                <a:solidFill>
                  <a:srgbClr val="000000"/>
                </a:solidFill>
              </a:rPr>
              <a:t> and </a:t>
            </a:r>
            <a:r>
              <a:rPr lang="en-US" i="1" dirty="0" smtClean="0">
                <a:solidFill>
                  <a:srgbClr val="000000"/>
                </a:solidFill>
              </a:rPr>
              <a:t>B</a:t>
            </a:r>
            <a:r>
              <a:rPr lang="en-US" dirty="0" smtClean="0">
                <a:solidFill>
                  <a:srgbClr val="000000"/>
                </a:solidFill>
              </a:rPr>
              <a:t>,</a:t>
            </a:r>
          </a:p>
          <a:p>
            <a:endParaRPr lang="en-US" dirty="0" smtClean="0">
              <a:solidFill>
                <a:srgbClr val="000000"/>
              </a:solidFill>
            </a:endParaRPr>
          </a:p>
        </p:txBody>
      </p:sp>
      <p:graphicFrame>
        <p:nvGraphicFramePr>
          <p:cNvPr id="83970" name="Object 2"/>
          <p:cNvGraphicFramePr>
            <a:graphicFrameLocks noChangeAspect="1"/>
          </p:cNvGraphicFramePr>
          <p:nvPr/>
        </p:nvGraphicFramePr>
        <p:xfrm>
          <a:off x="2266950" y="2327945"/>
          <a:ext cx="4914900" cy="469900"/>
        </p:xfrm>
        <a:graphic>
          <a:graphicData uri="http://schemas.openxmlformats.org/presentationml/2006/ole">
            <mc:AlternateContent xmlns:mc="http://schemas.openxmlformats.org/markup-compatibility/2006">
              <mc:Choice xmlns:v="urn:schemas-microsoft-com:vml" Requires="v">
                <p:oleObj spid="_x0000_s83978" name="Equation" r:id="rId3" imgW="4914720" imgH="469800" progId="Equation.DSMT4">
                  <p:embed/>
                </p:oleObj>
              </mc:Choice>
              <mc:Fallback>
                <p:oleObj name="Equation" r:id="rId3" imgW="4914720" imgH="4698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66950" y="2327945"/>
                        <a:ext cx="4914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6.2.5</a:t>
            </a:r>
            <a:endParaRPr lang="en-US" dirty="0"/>
          </a:p>
        </p:txBody>
      </p:sp>
      <p:sp>
        <p:nvSpPr>
          <p:cNvPr id="3" name="Content Placeholder 2"/>
          <p:cNvSpPr>
            <a:spLocks noGrp="1"/>
          </p:cNvSpPr>
          <p:nvPr>
            <p:ph idx="1"/>
          </p:nvPr>
        </p:nvSpPr>
        <p:spPr/>
        <p:txBody>
          <a:bodyPr/>
          <a:lstStyle/>
          <a:p>
            <a:r>
              <a:rPr lang="en-US" dirty="0" smtClean="0"/>
              <a:t>Suppose that </a:t>
            </a:r>
            <a:r>
              <a:rPr lang="en-US" dirty="0" smtClean="0"/>
              <a:t>a marketing </a:t>
            </a:r>
            <a:r>
              <a:rPr lang="en-US" dirty="0" smtClean="0"/>
              <a:t>manager </a:t>
            </a:r>
            <a:r>
              <a:rPr lang="en-US" dirty="0" smtClean="0"/>
              <a:t>believes </a:t>
            </a:r>
            <a:r>
              <a:rPr lang="en-US" dirty="0" smtClean="0"/>
              <a:t>that the probability that someone earns more than $50,000 is 0.2 and the probability that someone will subscribe to more than one sports magazine is 0.3. If the probability of finding someone in both categories is 0.08, what is the probability of finding someone who is earning over $50,000 or subscribes to more than one sports magazine?</a:t>
            </a:r>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6.2.5 (cont.)</a:t>
            </a:r>
            <a:endParaRPr lang="en-US" dirty="0"/>
          </a:p>
        </p:txBody>
      </p:sp>
      <p:sp>
        <p:nvSpPr>
          <p:cNvPr id="3" name="Content Placeholder 2"/>
          <p:cNvSpPr>
            <a:spLocks noGrp="1"/>
          </p:cNvSpPr>
          <p:nvPr>
            <p:ph idx="1"/>
          </p:nvPr>
        </p:nvSpPr>
        <p:spPr/>
        <p:txBody>
          <a:bodyPr/>
          <a:lstStyle/>
          <a:p>
            <a:r>
              <a:rPr lang="en-US" b="1" dirty="0" smtClean="0"/>
              <a:t>Solution</a:t>
            </a:r>
          </a:p>
          <a:p>
            <a:r>
              <a:rPr lang="en-US" dirty="0" smtClean="0"/>
              <a:t>The problem involves the union of two events. Using the </a:t>
            </a:r>
            <a:r>
              <a:rPr lang="en-US" dirty="0" smtClean="0"/>
              <a:t>event </a:t>
            </a:r>
            <a:r>
              <a:rPr lang="en-US" dirty="0" smtClean="0"/>
              <a:t>names </a:t>
            </a:r>
            <a:r>
              <a:rPr lang="en-US" i="1" dirty="0" smtClean="0"/>
              <a:t>A</a:t>
            </a:r>
            <a:r>
              <a:rPr lang="en-US" dirty="0" smtClean="0"/>
              <a:t> </a:t>
            </a:r>
            <a:r>
              <a:rPr lang="en-US" dirty="0" smtClean="0"/>
              <a:t>and </a:t>
            </a:r>
            <a:r>
              <a:rPr lang="en-US" i="1" dirty="0" smtClean="0"/>
              <a:t>B</a:t>
            </a:r>
            <a:r>
              <a:rPr lang="en-US" dirty="0" smtClean="0"/>
              <a:t>, </a:t>
            </a:r>
            <a:r>
              <a:rPr lang="en-US" dirty="0" smtClean="0"/>
              <a:t>the desired probability is</a:t>
            </a:r>
          </a:p>
          <a:p>
            <a:endParaRPr lang="en-US" dirty="0" smtClean="0"/>
          </a:p>
          <a:p>
            <a:endParaRPr lang="en-US" dirty="0" smtClean="0"/>
          </a:p>
          <a:p>
            <a:r>
              <a:rPr lang="en-US" dirty="0" smtClean="0"/>
              <a:t/>
            </a:r>
            <a:br>
              <a:rPr lang="en-US" dirty="0" smtClean="0"/>
            </a:br>
            <a:r>
              <a:rPr lang="en-US" dirty="0" smtClean="0"/>
              <a:t>Therefore</a:t>
            </a:r>
            <a:r>
              <a:rPr lang="en-US" dirty="0" smtClean="0"/>
              <a:t>, the probability of finding someone who is earning over $50,000 or subscribes to more than one sports magazine, or both is </a:t>
            </a:r>
            <a:r>
              <a:rPr lang="en-US" dirty="0" smtClean="0">
                <a:solidFill>
                  <a:srgbClr val="FF0000"/>
                </a:solidFill>
              </a:rPr>
              <a:t>0.42</a:t>
            </a:r>
            <a:r>
              <a:rPr lang="en-US" dirty="0" smtClean="0"/>
              <a:t>.</a:t>
            </a:r>
            <a:endParaRPr lang="en-US" dirty="0"/>
          </a:p>
        </p:txBody>
      </p:sp>
      <p:graphicFrame>
        <p:nvGraphicFramePr>
          <p:cNvPr id="84996" name="Object 4"/>
          <p:cNvGraphicFramePr>
            <a:graphicFrameLocks noChangeAspect="1"/>
          </p:cNvGraphicFramePr>
          <p:nvPr>
            <p:extLst>
              <p:ext uri="{D42A27DB-BD31-4B8C-83A1-F6EECF244321}">
                <p14:modId xmlns:p14="http://schemas.microsoft.com/office/powerpoint/2010/main" val="2030175780"/>
              </p:ext>
            </p:extLst>
          </p:nvPr>
        </p:nvGraphicFramePr>
        <p:xfrm>
          <a:off x="1532622" y="2971800"/>
          <a:ext cx="1270000" cy="469900"/>
        </p:xfrm>
        <a:graphic>
          <a:graphicData uri="http://schemas.openxmlformats.org/presentationml/2006/ole">
            <mc:AlternateContent xmlns:mc="http://schemas.openxmlformats.org/markup-compatibility/2006">
              <mc:Choice xmlns:v="urn:schemas-microsoft-com:vml" Requires="v">
                <p:oleObj spid="_x0000_s85028" name="Equation" r:id="rId3" imgW="1269720" imgH="469800" progId="Equation.DSMT4">
                  <p:embed/>
                </p:oleObj>
              </mc:Choice>
              <mc:Fallback>
                <p:oleObj name="Equation" r:id="rId3" imgW="1269720" imgH="46980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32622" y="2971800"/>
                        <a:ext cx="12700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4997" name="Object 5"/>
          <p:cNvGraphicFramePr>
            <a:graphicFrameLocks noChangeAspect="1"/>
          </p:cNvGraphicFramePr>
          <p:nvPr>
            <p:extLst>
              <p:ext uri="{D42A27DB-BD31-4B8C-83A1-F6EECF244321}">
                <p14:modId xmlns:p14="http://schemas.microsoft.com/office/powerpoint/2010/main" val="397077214"/>
              </p:ext>
            </p:extLst>
          </p:nvPr>
        </p:nvGraphicFramePr>
        <p:xfrm>
          <a:off x="2827789" y="2959100"/>
          <a:ext cx="3505200" cy="469900"/>
        </p:xfrm>
        <a:graphic>
          <a:graphicData uri="http://schemas.openxmlformats.org/presentationml/2006/ole">
            <mc:AlternateContent xmlns:mc="http://schemas.openxmlformats.org/markup-compatibility/2006">
              <mc:Choice xmlns:v="urn:schemas-microsoft-com:vml" Requires="v">
                <p:oleObj spid="_x0000_s85029" name="Equation" r:id="rId5" imgW="3504960" imgH="469800" progId="Equation.DSMT4">
                  <p:embed/>
                </p:oleObj>
              </mc:Choice>
              <mc:Fallback>
                <p:oleObj name="Equation" r:id="rId5" imgW="3504960" imgH="46980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27789" y="2959100"/>
                        <a:ext cx="3505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4998" name="Object 6"/>
          <p:cNvGraphicFramePr>
            <a:graphicFrameLocks noChangeAspect="1"/>
          </p:cNvGraphicFramePr>
          <p:nvPr>
            <p:extLst>
              <p:ext uri="{D42A27DB-BD31-4B8C-83A1-F6EECF244321}">
                <p14:modId xmlns:p14="http://schemas.microsoft.com/office/powerpoint/2010/main" val="3772089592"/>
              </p:ext>
            </p:extLst>
          </p:nvPr>
        </p:nvGraphicFramePr>
        <p:xfrm>
          <a:off x="2844567" y="3589789"/>
          <a:ext cx="2438400" cy="292100"/>
        </p:xfrm>
        <a:graphic>
          <a:graphicData uri="http://schemas.openxmlformats.org/presentationml/2006/ole">
            <mc:AlternateContent xmlns:mc="http://schemas.openxmlformats.org/markup-compatibility/2006">
              <mc:Choice xmlns:v="urn:schemas-microsoft-com:vml" Requires="v">
                <p:oleObj spid="_x0000_s85030" name="Equation" r:id="rId7" imgW="2438280" imgH="291960" progId="Equation.DSMT4">
                  <p:embed/>
                </p:oleObj>
              </mc:Choice>
              <mc:Fallback>
                <p:oleObj name="Equation" r:id="rId7" imgW="2438280" imgH="29196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844567" y="3589789"/>
                        <a:ext cx="2438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4999" name="Object 7"/>
          <p:cNvGraphicFramePr>
            <a:graphicFrameLocks noChangeAspect="1"/>
          </p:cNvGraphicFramePr>
          <p:nvPr>
            <p:extLst>
              <p:ext uri="{D42A27DB-BD31-4B8C-83A1-F6EECF244321}">
                <p14:modId xmlns:p14="http://schemas.microsoft.com/office/powerpoint/2010/main" val="419251270"/>
              </p:ext>
            </p:extLst>
          </p:nvPr>
        </p:nvGraphicFramePr>
        <p:xfrm>
          <a:off x="5325611" y="3594100"/>
          <a:ext cx="1003300" cy="292100"/>
        </p:xfrm>
        <a:graphic>
          <a:graphicData uri="http://schemas.openxmlformats.org/presentationml/2006/ole">
            <mc:AlternateContent xmlns:mc="http://schemas.openxmlformats.org/markup-compatibility/2006">
              <mc:Choice xmlns:v="urn:schemas-microsoft-com:vml" Requires="v">
                <p:oleObj spid="_x0000_s85031" name="Equation" r:id="rId9" imgW="1002960" imgH="291960" progId="Equation.DSMT4">
                  <p:embed/>
                </p:oleObj>
              </mc:Choice>
              <mc:Fallback>
                <p:oleObj name="Equation" r:id="rId9" imgW="1002960" imgH="29196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325611" y="3594100"/>
                        <a:ext cx="1003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499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499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499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499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Probability Law 2</a:t>
            </a:r>
            <a:endParaRPr lang="en-US" dirty="0"/>
          </a:p>
        </p:txBody>
      </p:sp>
      <p:sp>
        <p:nvSpPr>
          <p:cNvPr id="4" name="Content Placeholder 2"/>
          <p:cNvSpPr>
            <a:spLocks noGrp="1"/>
          </p:cNvSpPr>
          <p:nvPr>
            <p:ph idx="1"/>
          </p:nvPr>
        </p:nvSpPr>
        <p:spPr>
          <a:xfrm>
            <a:off x="457200" y="1280160"/>
            <a:ext cx="8229600" cy="1902059"/>
          </a:xfrm>
          <a:solidFill>
            <a:srgbClr val="FFFFCC"/>
          </a:solidFill>
          <a:ln w="28575">
            <a:solidFill>
              <a:srgbClr val="000000"/>
            </a:solidFill>
          </a:ln>
        </p:spPr>
        <p:txBody>
          <a:bodyPr>
            <a:spAutoFit/>
          </a:bodyPr>
          <a:lstStyle/>
          <a:p>
            <a:pPr algn="ctr"/>
            <a:r>
              <a:rPr lang="en-US" b="1" dirty="0" smtClean="0">
                <a:solidFill>
                  <a:srgbClr val="000000"/>
                </a:solidFill>
              </a:rPr>
              <a:t>Definition</a:t>
            </a:r>
            <a:endParaRPr lang="en-US" dirty="0">
              <a:solidFill>
                <a:srgbClr val="000000"/>
              </a:solidFill>
            </a:endParaRPr>
          </a:p>
          <a:p>
            <a:r>
              <a:rPr lang="en-US" dirty="0" smtClean="0">
                <a:solidFill>
                  <a:srgbClr val="000000"/>
                </a:solidFill>
              </a:rPr>
              <a:t>A probability of one means the event must happen. (For example, if we toss a coin, the probability of getting either a head or tail is one.)</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Probability Law 3</a:t>
            </a:r>
            <a:endParaRPr lang="en-US" dirty="0"/>
          </a:p>
        </p:txBody>
      </p:sp>
      <p:sp>
        <p:nvSpPr>
          <p:cNvPr id="4" name="Content Placeholder 2"/>
          <p:cNvSpPr>
            <a:spLocks noGrp="1"/>
          </p:cNvSpPr>
          <p:nvPr>
            <p:ph idx="1"/>
          </p:nvPr>
        </p:nvSpPr>
        <p:spPr>
          <a:xfrm>
            <a:off x="457200" y="1280160"/>
            <a:ext cx="8229600" cy="3280898"/>
          </a:xfrm>
          <a:solidFill>
            <a:srgbClr val="FFFFCC"/>
          </a:solidFill>
          <a:ln w="28575">
            <a:solidFill>
              <a:srgbClr val="000000"/>
            </a:solidFill>
          </a:ln>
        </p:spPr>
        <p:txBody>
          <a:bodyPr>
            <a:spAutoFit/>
          </a:bodyPr>
          <a:lstStyle/>
          <a:p>
            <a:pPr algn="ctr"/>
            <a:r>
              <a:rPr lang="en-US" b="1" dirty="0" smtClean="0">
                <a:solidFill>
                  <a:srgbClr val="000000"/>
                </a:solidFill>
              </a:rPr>
              <a:t>Definition</a:t>
            </a:r>
            <a:endParaRPr lang="en-US" dirty="0">
              <a:solidFill>
                <a:srgbClr val="000000"/>
              </a:solidFill>
            </a:endParaRPr>
          </a:p>
          <a:p>
            <a:r>
              <a:rPr lang="en-US" dirty="0" smtClean="0">
                <a:solidFill>
                  <a:srgbClr val="000000"/>
                </a:solidFill>
              </a:rPr>
              <a:t>All probabilities must be between zero and one inclusively. The closer the probability is to 1, the more likely the event. The closer the probability is to 0, the less likely the event. For an event A this is expressed as follows.</a:t>
            </a:r>
          </a:p>
          <a:p>
            <a:endParaRPr lang="en-US" dirty="0" smtClean="0">
              <a:solidFill>
                <a:srgbClr val="000000"/>
              </a:solidFill>
            </a:endParaRPr>
          </a:p>
        </p:txBody>
      </p:sp>
      <p:graphicFrame>
        <p:nvGraphicFramePr>
          <p:cNvPr id="72706" name="Object 2"/>
          <p:cNvGraphicFramePr>
            <a:graphicFrameLocks noChangeAspect="1"/>
          </p:cNvGraphicFramePr>
          <p:nvPr/>
        </p:nvGraphicFramePr>
        <p:xfrm>
          <a:off x="3581400" y="3962400"/>
          <a:ext cx="1689100" cy="469900"/>
        </p:xfrm>
        <a:graphic>
          <a:graphicData uri="http://schemas.openxmlformats.org/presentationml/2006/ole">
            <mc:AlternateContent xmlns:mc="http://schemas.openxmlformats.org/markup-compatibility/2006">
              <mc:Choice xmlns:v="urn:schemas-microsoft-com:vml" Requires="v">
                <p:oleObj spid="_x0000_s72714" name="Equation" r:id="rId3" imgW="1688760" imgH="469800" progId="Equation.DSMT4">
                  <p:embed/>
                </p:oleObj>
              </mc:Choice>
              <mc:Fallback>
                <p:oleObj name="Equation" r:id="rId3" imgW="1688760" imgH="4698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81400" y="3962400"/>
                        <a:ext cx="1689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Probability Law 4</a:t>
            </a:r>
            <a:endParaRPr lang="en-US" dirty="0"/>
          </a:p>
        </p:txBody>
      </p:sp>
      <p:sp>
        <p:nvSpPr>
          <p:cNvPr id="4" name="Content Placeholder 2"/>
          <p:cNvSpPr>
            <a:spLocks noGrp="1"/>
          </p:cNvSpPr>
          <p:nvPr>
            <p:ph idx="1"/>
          </p:nvPr>
        </p:nvSpPr>
        <p:spPr>
          <a:xfrm>
            <a:off x="457200" y="1280160"/>
            <a:ext cx="8229600" cy="2419124"/>
          </a:xfrm>
          <a:solidFill>
            <a:srgbClr val="FFFFCC"/>
          </a:solidFill>
          <a:ln w="28575">
            <a:solidFill>
              <a:srgbClr val="000000"/>
            </a:solidFill>
          </a:ln>
        </p:spPr>
        <p:txBody>
          <a:bodyPr>
            <a:spAutoFit/>
          </a:bodyPr>
          <a:lstStyle/>
          <a:p>
            <a:pPr algn="ctr"/>
            <a:r>
              <a:rPr lang="en-US" b="1" dirty="0" smtClean="0">
                <a:solidFill>
                  <a:srgbClr val="000000"/>
                </a:solidFill>
              </a:rPr>
              <a:t>Definition</a:t>
            </a:r>
            <a:endParaRPr lang="en-US" dirty="0">
              <a:solidFill>
                <a:srgbClr val="000000"/>
              </a:solidFill>
            </a:endParaRPr>
          </a:p>
          <a:p>
            <a:r>
              <a:rPr lang="en-US" dirty="0" smtClean="0">
                <a:solidFill>
                  <a:srgbClr val="000000"/>
                </a:solidFill>
              </a:rPr>
              <a:t>The sum of the probabilities of all outcomes must equal one. That is, if </a:t>
            </a:r>
            <a:r>
              <a:rPr lang="en-US" i="1" dirty="0" smtClean="0">
                <a:solidFill>
                  <a:srgbClr val="000000"/>
                </a:solidFill>
              </a:rPr>
              <a:t>P</a:t>
            </a:r>
            <a:r>
              <a:rPr lang="en-US" dirty="0" smtClean="0">
                <a:solidFill>
                  <a:srgbClr val="000000"/>
                </a:solidFill>
              </a:rPr>
              <a:t>(</a:t>
            </a:r>
            <a:r>
              <a:rPr lang="en-US" i="1" dirty="0" smtClean="0">
                <a:solidFill>
                  <a:srgbClr val="000000"/>
                </a:solidFill>
              </a:rPr>
              <a:t>A</a:t>
            </a:r>
            <a:r>
              <a:rPr lang="en-US" i="1" baseline="-25000" dirty="0" smtClean="0">
                <a:solidFill>
                  <a:srgbClr val="000000"/>
                </a:solidFill>
              </a:rPr>
              <a:t>i</a:t>
            </a:r>
            <a:r>
              <a:rPr lang="en-US" dirty="0" smtClean="0">
                <a:solidFill>
                  <a:srgbClr val="000000"/>
                </a:solidFill>
              </a:rPr>
              <a:t>)</a:t>
            </a:r>
            <a:r>
              <a:rPr lang="en-US" i="1" dirty="0" smtClean="0">
                <a:solidFill>
                  <a:srgbClr val="000000"/>
                </a:solidFill>
              </a:rPr>
              <a:t> </a:t>
            </a:r>
            <a:r>
              <a:rPr lang="en-US" dirty="0" smtClean="0">
                <a:solidFill>
                  <a:srgbClr val="000000"/>
                </a:solidFill>
              </a:rPr>
              <a:t>is the probability of event </a:t>
            </a:r>
            <a:r>
              <a:rPr lang="en-US" i="1" dirty="0" smtClean="0">
                <a:solidFill>
                  <a:srgbClr val="000000"/>
                </a:solidFill>
              </a:rPr>
              <a:t>A</a:t>
            </a:r>
            <a:r>
              <a:rPr lang="en-US" i="1" baseline="-25000" dirty="0" smtClean="0">
                <a:solidFill>
                  <a:srgbClr val="000000"/>
                </a:solidFill>
              </a:rPr>
              <a:t>i</a:t>
            </a:r>
            <a:r>
              <a:rPr lang="en-US" dirty="0" smtClean="0">
                <a:solidFill>
                  <a:srgbClr val="000000"/>
                </a:solidFill>
              </a:rPr>
              <a:t>, and there are </a:t>
            </a:r>
            <a:r>
              <a:rPr lang="en-US" i="1" dirty="0" smtClean="0">
                <a:solidFill>
                  <a:srgbClr val="000000"/>
                </a:solidFill>
              </a:rPr>
              <a:t>n</a:t>
            </a:r>
            <a:r>
              <a:rPr lang="en-US" dirty="0" smtClean="0">
                <a:solidFill>
                  <a:srgbClr val="000000"/>
                </a:solidFill>
              </a:rPr>
              <a:t> such outcomes, then</a:t>
            </a:r>
            <a:r>
              <a:rPr lang="en-US" i="1" dirty="0" smtClean="0">
                <a:solidFill>
                  <a:srgbClr val="000000"/>
                </a:solidFill>
              </a:rPr>
              <a:t> </a:t>
            </a:r>
          </a:p>
          <a:p>
            <a:endParaRPr lang="en-US" dirty="0" smtClean="0">
              <a:solidFill>
                <a:srgbClr val="000000"/>
              </a:solidFill>
            </a:endParaRPr>
          </a:p>
        </p:txBody>
      </p:sp>
      <p:graphicFrame>
        <p:nvGraphicFramePr>
          <p:cNvPr id="72706" name="Object 2"/>
          <p:cNvGraphicFramePr>
            <a:graphicFrameLocks noChangeAspect="1"/>
          </p:cNvGraphicFramePr>
          <p:nvPr>
            <p:extLst>
              <p:ext uri="{D42A27DB-BD31-4B8C-83A1-F6EECF244321}">
                <p14:modId xmlns:p14="http://schemas.microsoft.com/office/powerpoint/2010/main" val="2819837503"/>
              </p:ext>
            </p:extLst>
          </p:nvPr>
        </p:nvGraphicFramePr>
        <p:xfrm>
          <a:off x="2273300" y="3124200"/>
          <a:ext cx="4191000" cy="495300"/>
        </p:xfrm>
        <a:graphic>
          <a:graphicData uri="http://schemas.openxmlformats.org/presentationml/2006/ole">
            <mc:AlternateContent xmlns:mc="http://schemas.openxmlformats.org/markup-compatibility/2006">
              <mc:Choice xmlns:v="urn:schemas-microsoft-com:vml" Requires="v">
                <p:oleObj spid="_x0000_s73738" name="Equation" r:id="rId3" imgW="4190760" imgH="495000" progId="Equation.DSMT4">
                  <p:embed/>
                </p:oleObj>
              </mc:Choice>
              <mc:Fallback>
                <p:oleObj name="Equation" r:id="rId3" imgW="4190760" imgH="495000" progId="Equation.DSMT4">
                  <p:embed/>
                  <p:pic>
                    <p:nvPicPr>
                      <p:cNvPr id="0" name="Object 2"/>
                      <p:cNvPicPr>
                        <a:picLocks noChangeAspect="1" noChangeArrowheads="1"/>
                      </p:cNvPicPr>
                      <p:nvPr/>
                    </p:nvPicPr>
                    <p:blipFill>
                      <a:blip r:embed="rId4"/>
                      <a:srcRect/>
                      <a:stretch>
                        <a:fillRect/>
                      </a:stretch>
                    </p:blipFill>
                    <p:spPr bwMode="auto">
                      <a:xfrm>
                        <a:off x="2273300" y="3124200"/>
                        <a:ext cx="41910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Compound event </a:t>
            </a:r>
            <a:endParaRPr lang="en-US" dirty="0"/>
          </a:p>
        </p:txBody>
      </p:sp>
      <p:sp>
        <p:nvSpPr>
          <p:cNvPr id="4" name="Content Placeholder 2"/>
          <p:cNvSpPr>
            <a:spLocks noGrp="1"/>
          </p:cNvSpPr>
          <p:nvPr>
            <p:ph idx="1"/>
          </p:nvPr>
        </p:nvSpPr>
        <p:spPr>
          <a:xfrm>
            <a:off x="457200" y="1280160"/>
            <a:ext cx="8229600" cy="1471172"/>
          </a:xfrm>
          <a:solidFill>
            <a:srgbClr val="FFFFCC"/>
          </a:solidFill>
          <a:ln w="28575">
            <a:solidFill>
              <a:srgbClr val="000000"/>
            </a:solidFill>
          </a:ln>
        </p:spPr>
        <p:txBody>
          <a:bodyPr>
            <a:spAutoFit/>
          </a:bodyPr>
          <a:lstStyle/>
          <a:p>
            <a:pPr algn="ctr"/>
            <a:r>
              <a:rPr lang="en-US" b="1" dirty="0" smtClean="0">
                <a:solidFill>
                  <a:srgbClr val="000000"/>
                </a:solidFill>
              </a:rPr>
              <a:t>Definition</a:t>
            </a:r>
            <a:endParaRPr lang="en-US" dirty="0">
              <a:solidFill>
                <a:srgbClr val="000000"/>
              </a:solidFill>
            </a:endParaRPr>
          </a:p>
          <a:p>
            <a:r>
              <a:rPr lang="en-US" dirty="0" smtClean="0">
                <a:solidFill>
                  <a:srgbClr val="000000"/>
                </a:solidFill>
              </a:rPr>
              <a:t>A </a:t>
            </a:r>
            <a:r>
              <a:rPr lang="en-US" b="1" dirty="0" smtClean="0">
                <a:solidFill>
                  <a:srgbClr val="C00000"/>
                </a:solidFill>
              </a:rPr>
              <a:t>compound event </a:t>
            </a:r>
            <a:r>
              <a:rPr lang="en-US" dirty="0" smtClean="0">
                <a:solidFill>
                  <a:srgbClr val="000000"/>
                </a:solidFill>
              </a:rPr>
              <a:t>is an event that is defined by combining two or more events.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Union</a:t>
            </a:r>
            <a:endParaRPr lang="en-US" dirty="0"/>
          </a:p>
        </p:txBody>
      </p:sp>
      <p:sp>
        <p:nvSpPr>
          <p:cNvPr id="4" name="Content Placeholder 2"/>
          <p:cNvSpPr>
            <a:spLocks noGrp="1"/>
          </p:cNvSpPr>
          <p:nvPr>
            <p:ph idx="1"/>
          </p:nvPr>
        </p:nvSpPr>
        <p:spPr>
          <a:xfrm>
            <a:off x="457200" y="1280160"/>
            <a:ext cx="8229600" cy="2332946"/>
          </a:xfrm>
          <a:solidFill>
            <a:srgbClr val="FFFFCC"/>
          </a:solidFill>
          <a:ln w="28575">
            <a:solidFill>
              <a:srgbClr val="000000"/>
            </a:solidFill>
          </a:ln>
        </p:spPr>
        <p:txBody>
          <a:bodyPr>
            <a:spAutoFit/>
          </a:bodyPr>
          <a:lstStyle/>
          <a:p>
            <a:pPr algn="ctr"/>
            <a:r>
              <a:rPr lang="en-US" b="1" dirty="0" smtClean="0">
                <a:solidFill>
                  <a:srgbClr val="000000"/>
                </a:solidFill>
              </a:rPr>
              <a:t>Definition</a:t>
            </a:r>
          </a:p>
          <a:p>
            <a:r>
              <a:rPr lang="en-US" dirty="0" smtClean="0">
                <a:solidFill>
                  <a:srgbClr val="000000"/>
                </a:solidFill>
              </a:rPr>
              <a:t>The </a:t>
            </a:r>
            <a:r>
              <a:rPr lang="en-US" b="1" dirty="0" smtClean="0">
                <a:solidFill>
                  <a:srgbClr val="C00000"/>
                </a:solidFill>
              </a:rPr>
              <a:t>union</a:t>
            </a:r>
            <a:r>
              <a:rPr lang="en-US" dirty="0" smtClean="0">
                <a:solidFill>
                  <a:srgbClr val="000000"/>
                </a:solidFill>
              </a:rPr>
              <a:t> of the events </a:t>
            </a:r>
            <a:r>
              <a:rPr lang="en-US" b="1" i="1" dirty="0" smtClean="0">
                <a:solidFill>
                  <a:srgbClr val="000000"/>
                </a:solidFill>
              </a:rPr>
              <a:t>A</a:t>
            </a:r>
            <a:r>
              <a:rPr lang="en-US" dirty="0" smtClean="0">
                <a:solidFill>
                  <a:srgbClr val="000000"/>
                </a:solidFill>
              </a:rPr>
              <a:t> and</a:t>
            </a:r>
            <a:r>
              <a:rPr lang="en-US" b="1" dirty="0" smtClean="0">
                <a:solidFill>
                  <a:srgbClr val="000000"/>
                </a:solidFill>
              </a:rPr>
              <a:t> </a:t>
            </a:r>
            <a:r>
              <a:rPr lang="en-US" b="1" i="1" dirty="0" smtClean="0">
                <a:solidFill>
                  <a:srgbClr val="000000"/>
                </a:solidFill>
              </a:rPr>
              <a:t>B</a:t>
            </a:r>
            <a:r>
              <a:rPr lang="en-US" b="1" dirty="0" smtClean="0">
                <a:solidFill>
                  <a:srgbClr val="000000"/>
                </a:solidFill>
              </a:rPr>
              <a:t> </a:t>
            </a:r>
            <a:r>
              <a:rPr lang="en-US" dirty="0" smtClean="0">
                <a:solidFill>
                  <a:srgbClr val="000000"/>
                </a:solidFill>
              </a:rPr>
              <a:t>is the set of outcomes that are included in event </a:t>
            </a:r>
            <a:r>
              <a:rPr lang="en-US" b="1" i="1" dirty="0" smtClean="0">
                <a:solidFill>
                  <a:srgbClr val="000000"/>
                </a:solidFill>
              </a:rPr>
              <a:t>A</a:t>
            </a:r>
            <a:r>
              <a:rPr lang="en-US" dirty="0" smtClean="0">
                <a:solidFill>
                  <a:srgbClr val="000000"/>
                </a:solidFill>
              </a:rPr>
              <a:t> or event </a:t>
            </a:r>
            <a:r>
              <a:rPr lang="en-US" b="1" i="1" dirty="0" smtClean="0">
                <a:solidFill>
                  <a:srgbClr val="000000"/>
                </a:solidFill>
              </a:rPr>
              <a:t>B</a:t>
            </a:r>
            <a:r>
              <a:rPr lang="en-US" dirty="0" smtClean="0">
                <a:solidFill>
                  <a:srgbClr val="000000"/>
                </a:solidFill>
              </a:rPr>
              <a:t> or both. Symbolically, the union of </a:t>
            </a:r>
            <a:r>
              <a:rPr lang="en-US" b="1" i="1" dirty="0" smtClean="0">
                <a:solidFill>
                  <a:srgbClr val="000000"/>
                </a:solidFill>
              </a:rPr>
              <a:t>A</a:t>
            </a:r>
            <a:r>
              <a:rPr lang="en-US" dirty="0" smtClean="0">
                <a:solidFill>
                  <a:srgbClr val="000000"/>
                </a:solidFill>
              </a:rPr>
              <a:t> and </a:t>
            </a:r>
            <a:r>
              <a:rPr lang="en-US" b="1" i="1" dirty="0" smtClean="0">
                <a:solidFill>
                  <a:srgbClr val="000000"/>
                </a:solidFill>
              </a:rPr>
              <a:t>B</a:t>
            </a:r>
            <a:r>
              <a:rPr lang="en-US" dirty="0" smtClean="0">
                <a:solidFill>
                  <a:srgbClr val="000000"/>
                </a:solidFill>
              </a:rPr>
              <a:t> is denoted </a:t>
            </a:r>
            <a:r>
              <a:rPr lang="en-US" b="1" i="1" dirty="0" smtClean="0">
                <a:solidFill>
                  <a:srgbClr val="000000"/>
                </a:solidFill>
              </a:rPr>
              <a:t>A</a:t>
            </a:r>
            <a:r>
              <a:rPr lang="en-US" dirty="0" smtClean="0">
                <a:solidFill>
                  <a:srgbClr val="000000"/>
                </a:solidFill>
              </a:rPr>
              <a:t> ∪ </a:t>
            </a:r>
            <a:r>
              <a:rPr lang="en-US" b="1" i="1" dirty="0" smtClean="0">
                <a:solidFill>
                  <a:srgbClr val="000000"/>
                </a:solidFill>
              </a:rPr>
              <a:t>B</a:t>
            </a:r>
            <a:r>
              <a:rPr lang="en-US" dirty="0" smtClean="0">
                <a:solidFill>
                  <a:srgbClr val="000000"/>
                </a:solidFill>
              </a:rPr>
              <a:t> and is read “</a:t>
            </a:r>
            <a:r>
              <a:rPr lang="en-US" b="1" i="1" dirty="0" smtClean="0">
                <a:solidFill>
                  <a:srgbClr val="000000"/>
                </a:solidFill>
              </a:rPr>
              <a:t>A</a:t>
            </a:r>
            <a:r>
              <a:rPr lang="en-US" dirty="0" smtClean="0">
                <a:solidFill>
                  <a:srgbClr val="000000"/>
                </a:solidFill>
              </a:rPr>
              <a:t> union </a:t>
            </a:r>
            <a:r>
              <a:rPr lang="en-US" b="1" i="1" dirty="0" smtClean="0">
                <a:solidFill>
                  <a:srgbClr val="000000"/>
                </a:solidFill>
              </a:rPr>
              <a:t>B</a:t>
            </a:r>
            <a:r>
              <a:rPr lang="en-US" dirty="0" smtClean="0">
                <a:solidFill>
                  <a:srgbClr val="000000"/>
                </a:solidFill>
              </a:rPr>
              <a:t>.”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Union</a:t>
            </a:r>
            <a:endParaRPr lang="en-US" dirty="0"/>
          </a:p>
        </p:txBody>
      </p:sp>
      <p:pic>
        <p:nvPicPr>
          <p:cNvPr id="5" name="Picture 4"/>
          <p:cNvPicPr>
            <a:picLocks noChangeAspect="1"/>
          </p:cNvPicPr>
          <p:nvPr/>
        </p:nvPicPr>
        <p:blipFill>
          <a:blip r:embed="rId2"/>
          <a:stretch>
            <a:fillRect/>
          </a:stretch>
        </p:blipFill>
        <p:spPr>
          <a:xfrm>
            <a:off x="2586285" y="2190905"/>
            <a:ext cx="3971429" cy="2476190"/>
          </a:xfrm>
          <a:prstGeom prst="rect">
            <a:avLst/>
          </a:prstGeom>
        </p:spPr>
      </p:pic>
    </p:spTree>
    <p:extLst>
      <p:ext uri="{BB962C8B-B14F-4D97-AF65-F5344CB8AC3E}">
        <p14:creationId xmlns:p14="http://schemas.microsoft.com/office/powerpoint/2010/main" val="69928715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Intersection</a:t>
            </a:r>
            <a:endParaRPr lang="en-US" dirty="0"/>
          </a:p>
        </p:txBody>
      </p:sp>
      <p:sp>
        <p:nvSpPr>
          <p:cNvPr id="4" name="Content Placeholder 2"/>
          <p:cNvSpPr>
            <a:spLocks noGrp="1"/>
          </p:cNvSpPr>
          <p:nvPr>
            <p:ph idx="1"/>
          </p:nvPr>
        </p:nvSpPr>
        <p:spPr>
          <a:xfrm>
            <a:off x="457200" y="1280160"/>
            <a:ext cx="8229600" cy="2332946"/>
          </a:xfrm>
          <a:solidFill>
            <a:srgbClr val="FFFFCC"/>
          </a:solidFill>
          <a:ln w="28575">
            <a:solidFill>
              <a:srgbClr val="000000"/>
            </a:solidFill>
          </a:ln>
        </p:spPr>
        <p:txBody>
          <a:bodyPr>
            <a:spAutoFit/>
          </a:bodyPr>
          <a:lstStyle/>
          <a:p>
            <a:pPr algn="ctr"/>
            <a:r>
              <a:rPr lang="en-US" b="1" dirty="0" smtClean="0">
                <a:solidFill>
                  <a:srgbClr val="000000"/>
                </a:solidFill>
              </a:rPr>
              <a:t>Definition</a:t>
            </a:r>
          </a:p>
          <a:p>
            <a:r>
              <a:rPr lang="en-US" dirty="0" smtClean="0">
                <a:solidFill>
                  <a:srgbClr val="000000"/>
                </a:solidFill>
              </a:rPr>
              <a:t>The </a:t>
            </a:r>
            <a:r>
              <a:rPr lang="en-US" b="1" dirty="0" smtClean="0">
                <a:solidFill>
                  <a:srgbClr val="C00000"/>
                </a:solidFill>
              </a:rPr>
              <a:t>intersection</a:t>
            </a:r>
            <a:r>
              <a:rPr lang="en-US" dirty="0" smtClean="0">
                <a:solidFill>
                  <a:srgbClr val="000000"/>
                </a:solidFill>
              </a:rPr>
              <a:t> of the events </a:t>
            </a:r>
            <a:r>
              <a:rPr lang="en-US" b="1" i="1" dirty="0" smtClean="0">
                <a:solidFill>
                  <a:srgbClr val="000000"/>
                </a:solidFill>
              </a:rPr>
              <a:t>A</a:t>
            </a:r>
            <a:r>
              <a:rPr lang="en-US" dirty="0" smtClean="0">
                <a:solidFill>
                  <a:srgbClr val="000000"/>
                </a:solidFill>
              </a:rPr>
              <a:t> and </a:t>
            </a:r>
            <a:r>
              <a:rPr lang="en-US" b="1" i="1" dirty="0" smtClean="0">
                <a:solidFill>
                  <a:srgbClr val="000000"/>
                </a:solidFill>
              </a:rPr>
              <a:t>B</a:t>
            </a:r>
            <a:r>
              <a:rPr lang="en-US" dirty="0" smtClean="0">
                <a:solidFill>
                  <a:srgbClr val="000000"/>
                </a:solidFill>
              </a:rPr>
              <a:t> is the set of all outcomes that are included in both </a:t>
            </a:r>
            <a:r>
              <a:rPr lang="en-US" b="1" i="1" dirty="0" smtClean="0">
                <a:solidFill>
                  <a:srgbClr val="000000"/>
                </a:solidFill>
              </a:rPr>
              <a:t>A</a:t>
            </a:r>
            <a:r>
              <a:rPr lang="en-US" dirty="0" smtClean="0">
                <a:solidFill>
                  <a:srgbClr val="000000"/>
                </a:solidFill>
              </a:rPr>
              <a:t> and </a:t>
            </a:r>
            <a:r>
              <a:rPr lang="en-US" b="1" i="1" dirty="0" smtClean="0">
                <a:solidFill>
                  <a:srgbClr val="000000"/>
                </a:solidFill>
              </a:rPr>
              <a:t>B</a:t>
            </a:r>
            <a:r>
              <a:rPr lang="en-US" dirty="0" smtClean="0">
                <a:solidFill>
                  <a:srgbClr val="000000"/>
                </a:solidFill>
              </a:rPr>
              <a:t>. Symbolically, the intersection of </a:t>
            </a:r>
            <a:r>
              <a:rPr lang="en-US" b="1" i="1" dirty="0" smtClean="0">
                <a:solidFill>
                  <a:srgbClr val="000000"/>
                </a:solidFill>
              </a:rPr>
              <a:t>A</a:t>
            </a:r>
            <a:r>
              <a:rPr lang="en-US" dirty="0" smtClean="0">
                <a:solidFill>
                  <a:srgbClr val="000000"/>
                </a:solidFill>
              </a:rPr>
              <a:t> and </a:t>
            </a:r>
            <a:r>
              <a:rPr lang="en-US" b="1" i="1" dirty="0" smtClean="0">
                <a:solidFill>
                  <a:srgbClr val="000000"/>
                </a:solidFill>
              </a:rPr>
              <a:t>B</a:t>
            </a:r>
            <a:r>
              <a:rPr lang="en-US" dirty="0" smtClean="0">
                <a:solidFill>
                  <a:srgbClr val="000000"/>
                </a:solidFill>
              </a:rPr>
              <a:t> is denoted </a:t>
            </a:r>
            <a:r>
              <a:rPr lang="en-US" dirty="0" smtClean="0">
                <a:solidFill>
                  <a:srgbClr val="000000"/>
                </a:solidFill>
              </a:rPr>
              <a:t/>
            </a:r>
            <a:br>
              <a:rPr lang="en-US" dirty="0" smtClean="0">
                <a:solidFill>
                  <a:srgbClr val="000000"/>
                </a:solidFill>
              </a:rPr>
            </a:br>
            <a:r>
              <a:rPr lang="en-US" b="1" i="1" dirty="0" smtClean="0">
                <a:solidFill>
                  <a:srgbClr val="000000"/>
                </a:solidFill>
              </a:rPr>
              <a:t>A</a:t>
            </a:r>
            <a:r>
              <a:rPr lang="en-US" dirty="0" smtClean="0">
                <a:solidFill>
                  <a:srgbClr val="000000"/>
                </a:solidFill>
              </a:rPr>
              <a:t> </a:t>
            </a:r>
            <a:r>
              <a:rPr lang="en-US" dirty="0" smtClean="0">
                <a:solidFill>
                  <a:srgbClr val="000000"/>
                </a:solidFill>
              </a:rPr>
              <a:t>∩ </a:t>
            </a:r>
            <a:r>
              <a:rPr lang="en-US" b="1" i="1" dirty="0" smtClean="0">
                <a:solidFill>
                  <a:srgbClr val="000000"/>
                </a:solidFill>
              </a:rPr>
              <a:t>B</a:t>
            </a:r>
            <a:r>
              <a:rPr lang="en-US" dirty="0" smtClean="0">
                <a:solidFill>
                  <a:srgbClr val="000000"/>
                </a:solidFill>
              </a:rPr>
              <a:t> and is read “</a:t>
            </a:r>
            <a:r>
              <a:rPr lang="en-US" b="1" i="1" dirty="0" smtClean="0">
                <a:solidFill>
                  <a:srgbClr val="000000"/>
                </a:solidFill>
              </a:rPr>
              <a:t>A</a:t>
            </a:r>
            <a:r>
              <a:rPr lang="en-US" dirty="0" smtClean="0">
                <a:solidFill>
                  <a:srgbClr val="000000"/>
                </a:solidFill>
              </a:rPr>
              <a:t> intersect </a:t>
            </a:r>
            <a:r>
              <a:rPr lang="en-US" b="1" i="1" dirty="0" smtClean="0">
                <a:solidFill>
                  <a:srgbClr val="000000"/>
                </a:solidFill>
              </a:rPr>
              <a:t>B</a:t>
            </a:r>
            <a:r>
              <a:rPr lang="en-US" dirty="0" smtClean="0">
                <a:solidFill>
                  <a:srgbClr val="000000"/>
                </a:solidFill>
              </a:rPr>
              <a:t>.”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1287</TotalTime>
  <Words>1043</Words>
  <Application>Microsoft Office PowerPoint</Application>
  <PresentationFormat>On-screen Show (4:3)</PresentationFormat>
  <Paragraphs>91</Paragraphs>
  <Slides>29</Slides>
  <Notes>0</Notes>
  <HiddenSlides>0</HiddenSlides>
  <MMClips>0</MMClips>
  <ScaleCrop>false</ScaleCrop>
  <HeadingPairs>
    <vt:vector size="8" baseType="variant">
      <vt:variant>
        <vt:lpstr>Fonts Used</vt:lpstr>
      </vt:variant>
      <vt:variant>
        <vt:i4>2</vt:i4>
      </vt:variant>
      <vt:variant>
        <vt:lpstr>Theme</vt:lpstr>
      </vt:variant>
      <vt:variant>
        <vt:i4>1</vt:i4>
      </vt:variant>
      <vt:variant>
        <vt:lpstr>Embedded OLE Servers</vt:lpstr>
      </vt:variant>
      <vt:variant>
        <vt:i4>2</vt:i4>
      </vt:variant>
      <vt:variant>
        <vt:lpstr>Slide Titles</vt:lpstr>
      </vt:variant>
      <vt:variant>
        <vt:i4>29</vt:i4>
      </vt:variant>
    </vt:vector>
  </HeadingPairs>
  <TitlesOfParts>
    <vt:vector size="34" baseType="lpstr">
      <vt:lpstr>Calibri</vt:lpstr>
      <vt:lpstr>Arial</vt:lpstr>
      <vt:lpstr>Office Theme</vt:lpstr>
      <vt:lpstr>Equation</vt:lpstr>
      <vt:lpstr>MathType 6.0 Equation</vt:lpstr>
      <vt:lpstr>Section 6.2</vt:lpstr>
      <vt:lpstr>Probability Law 1 </vt:lpstr>
      <vt:lpstr>Probability Law 2</vt:lpstr>
      <vt:lpstr>Probability Law 3</vt:lpstr>
      <vt:lpstr>Probability Law 4</vt:lpstr>
      <vt:lpstr>Compound event </vt:lpstr>
      <vt:lpstr>Union</vt:lpstr>
      <vt:lpstr>Union</vt:lpstr>
      <vt:lpstr>Intersection</vt:lpstr>
      <vt:lpstr>Intersection</vt:lpstr>
      <vt:lpstr>Complement </vt:lpstr>
      <vt:lpstr>Complement </vt:lpstr>
      <vt:lpstr>Probability Law 5: Complement of an Event </vt:lpstr>
      <vt:lpstr>Example 6.2.1</vt:lpstr>
      <vt:lpstr>Example 6.2.2</vt:lpstr>
      <vt:lpstr>Example 6.2.2 (cont.)</vt:lpstr>
      <vt:lpstr>Example 6.2.2 (cont.)</vt:lpstr>
      <vt:lpstr>Odds</vt:lpstr>
      <vt:lpstr>Example 6.2.3</vt:lpstr>
      <vt:lpstr>Example 6.2.3 (cont.)</vt:lpstr>
      <vt:lpstr>Example 6.2.3 (cont.)</vt:lpstr>
      <vt:lpstr>Mutually Exclusive </vt:lpstr>
      <vt:lpstr>Mutually Exclusive </vt:lpstr>
      <vt:lpstr>Probability Law 6: Union of Mutually Exclusive Events </vt:lpstr>
      <vt:lpstr>Probability Law 7: Intersection of Mutually Exclusive Events </vt:lpstr>
      <vt:lpstr>Example 6.2.4</vt:lpstr>
      <vt:lpstr>Probability Law 8: The General Addition Rule </vt:lpstr>
      <vt:lpstr>Example 6.2.5</vt:lpstr>
      <vt:lpstr>Example 6.2.5 (cont.)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Statistics and Data 3e</dc:title>
  <dc:creator>Hawkes Learning</dc:creator>
  <cp:lastModifiedBy>Kara Roche</cp:lastModifiedBy>
  <cp:revision>180</cp:revision>
  <dcterms:created xsi:type="dcterms:W3CDTF">2013-04-26T14:43:13Z</dcterms:created>
  <dcterms:modified xsi:type="dcterms:W3CDTF">2018-07-13T13:08:25Z</dcterms:modified>
</cp:coreProperties>
</file>