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1"/>
  </p:notesMasterIdLst>
  <p:handoutMasterIdLst>
    <p:handoutMasterId r:id="rId42"/>
  </p:handoutMasterIdLst>
  <p:sldIdLst>
    <p:sldId id="256" r:id="rId2"/>
    <p:sldId id="286" r:id="rId3"/>
    <p:sldId id="287" r:id="rId4"/>
    <p:sldId id="288" r:id="rId5"/>
    <p:sldId id="289" r:id="rId6"/>
    <p:sldId id="290" r:id="rId7"/>
    <p:sldId id="291" r:id="rId8"/>
    <p:sldId id="292" r:id="rId9"/>
    <p:sldId id="293" r:id="rId10"/>
    <p:sldId id="294" r:id="rId11"/>
    <p:sldId id="295" r:id="rId12"/>
    <p:sldId id="296" r:id="rId13"/>
    <p:sldId id="297" r:id="rId14"/>
    <p:sldId id="298" r:id="rId15"/>
    <p:sldId id="299" r:id="rId16"/>
    <p:sldId id="300" r:id="rId17"/>
    <p:sldId id="301" r:id="rId18"/>
    <p:sldId id="323" r:id="rId19"/>
    <p:sldId id="302" r:id="rId20"/>
    <p:sldId id="303" r:id="rId21"/>
    <p:sldId id="304" r:id="rId22"/>
    <p:sldId id="305" r:id="rId23"/>
    <p:sldId id="306" r:id="rId24"/>
    <p:sldId id="307" r:id="rId25"/>
    <p:sldId id="308" r:id="rId26"/>
    <p:sldId id="309" r:id="rId27"/>
    <p:sldId id="310" r:id="rId28"/>
    <p:sldId id="311" r:id="rId29"/>
    <p:sldId id="312" r:id="rId30"/>
    <p:sldId id="313" r:id="rId31"/>
    <p:sldId id="314" r:id="rId32"/>
    <p:sldId id="315" r:id="rId33"/>
    <p:sldId id="316" r:id="rId34"/>
    <p:sldId id="317" r:id="rId35"/>
    <p:sldId id="318" r:id="rId36"/>
    <p:sldId id="319" r:id="rId37"/>
    <p:sldId id="320" r:id="rId38"/>
    <p:sldId id="321" r:id="rId39"/>
    <p:sldId id="322" r:id="rId40"/>
  </p:sldIdLst>
  <p:sldSz cx="9144000" cy="6858000" type="screen4x3"/>
  <p:notesSz cx="6858000" cy="9144000"/>
  <p:embeddedFontLst>
    <p:embeddedFont>
      <p:font typeface="Calibri" panose="020F0502020204030204" pitchFamily="34" charset="0"/>
      <p:regular r:id="rId43"/>
      <p:bold r:id="rId44"/>
      <p:italic r:id="rId45"/>
      <p:boldItalic r:id="rId46"/>
    </p:embeddedFont>
    <p:embeddedFont>
      <p:font typeface="Roboto Condensed" panose="02000000000000000000" pitchFamily="2" charset="0"/>
      <p:regular r:id="rId47"/>
      <p:bold r:id="rId48"/>
      <p:italic r:id="rId49"/>
      <p:boldItalic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97D"/>
    <a:srgbClr val="000000"/>
    <a:srgbClr val="0000FF"/>
    <a:srgbClr val="2D7D9F"/>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79" autoAdjust="0"/>
    <p:restoredTop sz="94660"/>
  </p:normalViewPr>
  <p:slideViewPr>
    <p:cSldViewPr>
      <p:cViewPr varScale="1">
        <p:scale>
          <a:sx n="105" d="100"/>
          <a:sy n="105" d="100"/>
        </p:scale>
        <p:origin x="342" y="11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6" Type="http://schemas.openxmlformats.org/officeDocument/2006/relationships/image" Target="../media/image32.wmf"/><Relationship Id="rId5" Type="http://schemas.openxmlformats.org/officeDocument/2006/relationships/image" Target="../media/image31.wmf"/><Relationship Id="rId4" Type="http://schemas.openxmlformats.org/officeDocument/2006/relationships/image" Target="../media/image30.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 Id="rId5" Type="http://schemas.openxmlformats.org/officeDocument/2006/relationships/image" Target="../media/image38.wmf"/><Relationship Id="rId4" Type="http://schemas.openxmlformats.org/officeDocument/2006/relationships/image" Target="../media/image37.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45.wmf"/><Relationship Id="rId7" Type="http://schemas.openxmlformats.org/officeDocument/2006/relationships/image" Target="../media/image49.wmf"/><Relationship Id="rId2" Type="http://schemas.openxmlformats.org/officeDocument/2006/relationships/image" Target="../media/image44.wmf"/><Relationship Id="rId1" Type="http://schemas.openxmlformats.org/officeDocument/2006/relationships/image" Target="../media/image43.wmf"/><Relationship Id="rId6" Type="http://schemas.openxmlformats.org/officeDocument/2006/relationships/image" Target="../media/image48.wmf"/><Relationship Id="rId5" Type="http://schemas.openxmlformats.org/officeDocument/2006/relationships/image" Target="../media/image47.wmf"/><Relationship Id="rId4" Type="http://schemas.openxmlformats.org/officeDocument/2006/relationships/image" Target="../media/image46.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0.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 Id="rId5" Type="http://schemas.openxmlformats.org/officeDocument/2006/relationships/image" Target="../media/image56.wmf"/><Relationship Id="rId4" Type="http://schemas.openxmlformats.org/officeDocument/2006/relationships/image" Target="../media/image55.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4"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4" Type="http://schemas.openxmlformats.org/officeDocument/2006/relationships/image" Target="../media/image2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8/14/2018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4286166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287EA9-0F95-4E3A-B40A-64C12DA5C34F}" type="datetimeFigureOut">
              <a:rPr lang="en-US" smtClean="0"/>
              <a:pPr/>
              <a:t>8/14/2018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1C950B-8241-42E2-98BC-F99EB045F186}" type="slidenum">
              <a:rPr lang="en-US" smtClean="0"/>
              <a:pPr/>
              <a:t>‹#›</a:t>
            </a:fld>
            <a:endParaRPr lang="en-US" dirty="0"/>
          </a:p>
        </p:txBody>
      </p:sp>
    </p:spTree>
    <p:extLst>
      <p:ext uri="{BB962C8B-B14F-4D97-AF65-F5344CB8AC3E}">
        <p14:creationId xmlns:p14="http://schemas.microsoft.com/office/powerpoint/2010/main" val="2461190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22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2.wmf"/><Relationship Id="rId5" Type="http://schemas.openxmlformats.org/officeDocument/2006/relationships/oleObject" Target="../embeddings/oleObject11.bin"/><Relationship Id="rId10" Type="http://schemas.openxmlformats.org/officeDocument/2006/relationships/image" Target="../media/image14.wmf"/><Relationship Id="rId4" Type="http://schemas.openxmlformats.org/officeDocument/2006/relationships/image" Target="../media/image11.wmf"/><Relationship Id="rId9" Type="http://schemas.openxmlformats.org/officeDocument/2006/relationships/oleObject" Target="../embeddings/oleObject13.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6.wmf"/><Relationship Id="rId5" Type="http://schemas.openxmlformats.org/officeDocument/2006/relationships/oleObject" Target="../embeddings/oleObject15.bin"/><Relationship Id="rId4" Type="http://schemas.openxmlformats.org/officeDocument/2006/relationships/image" Target="../media/image15.wmf"/></Relationships>
</file>

<file path=ppt/slides/_rels/slide12.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8.wmf"/><Relationship Id="rId5" Type="http://schemas.openxmlformats.org/officeDocument/2006/relationships/oleObject" Target="../embeddings/oleObject17.bin"/><Relationship Id="rId10" Type="http://schemas.openxmlformats.org/officeDocument/2006/relationships/image" Target="../media/image20.wmf"/><Relationship Id="rId4" Type="http://schemas.openxmlformats.org/officeDocument/2006/relationships/image" Target="../media/image17.wmf"/><Relationship Id="rId9" Type="http://schemas.openxmlformats.org/officeDocument/2006/relationships/oleObject" Target="../embeddings/oleObject19.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1.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3.wmf"/><Relationship Id="rId5" Type="http://schemas.openxmlformats.org/officeDocument/2006/relationships/oleObject" Target="../embeddings/oleObject22.bin"/><Relationship Id="rId4" Type="http://schemas.openxmlformats.org/officeDocument/2006/relationships/image" Target="../media/image22.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25.PNG"/><Relationship Id="rId4" Type="http://schemas.openxmlformats.org/officeDocument/2006/relationships/image" Target="../media/image24.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26.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9.wmf"/><Relationship Id="rId13" Type="http://schemas.openxmlformats.org/officeDocument/2006/relationships/oleObject" Target="../embeddings/oleObject30.bin"/><Relationship Id="rId3" Type="http://schemas.openxmlformats.org/officeDocument/2006/relationships/oleObject" Target="../embeddings/oleObject25.bin"/><Relationship Id="rId7" Type="http://schemas.openxmlformats.org/officeDocument/2006/relationships/oleObject" Target="../embeddings/oleObject27.bin"/><Relationship Id="rId12" Type="http://schemas.openxmlformats.org/officeDocument/2006/relationships/image" Target="../media/image31.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28.wmf"/><Relationship Id="rId11" Type="http://schemas.openxmlformats.org/officeDocument/2006/relationships/oleObject" Target="../embeddings/oleObject29.bin"/><Relationship Id="rId5" Type="http://schemas.openxmlformats.org/officeDocument/2006/relationships/oleObject" Target="../embeddings/oleObject26.bin"/><Relationship Id="rId10" Type="http://schemas.openxmlformats.org/officeDocument/2006/relationships/image" Target="../media/image30.wmf"/><Relationship Id="rId4" Type="http://schemas.openxmlformats.org/officeDocument/2006/relationships/image" Target="../media/image27.wmf"/><Relationship Id="rId9" Type="http://schemas.openxmlformats.org/officeDocument/2006/relationships/oleObject" Target="../embeddings/oleObject28.bin"/><Relationship Id="rId14" Type="http://schemas.openxmlformats.org/officeDocument/2006/relationships/image" Target="../media/image32.wmf"/></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oleObject" Target="../embeddings/oleObject31.bin"/><Relationship Id="rId7" Type="http://schemas.openxmlformats.org/officeDocument/2006/relationships/oleObject" Target="../embeddings/oleObject33.bin"/><Relationship Id="rId12" Type="http://schemas.openxmlformats.org/officeDocument/2006/relationships/image" Target="../media/image38.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35.wmf"/><Relationship Id="rId11" Type="http://schemas.openxmlformats.org/officeDocument/2006/relationships/oleObject" Target="../embeddings/oleObject35.bin"/><Relationship Id="rId5" Type="http://schemas.openxmlformats.org/officeDocument/2006/relationships/oleObject" Target="../embeddings/oleObject32.bin"/><Relationship Id="rId10" Type="http://schemas.openxmlformats.org/officeDocument/2006/relationships/image" Target="../media/image37.wmf"/><Relationship Id="rId4" Type="http://schemas.openxmlformats.org/officeDocument/2006/relationships/image" Target="../media/image34.wmf"/><Relationship Id="rId9" Type="http://schemas.openxmlformats.org/officeDocument/2006/relationships/oleObject" Target="../embeddings/oleObject34.bin"/></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oleObject" Target="../embeddings/oleObject36.bin"/><Relationship Id="rId7"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41.wmf"/><Relationship Id="rId5" Type="http://schemas.openxmlformats.org/officeDocument/2006/relationships/oleObject" Target="../embeddings/oleObject37.bin"/><Relationship Id="rId4" Type="http://schemas.openxmlformats.org/officeDocument/2006/relationships/image" Target="../media/image40.wmf"/></Relationships>
</file>

<file path=ppt/slides/_rels/slide32.xml.rels><?xml version="1.0" encoding="UTF-8" standalone="yes"?>
<Relationships xmlns="http://schemas.openxmlformats.org/package/2006/relationships"><Relationship Id="rId8" Type="http://schemas.openxmlformats.org/officeDocument/2006/relationships/image" Target="../media/image45.wmf"/><Relationship Id="rId13" Type="http://schemas.openxmlformats.org/officeDocument/2006/relationships/oleObject" Target="../embeddings/oleObject44.bin"/><Relationship Id="rId3" Type="http://schemas.openxmlformats.org/officeDocument/2006/relationships/oleObject" Target="../embeddings/oleObject39.bin"/><Relationship Id="rId7" Type="http://schemas.openxmlformats.org/officeDocument/2006/relationships/oleObject" Target="../embeddings/oleObject41.bin"/><Relationship Id="rId12" Type="http://schemas.openxmlformats.org/officeDocument/2006/relationships/image" Target="../media/image47.wmf"/><Relationship Id="rId2" Type="http://schemas.openxmlformats.org/officeDocument/2006/relationships/slideLayout" Target="../slideLayouts/slideLayout2.xml"/><Relationship Id="rId16" Type="http://schemas.openxmlformats.org/officeDocument/2006/relationships/image" Target="../media/image49.wmf"/><Relationship Id="rId1" Type="http://schemas.openxmlformats.org/officeDocument/2006/relationships/vmlDrawing" Target="../drawings/vmlDrawing15.vml"/><Relationship Id="rId6" Type="http://schemas.openxmlformats.org/officeDocument/2006/relationships/image" Target="../media/image44.wmf"/><Relationship Id="rId11" Type="http://schemas.openxmlformats.org/officeDocument/2006/relationships/oleObject" Target="../embeddings/oleObject43.bin"/><Relationship Id="rId5" Type="http://schemas.openxmlformats.org/officeDocument/2006/relationships/oleObject" Target="../embeddings/oleObject40.bin"/><Relationship Id="rId15" Type="http://schemas.openxmlformats.org/officeDocument/2006/relationships/oleObject" Target="../embeddings/oleObject45.bin"/><Relationship Id="rId10" Type="http://schemas.openxmlformats.org/officeDocument/2006/relationships/image" Target="../media/image46.wmf"/><Relationship Id="rId4" Type="http://schemas.openxmlformats.org/officeDocument/2006/relationships/image" Target="../media/image43.wmf"/><Relationship Id="rId9" Type="http://schemas.openxmlformats.org/officeDocument/2006/relationships/oleObject" Target="../embeddings/oleObject42.bin"/><Relationship Id="rId14" Type="http://schemas.openxmlformats.org/officeDocument/2006/relationships/image" Target="../media/image48.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51.wmf"/><Relationship Id="rId5" Type="http://schemas.openxmlformats.org/officeDocument/2006/relationships/oleObject" Target="../embeddings/oleObject47.bin"/><Relationship Id="rId4" Type="http://schemas.openxmlformats.org/officeDocument/2006/relationships/image" Target="../media/image50.wmf"/></Relationships>
</file>

<file path=ppt/slides/_rels/slide35.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oleObject" Target="../embeddings/oleObject48.bin"/><Relationship Id="rId7" Type="http://schemas.openxmlformats.org/officeDocument/2006/relationships/oleObject" Target="../embeddings/oleObject50.bin"/><Relationship Id="rId12" Type="http://schemas.openxmlformats.org/officeDocument/2006/relationships/image" Target="../media/image56.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53.wmf"/><Relationship Id="rId11" Type="http://schemas.openxmlformats.org/officeDocument/2006/relationships/oleObject" Target="../embeddings/oleObject52.bin"/><Relationship Id="rId5" Type="http://schemas.openxmlformats.org/officeDocument/2006/relationships/oleObject" Target="../embeddings/oleObject49.bin"/><Relationship Id="rId10" Type="http://schemas.openxmlformats.org/officeDocument/2006/relationships/image" Target="../media/image55.wmf"/><Relationship Id="rId4" Type="http://schemas.openxmlformats.org/officeDocument/2006/relationships/image" Target="../media/image52.wmf"/><Relationship Id="rId9" Type="http://schemas.openxmlformats.org/officeDocument/2006/relationships/oleObject" Target="../embeddings/oleObject51.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57.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oleObject" Target="../embeddings/oleObject54.bin"/><Relationship Id="rId7" Type="http://schemas.openxmlformats.org/officeDocument/2006/relationships/oleObject" Target="../embeddings/oleObject56.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59.wmf"/><Relationship Id="rId5" Type="http://schemas.openxmlformats.org/officeDocument/2006/relationships/oleObject" Target="../embeddings/oleObject55.bin"/><Relationship Id="rId4" Type="http://schemas.openxmlformats.org/officeDocument/2006/relationships/image" Target="../media/image58.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wmf"/><Relationship Id="rId5" Type="http://schemas.openxmlformats.org/officeDocument/2006/relationships/oleObject" Target="../embeddings/oleObject3.bin"/><Relationship Id="rId10" Type="http://schemas.openxmlformats.org/officeDocument/2006/relationships/image" Target="../media/image6.wmf"/><Relationship Id="rId4" Type="http://schemas.openxmlformats.org/officeDocument/2006/relationships/image" Target="../media/image3.wmf"/><Relationship Id="rId9"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8.wmf"/><Relationship Id="rId5" Type="http://schemas.openxmlformats.org/officeDocument/2006/relationships/oleObject" Target="../embeddings/oleObject7.bin"/><Relationship Id="rId4" Type="http://schemas.openxmlformats.org/officeDocument/2006/relationships/image" Target="../media/image7.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0.wmf"/><Relationship Id="rId5" Type="http://schemas.openxmlformats.org/officeDocument/2006/relationships/oleObject" Target="../embeddings/oleObject9.bin"/><Relationship Id="rId4"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6.3</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solidFill>
                  <a:srgbClr val="1F497D"/>
                </a:solidFill>
              </a:rPr>
              <a:t>Multiplication Rules for Probability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6.3.2 (cont.)</a:t>
            </a:r>
          </a:p>
        </p:txBody>
      </p:sp>
      <p:sp>
        <p:nvSpPr>
          <p:cNvPr id="3" name="Content Placeholder 2"/>
          <p:cNvSpPr>
            <a:spLocks noGrp="1"/>
          </p:cNvSpPr>
          <p:nvPr>
            <p:ph idx="1"/>
          </p:nvPr>
        </p:nvSpPr>
        <p:spPr>
          <a:xfrm>
            <a:off x="457200" y="1280160"/>
            <a:ext cx="8229600" cy="4587240"/>
          </a:xfrm>
        </p:spPr>
        <p:txBody>
          <a:bodyPr>
            <a:normAutofit/>
          </a:bodyPr>
          <a:lstStyle/>
          <a:p>
            <a:endParaRPr lang="en-US" dirty="0"/>
          </a:p>
          <a:p>
            <a:endParaRPr lang="en-US" dirty="0"/>
          </a:p>
          <a:p>
            <a:endParaRPr lang="en-US" dirty="0"/>
          </a:p>
          <a:p>
            <a:r>
              <a:rPr lang="en-US" dirty="0"/>
              <a:t> </a:t>
            </a:r>
          </a:p>
          <a:p>
            <a:endParaRPr lang="en-US" dirty="0"/>
          </a:p>
        </p:txBody>
      </p:sp>
      <p:graphicFrame>
        <p:nvGraphicFramePr>
          <p:cNvPr id="106498" name="Object 2"/>
          <p:cNvGraphicFramePr>
            <a:graphicFrameLocks noChangeAspect="1"/>
          </p:cNvGraphicFramePr>
          <p:nvPr/>
        </p:nvGraphicFramePr>
        <p:xfrm>
          <a:off x="685800" y="1219200"/>
          <a:ext cx="7861300" cy="990600"/>
        </p:xfrm>
        <a:graphic>
          <a:graphicData uri="http://schemas.openxmlformats.org/presentationml/2006/ole">
            <mc:AlternateContent xmlns:mc="http://schemas.openxmlformats.org/markup-compatibility/2006">
              <mc:Choice xmlns:v="urn:schemas-microsoft-com:vml" Requires="v">
                <p:oleObj spid="_x0000_s106514" name="Equation" r:id="rId3" imgW="7860960" imgH="990360" progId="Equation.DSMT4">
                  <p:embed/>
                </p:oleObj>
              </mc:Choice>
              <mc:Fallback>
                <p:oleObj name="Equation" r:id="rId3" imgW="7860960" imgH="9903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219200"/>
                        <a:ext cx="78613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6499" name="Object 3"/>
          <p:cNvGraphicFramePr>
            <a:graphicFrameLocks noChangeAspect="1"/>
          </p:cNvGraphicFramePr>
          <p:nvPr/>
        </p:nvGraphicFramePr>
        <p:xfrm>
          <a:off x="4237489" y="2209800"/>
          <a:ext cx="952500" cy="1663700"/>
        </p:xfrm>
        <a:graphic>
          <a:graphicData uri="http://schemas.openxmlformats.org/presentationml/2006/ole">
            <mc:AlternateContent xmlns:mc="http://schemas.openxmlformats.org/markup-compatibility/2006">
              <mc:Choice xmlns:v="urn:schemas-microsoft-com:vml" Requires="v">
                <p:oleObj spid="_x0000_s106515" name="Equation" r:id="rId5" imgW="952200" imgH="1663560" progId="Equation.DSMT4">
                  <p:embed/>
                </p:oleObj>
              </mc:Choice>
              <mc:Fallback>
                <p:oleObj name="Equation" r:id="rId5" imgW="952200" imgH="166356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37489" y="2209800"/>
                        <a:ext cx="9525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6500" name="Object 4"/>
          <p:cNvGraphicFramePr>
            <a:graphicFrameLocks noChangeAspect="1"/>
          </p:cNvGraphicFramePr>
          <p:nvPr/>
        </p:nvGraphicFramePr>
        <p:xfrm>
          <a:off x="5287278" y="2594878"/>
          <a:ext cx="876300" cy="838200"/>
        </p:xfrm>
        <a:graphic>
          <a:graphicData uri="http://schemas.openxmlformats.org/presentationml/2006/ole">
            <mc:AlternateContent xmlns:mc="http://schemas.openxmlformats.org/markup-compatibility/2006">
              <mc:Choice xmlns:v="urn:schemas-microsoft-com:vml" Requires="v">
                <p:oleObj spid="_x0000_s106516" name="Equation" r:id="rId7" imgW="876240" imgH="838080" progId="Equation.DSMT4">
                  <p:embed/>
                </p:oleObj>
              </mc:Choice>
              <mc:Fallback>
                <p:oleObj name="Equation" r:id="rId7" imgW="876240" imgH="83808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87278" y="2594878"/>
                        <a:ext cx="876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6501" name="Object 5"/>
          <p:cNvGraphicFramePr>
            <a:graphicFrameLocks noChangeAspect="1"/>
          </p:cNvGraphicFramePr>
          <p:nvPr/>
        </p:nvGraphicFramePr>
        <p:xfrm>
          <a:off x="6261100" y="2890590"/>
          <a:ext cx="1282700" cy="292100"/>
        </p:xfrm>
        <a:graphic>
          <a:graphicData uri="http://schemas.openxmlformats.org/presentationml/2006/ole">
            <mc:AlternateContent xmlns:mc="http://schemas.openxmlformats.org/markup-compatibility/2006">
              <mc:Choice xmlns:v="urn:schemas-microsoft-com:vml" Requires="v">
                <p:oleObj spid="_x0000_s106517" name="Equation" r:id="rId9" imgW="1282680" imgH="291960" progId="Equation.DSMT4">
                  <p:embed/>
                </p:oleObj>
              </mc:Choice>
              <mc:Fallback>
                <p:oleObj name="Equation" r:id="rId9" imgW="1282680" imgH="29196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61100" y="2890590"/>
                        <a:ext cx="12827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4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5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65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6.3.2 (cont.)</a:t>
            </a:r>
          </a:p>
        </p:txBody>
      </p:sp>
      <p:sp>
        <p:nvSpPr>
          <p:cNvPr id="3" name="Content Placeholder 2"/>
          <p:cNvSpPr>
            <a:spLocks noGrp="1"/>
          </p:cNvSpPr>
          <p:nvPr>
            <p:ph idx="1"/>
          </p:nvPr>
        </p:nvSpPr>
        <p:spPr/>
        <p:txBody>
          <a:bodyPr>
            <a:normAutofit/>
          </a:bodyPr>
          <a:lstStyle/>
          <a:p>
            <a:pPr marL="514350" indent="-514350">
              <a:buFont typeface="+mj-lt"/>
              <a:buAutoNum type="alphaLcPeriod" startAt="2"/>
            </a:pPr>
            <a:r>
              <a:rPr lang="en-US" dirty="0"/>
              <a:t>For this question we want to calculate </a:t>
            </a:r>
            <a:r>
              <a:rPr lang="en-US" i="1" dirty="0"/>
              <a:t>P</a:t>
            </a:r>
            <a:r>
              <a:rPr lang="en-US" dirty="0"/>
              <a:t>(</a:t>
            </a:r>
            <a:r>
              <a:rPr lang="en-US" dirty="0" err="1"/>
              <a:t>male|military</a:t>
            </a:r>
            <a:r>
              <a:rPr lang="en-US" dirty="0"/>
              <a:t> service). We know from part </a:t>
            </a:r>
            <a:r>
              <a:rPr lang="en-US" b="1" dirty="0"/>
              <a:t>a.</a:t>
            </a:r>
            <a:r>
              <a:rPr lang="en-US" dirty="0"/>
              <a:t> that the probability of choosing one of the 300 applicants who is male and has served in the </a:t>
            </a:r>
          </a:p>
          <a:p>
            <a:pPr marL="514350" indent="-514350">
              <a:lnSpc>
                <a:spcPct val="150000"/>
              </a:lnSpc>
            </a:pPr>
            <a:r>
              <a:rPr lang="en-US" dirty="0"/>
              <a:t>	military is         .  Also, we know that the probability that a randomly chosen applicant has served in the military is 	 Using the formula for conditional probability, we have the following. </a:t>
            </a:r>
          </a:p>
          <a:p>
            <a:endParaRPr lang="en-US" dirty="0"/>
          </a:p>
          <a:p>
            <a:endParaRPr lang="en-US" dirty="0"/>
          </a:p>
        </p:txBody>
      </p:sp>
      <p:graphicFrame>
        <p:nvGraphicFramePr>
          <p:cNvPr id="107522" name="Object 2"/>
          <p:cNvGraphicFramePr>
            <a:graphicFrameLocks noChangeAspect="1"/>
          </p:cNvGraphicFramePr>
          <p:nvPr/>
        </p:nvGraphicFramePr>
        <p:xfrm>
          <a:off x="2531378" y="3073167"/>
          <a:ext cx="622300" cy="838200"/>
        </p:xfrm>
        <a:graphic>
          <a:graphicData uri="http://schemas.openxmlformats.org/presentationml/2006/ole">
            <mc:AlternateContent xmlns:mc="http://schemas.openxmlformats.org/markup-compatibility/2006">
              <mc:Choice xmlns:v="urn:schemas-microsoft-com:vml" Requires="v">
                <p:oleObj spid="_x0000_s107530" name="Equation" r:id="rId3" imgW="622080" imgH="838080" progId="Equation.DSMT4">
                  <p:embed/>
                </p:oleObj>
              </mc:Choice>
              <mc:Fallback>
                <p:oleObj name="Equation" r:id="rId3" imgW="622080" imgH="8380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1378" y="3073167"/>
                        <a:ext cx="622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7523" name="Object 3"/>
          <p:cNvGraphicFramePr>
            <a:graphicFrameLocks noChangeAspect="1"/>
          </p:cNvGraphicFramePr>
          <p:nvPr/>
        </p:nvGraphicFramePr>
        <p:xfrm>
          <a:off x="2571244" y="4351492"/>
          <a:ext cx="711200" cy="838200"/>
        </p:xfrm>
        <a:graphic>
          <a:graphicData uri="http://schemas.openxmlformats.org/presentationml/2006/ole">
            <mc:AlternateContent xmlns:mc="http://schemas.openxmlformats.org/markup-compatibility/2006">
              <mc:Choice xmlns:v="urn:schemas-microsoft-com:vml" Requires="v">
                <p:oleObj spid="_x0000_s107531" name="Equation" r:id="rId5" imgW="711000" imgH="838080" progId="Equation.DSMT4">
                  <p:embed/>
                </p:oleObj>
              </mc:Choice>
              <mc:Fallback>
                <p:oleObj name="Equation" r:id="rId5" imgW="711000" imgH="8380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71244" y="4351492"/>
                        <a:ext cx="711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75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6.3.2 (cont.)</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r>
              <a:rPr lang="en-US" dirty="0"/>
              <a:t>As you can see, </a:t>
            </a:r>
            <a:r>
              <a:rPr lang="en-US" i="1" dirty="0"/>
              <a:t>P</a:t>
            </a:r>
            <a:r>
              <a:rPr lang="en-US" dirty="0"/>
              <a:t>(</a:t>
            </a:r>
            <a:r>
              <a:rPr lang="en-US" i="1" dirty="0"/>
              <a:t>A</a:t>
            </a:r>
            <a:r>
              <a:rPr lang="en-US" dirty="0"/>
              <a:t>|</a:t>
            </a:r>
            <a:r>
              <a:rPr lang="en-US" i="1" dirty="0"/>
              <a:t>B</a:t>
            </a:r>
            <a:r>
              <a:rPr lang="en-US" dirty="0"/>
              <a:t>)</a:t>
            </a:r>
            <a:r>
              <a:rPr lang="en-US" i="1" dirty="0"/>
              <a:t> </a:t>
            </a:r>
            <a:r>
              <a:rPr lang="en-US" dirty="0"/>
              <a:t>is not necessarily the same as </a:t>
            </a:r>
          </a:p>
          <a:p>
            <a:r>
              <a:rPr lang="en-US" i="1" dirty="0"/>
              <a:t>P</a:t>
            </a:r>
            <a:r>
              <a:rPr lang="en-US" dirty="0"/>
              <a:t>(</a:t>
            </a:r>
            <a:r>
              <a:rPr lang="en-US" i="1" dirty="0"/>
              <a:t>B</a:t>
            </a:r>
            <a:r>
              <a:rPr lang="en-US" dirty="0"/>
              <a:t>|</a:t>
            </a:r>
            <a:r>
              <a:rPr lang="en-US" i="1" dirty="0"/>
              <a:t>A</a:t>
            </a:r>
            <a:r>
              <a:rPr lang="en-US" dirty="0"/>
              <a:t>)</a:t>
            </a:r>
            <a:r>
              <a:rPr lang="en-US" i="1" dirty="0"/>
              <a:t>.</a:t>
            </a:r>
          </a:p>
        </p:txBody>
      </p:sp>
      <p:graphicFrame>
        <p:nvGraphicFramePr>
          <p:cNvPr id="108546" name="Object 2"/>
          <p:cNvGraphicFramePr>
            <a:graphicFrameLocks noChangeAspect="1"/>
          </p:cNvGraphicFramePr>
          <p:nvPr/>
        </p:nvGraphicFramePr>
        <p:xfrm>
          <a:off x="685800" y="1219200"/>
          <a:ext cx="7861300" cy="990600"/>
        </p:xfrm>
        <a:graphic>
          <a:graphicData uri="http://schemas.openxmlformats.org/presentationml/2006/ole">
            <mc:AlternateContent xmlns:mc="http://schemas.openxmlformats.org/markup-compatibility/2006">
              <mc:Choice xmlns:v="urn:schemas-microsoft-com:vml" Requires="v">
                <p:oleObj spid="_x0000_s108562" name="Equation" r:id="rId3" imgW="7860960" imgH="990360" progId="Equation.DSMT4">
                  <p:embed/>
                </p:oleObj>
              </mc:Choice>
              <mc:Fallback>
                <p:oleObj name="Equation" r:id="rId3" imgW="7860960" imgH="9903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219200"/>
                        <a:ext cx="78613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8547" name="Object 3"/>
          <p:cNvGraphicFramePr>
            <a:graphicFrameLocks noChangeAspect="1"/>
          </p:cNvGraphicFramePr>
          <p:nvPr/>
        </p:nvGraphicFramePr>
        <p:xfrm>
          <a:off x="4237038" y="2209800"/>
          <a:ext cx="952500" cy="1663700"/>
        </p:xfrm>
        <a:graphic>
          <a:graphicData uri="http://schemas.openxmlformats.org/presentationml/2006/ole">
            <mc:AlternateContent xmlns:mc="http://schemas.openxmlformats.org/markup-compatibility/2006">
              <mc:Choice xmlns:v="urn:schemas-microsoft-com:vml" Requires="v">
                <p:oleObj spid="_x0000_s108563" name="Equation" r:id="rId5" imgW="952200" imgH="1663560" progId="Equation.DSMT4">
                  <p:embed/>
                </p:oleObj>
              </mc:Choice>
              <mc:Fallback>
                <p:oleObj name="Equation" r:id="rId5" imgW="952200" imgH="166356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37038" y="2209800"/>
                        <a:ext cx="9525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8548" name="Object 4"/>
          <p:cNvGraphicFramePr>
            <a:graphicFrameLocks noChangeAspect="1"/>
          </p:cNvGraphicFramePr>
          <p:nvPr/>
        </p:nvGraphicFramePr>
        <p:xfrm>
          <a:off x="5287963" y="2595563"/>
          <a:ext cx="876300" cy="838200"/>
        </p:xfrm>
        <a:graphic>
          <a:graphicData uri="http://schemas.openxmlformats.org/presentationml/2006/ole">
            <mc:AlternateContent xmlns:mc="http://schemas.openxmlformats.org/markup-compatibility/2006">
              <mc:Choice xmlns:v="urn:schemas-microsoft-com:vml" Requires="v">
                <p:oleObj spid="_x0000_s108564" name="Equation" r:id="rId7" imgW="876240" imgH="838080" progId="Equation.DSMT4">
                  <p:embed/>
                </p:oleObj>
              </mc:Choice>
              <mc:Fallback>
                <p:oleObj name="Equation" r:id="rId7" imgW="876240" imgH="83808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87963" y="2595563"/>
                        <a:ext cx="876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8549" name="Object 5"/>
          <p:cNvGraphicFramePr>
            <a:graphicFrameLocks noChangeAspect="1"/>
          </p:cNvGraphicFramePr>
          <p:nvPr/>
        </p:nvGraphicFramePr>
        <p:xfrm>
          <a:off x="6267450" y="2890838"/>
          <a:ext cx="1270000" cy="292100"/>
        </p:xfrm>
        <a:graphic>
          <a:graphicData uri="http://schemas.openxmlformats.org/presentationml/2006/ole">
            <mc:AlternateContent xmlns:mc="http://schemas.openxmlformats.org/markup-compatibility/2006">
              <mc:Choice xmlns:v="urn:schemas-microsoft-com:vml" Requires="v">
                <p:oleObj spid="_x0000_s108565" name="Equation" r:id="rId9" imgW="1269720" imgH="291960" progId="Equation.DSMT4">
                  <p:embed/>
                </p:oleObj>
              </mc:Choice>
              <mc:Fallback>
                <p:oleObj name="Equation" r:id="rId9" imgW="1269720" imgH="29196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67450" y="2890838"/>
                        <a:ext cx="12700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5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85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85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6.3.3</a:t>
            </a:r>
          </a:p>
        </p:txBody>
      </p:sp>
      <p:sp>
        <p:nvSpPr>
          <p:cNvPr id="3" name="Content Placeholder 2"/>
          <p:cNvSpPr>
            <a:spLocks noGrp="1"/>
          </p:cNvSpPr>
          <p:nvPr>
            <p:ph idx="1"/>
          </p:nvPr>
        </p:nvSpPr>
        <p:spPr/>
        <p:txBody>
          <a:bodyPr/>
          <a:lstStyle/>
          <a:p>
            <a:r>
              <a:rPr lang="en-US" dirty="0"/>
              <a:t>Conduct the experiment of rolling a fair die two times. Consider the two events </a:t>
            </a:r>
          </a:p>
          <a:p>
            <a:r>
              <a:rPr lang="en-US" i="1" dirty="0"/>
              <a:t>   A</a:t>
            </a:r>
            <a:r>
              <a:rPr lang="en-US" dirty="0"/>
              <a:t> = {rolling a six on the first roll of a fair die}, and</a:t>
            </a:r>
          </a:p>
          <a:p>
            <a:r>
              <a:rPr lang="en-US" i="1" dirty="0"/>
              <a:t>   B</a:t>
            </a:r>
            <a:r>
              <a:rPr lang="en-US" dirty="0"/>
              <a:t> = {rolling a four on the second roll of a fair die}. </a:t>
            </a:r>
          </a:p>
          <a:p>
            <a:r>
              <a:rPr lang="en-US" dirty="0"/>
              <a:t>Are these two events independent?</a:t>
            </a:r>
          </a:p>
          <a:p>
            <a:r>
              <a:rPr lang="en-US" b="1" dirty="0"/>
              <a:t>Solution</a:t>
            </a:r>
          </a:p>
          <a:p>
            <a:r>
              <a:rPr lang="en-US" dirty="0"/>
              <a:t>Since knowledge of the outcome of the first roll does not help one make an inference about the outcome of the second roll, the two events are independent.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Independent </a:t>
            </a:r>
          </a:p>
        </p:txBody>
      </p:sp>
      <p:sp>
        <p:nvSpPr>
          <p:cNvPr id="4" name="Content Placeholder 2"/>
          <p:cNvSpPr txBox="1">
            <a:spLocks/>
          </p:cNvSpPr>
          <p:nvPr/>
        </p:nvSpPr>
        <p:spPr>
          <a:xfrm>
            <a:off x="457200" y="1280160"/>
            <a:ext cx="8229600" cy="1557349"/>
          </a:xfrm>
          <a:prstGeom prst="rect">
            <a:avLst/>
          </a:prstGeom>
          <a:solidFill>
            <a:srgbClr val="FFFFCC"/>
          </a:solidFill>
          <a:ln w="28575">
            <a:solidFill>
              <a:srgbClr val="000000"/>
            </a:solidFill>
          </a:ln>
        </p:spPr>
        <p:txBody>
          <a:bodyPr>
            <a:sp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mn-lt"/>
                <a:ea typeface="+mn-ea"/>
                <a:cs typeface="+mn-cs"/>
              </a:rPr>
              <a:t>Definition</a:t>
            </a:r>
            <a:endParaRPr kumimoji="0" lang="en-US" sz="2800" b="0" i="0" u="none" strike="noStrike" kern="1200" cap="none" spc="0" normalizeH="0" baseline="0" noProof="0" dirty="0">
              <a:ln>
                <a:noFill/>
              </a:ln>
              <a:solidFill>
                <a:srgbClr val="000000"/>
              </a:solidFill>
              <a:effectLst/>
              <a:uLnTx/>
              <a:uFillTx/>
              <a:latin typeface="+mn-lt"/>
              <a:ea typeface="+mn-ea"/>
              <a:cs typeface="+mn-cs"/>
            </a:endParaRPr>
          </a:p>
          <a:p>
            <a:pPr lvl="0">
              <a:spcBef>
                <a:spcPct val="20000"/>
              </a:spcBef>
            </a:pPr>
            <a:r>
              <a:rPr lang="en-US" sz="2800" dirty="0">
                <a:solidFill>
                  <a:srgbClr val="000000"/>
                </a:solidFill>
              </a:rPr>
              <a:t>Two events, </a:t>
            </a:r>
            <a:r>
              <a:rPr lang="en-US" sz="2800" i="1" dirty="0">
                <a:solidFill>
                  <a:srgbClr val="000000"/>
                </a:solidFill>
              </a:rPr>
              <a:t>A</a:t>
            </a:r>
            <a:r>
              <a:rPr lang="en-US" sz="2800" dirty="0">
                <a:solidFill>
                  <a:srgbClr val="000000"/>
                </a:solidFill>
              </a:rPr>
              <a:t> and </a:t>
            </a:r>
            <a:r>
              <a:rPr lang="en-US" sz="2800" i="1" dirty="0">
                <a:solidFill>
                  <a:srgbClr val="000000"/>
                </a:solidFill>
              </a:rPr>
              <a:t>B</a:t>
            </a:r>
            <a:r>
              <a:rPr lang="en-US" sz="2800" dirty="0">
                <a:solidFill>
                  <a:srgbClr val="000000"/>
                </a:solidFill>
              </a:rPr>
              <a:t>, are </a:t>
            </a:r>
            <a:r>
              <a:rPr lang="en-US" sz="2800" b="1" dirty="0">
                <a:solidFill>
                  <a:srgbClr val="C00000"/>
                </a:solidFill>
              </a:rPr>
              <a:t>independent</a:t>
            </a:r>
            <a:r>
              <a:rPr lang="en-US" sz="2800" dirty="0">
                <a:solidFill>
                  <a:srgbClr val="000000"/>
                </a:solidFill>
              </a:rPr>
              <a:t> if and only if</a:t>
            </a:r>
          </a:p>
          <a:p>
            <a:pPr lvl="0">
              <a:spcBef>
                <a:spcPct val="20000"/>
              </a:spcBef>
            </a:pPr>
            <a:endParaRPr lang="en-US" sz="2800" dirty="0">
              <a:solidFill>
                <a:srgbClr val="000000"/>
              </a:solidFill>
            </a:endParaRPr>
          </a:p>
        </p:txBody>
      </p:sp>
      <p:graphicFrame>
        <p:nvGraphicFramePr>
          <p:cNvPr id="109571" name="Object 3"/>
          <p:cNvGraphicFramePr>
            <a:graphicFrameLocks noChangeAspect="1"/>
          </p:cNvGraphicFramePr>
          <p:nvPr/>
        </p:nvGraphicFramePr>
        <p:xfrm>
          <a:off x="2044700" y="2311400"/>
          <a:ext cx="4914900" cy="469900"/>
        </p:xfrm>
        <a:graphic>
          <a:graphicData uri="http://schemas.openxmlformats.org/presentationml/2006/ole">
            <mc:AlternateContent xmlns:mc="http://schemas.openxmlformats.org/markup-compatibility/2006">
              <mc:Choice xmlns:v="urn:schemas-microsoft-com:vml" Requires="v">
                <p:oleObj spid="_x0000_s109575" name="Equation" r:id="rId3" imgW="4914720" imgH="469800" progId="Equation.DSMT4">
                  <p:embed/>
                </p:oleObj>
              </mc:Choice>
              <mc:Fallback>
                <p:oleObj name="Equation" r:id="rId3" imgW="4914720" imgH="4698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4700" y="2311400"/>
                        <a:ext cx="4914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Probability Law 10: Multiplication Rule for Independent Events</a:t>
            </a:r>
          </a:p>
        </p:txBody>
      </p:sp>
      <p:sp>
        <p:nvSpPr>
          <p:cNvPr id="4" name="Content Placeholder 2"/>
          <p:cNvSpPr txBox="1">
            <a:spLocks/>
          </p:cNvSpPr>
          <p:nvPr/>
        </p:nvSpPr>
        <p:spPr>
          <a:xfrm>
            <a:off x="457200" y="1280160"/>
            <a:ext cx="8229600" cy="3108543"/>
          </a:xfrm>
          <a:prstGeom prst="rect">
            <a:avLst/>
          </a:prstGeom>
          <a:solidFill>
            <a:srgbClr val="FFFFCC"/>
          </a:solidFill>
          <a:ln w="28575">
            <a:solidFill>
              <a:srgbClr val="000000"/>
            </a:solidFill>
          </a:ln>
        </p:spPr>
        <p:txBody>
          <a:bodyPr>
            <a:sp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mn-lt"/>
                <a:ea typeface="+mn-ea"/>
                <a:cs typeface="+mn-cs"/>
              </a:rPr>
              <a:t>Definition</a:t>
            </a:r>
            <a:endParaRPr kumimoji="0" lang="en-US" sz="2800" b="0" i="0" u="none" strike="noStrike" kern="1200" cap="none" spc="0" normalizeH="0" baseline="0" noProof="0" dirty="0">
              <a:ln>
                <a:noFill/>
              </a:ln>
              <a:solidFill>
                <a:srgbClr val="000000"/>
              </a:solidFill>
              <a:effectLst/>
              <a:uLnTx/>
              <a:uFillTx/>
              <a:latin typeface="+mn-lt"/>
              <a:ea typeface="+mn-ea"/>
              <a:cs typeface="+mn-cs"/>
            </a:endParaRPr>
          </a:p>
          <a:p>
            <a:pPr lvl="0">
              <a:spcBef>
                <a:spcPct val="20000"/>
              </a:spcBef>
            </a:pPr>
            <a:r>
              <a:rPr lang="en-US" sz="2800" dirty="0">
                <a:solidFill>
                  <a:srgbClr val="000000"/>
                </a:solidFill>
              </a:rPr>
              <a:t>If two events, </a:t>
            </a:r>
            <a:r>
              <a:rPr lang="en-US" sz="2800" i="1" dirty="0">
                <a:solidFill>
                  <a:srgbClr val="000000"/>
                </a:solidFill>
              </a:rPr>
              <a:t>A</a:t>
            </a:r>
            <a:r>
              <a:rPr lang="en-US" sz="2800" dirty="0">
                <a:solidFill>
                  <a:srgbClr val="000000"/>
                </a:solidFill>
              </a:rPr>
              <a:t> and </a:t>
            </a:r>
            <a:r>
              <a:rPr lang="en-US" sz="2800" i="1" dirty="0">
                <a:solidFill>
                  <a:srgbClr val="000000"/>
                </a:solidFill>
              </a:rPr>
              <a:t>B</a:t>
            </a:r>
            <a:r>
              <a:rPr lang="en-US" sz="2800" dirty="0">
                <a:solidFill>
                  <a:srgbClr val="000000"/>
                </a:solidFill>
              </a:rPr>
              <a:t>, are independent, then</a:t>
            </a:r>
          </a:p>
          <a:p>
            <a:pPr lvl="0">
              <a:spcBef>
                <a:spcPct val="20000"/>
              </a:spcBef>
            </a:pPr>
            <a:endParaRPr lang="en-US" sz="2800" dirty="0">
              <a:solidFill>
                <a:srgbClr val="000000"/>
              </a:solidFill>
            </a:endParaRPr>
          </a:p>
          <a:p>
            <a:pPr lvl="0">
              <a:spcBef>
                <a:spcPct val="20000"/>
              </a:spcBef>
            </a:pPr>
            <a:r>
              <a:rPr lang="en-US" sz="2800" dirty="0">
                <a:solidFill>
                  <a:srgbClr val="000000"/>
                </a:solidFill>
              </a:rPr>
              <a:t>If </a:t>
            </a:r>
            <a:r>
              <a:rPr lang="en-US" sz="2800" i="1" dirty="0">
                <a:solidFill>
                  <a:srgbClr val="000000"/>
                </a:solidFill>
              </a:rPr>
              <a:t>n</a:t>
            </a:r>
            <a:r>
              <a:rPr lang="en-US" sz="2800" dirty="0">
                <a:solidFill>
                  <a:srgbClr val="000000"/>
                </a:solidFill>
              </a:rPr>
              <a:t> events, </a:t>
            </a:r>
            <a:r>
              <a:rPr lang="en-US" sz="2800" i="1" dirty="0">
                <a:solidFill>
                  <a:srgbClr val="000000"/>
                </a:solidFill>
              </a:rPr>
              <a:t>A</a:t>
            </a:r>
            <a:r>
              <a:rPr lang="en-US" sz="2800" baseline="-25000" dirty="0">
                <a:solidFill>
                  <a:srgbClr val="000000"/>
                </a:solidFill>
              </a:rPr>
              <a:t>1</a:t>
            </a:r>
            <a:r>
              <a:rPr lang="en-US" sz="2800" dirty="0">
                <a:solidFill>
                  <a:srgbClr val="000000"/>
                </a:solidFill>
              </a:rPr>
              <a:t>, </a:t>
            </a:r>
            <a:r>
              <a:rPr lang="en-US" sz="2800" i="1" dirty="0">
                <a:solidFill>
                  <a:srgbClr val="000000"/>
                </a:solidFill>
              </a:rPr>
              <a:t>A</a:t>
            </a:r>
            <a:r>
              <a:rPr lang="en-US" sz="2800" baseline="-25000" dirty="0">
                <a:solidFill>
                  <a:srgbClr val="000000"/>
                </a:solidFill>
              </a:rPr>
              <a:t>2</a:t>
            </a:r>
            <a:r>
              <a:rPr lang="en-US" sz="2800" dirty="0">
                <a:solidFill>
                  <a:srgbClr val="000000"/>
                </a:solidFill>
              </a:rPr>
              <a:t>, ..., </a:t>
            </a:r>
            <a:r>
              <a:rPr lang="en-US" sz="2800" i="1" dirty="0">
                <a:solidFill>
                  <a:srgbClr val="000000"/>
                </a:solidFill>
              </a:rPr>
              <a:t>A</a:t>
            </a:r>
            <a:r>
              <a:rPr lang="en-US" sz="2800" i="1" baseline="-25000" dirty="0">
                <a:solidFill>
                  <a:srgbClr val="000000"/>
                </a:solidFill>
              </a:rPr>
              <a:t>n</a:t>
            </a:r>
            <a:r>
              <a:rPr lang="en-US" sz="2800" dirty="0">
                <a:solidFill>
                  <a:srgbClr val="000000"/>
                </a:solidFill>
              </a:rPr>
              <a:t>, are independent, then</a:t>
            </a:r>
          </a:p>
          <a:p>
            <a:pPr lvl="0">
              <a:spcBef>
                <a:spcPct val="20000"/>
              </a:spcBef>
            </a:pPr>
            <a:endParaRPr lang="en-US" sz="2800" dirty="0">
              <a:solidFill>
                <a:srgbClr val="000000"/>
              </a:solidFill>
            </a:endParaRPr>
          </a:p>
          <a:p>
            <a:pPr lvl="0">
              <a:spcBef>
                <a:spcPct val="20000"/>
              </a:spcBef>
            </a:pPr>
            <a:endParaRPr lang="en-US" sz="2800" dirty="0">
              <a:solidFill>
                <a:srgbClr val="000000"/>
              </a:solidFill>
            </a:endParaRPr>
          </a:p>
        </p:txBody>
      </p:sp>
      <p:graphicFrame>
        <p:nvGraphicFramePr>
          <p:cNvPr id="110595" name="Object 3"/>
          <p:cNvGraphicFramePr>
            <a:graphicFrameLocks noChangeAspect="1"/>
          </p:cNvGraphicFramePr>
          <p:nvPr/>
        </p:nvGraphicFramePr>
        <p:xfrm>
          <a:off x="2819400" y="2362200"/>
          <a:ext cx="3200400" cy="469900"/>
        </p:xfrm>
        <a:graphic>
          <a:graphicData uri="http://schemas.openxmlformats.org/presentationml/2006/ole">
            <mc:AlternateContent xmlns:mc="http://schemas.openxmlformats.org/markup-compatibility/2006">
              <mc:Choice xmlns:v="urn:schemas-microsoft-com:vml" Requires="v">
                <p:oleObj spid="_x0000_s110603" name="Equation" r:id="rId3" imgW="3200400" imgH="469800" progId="Equation.DSMT4">
                  <p:embed/>
                </p:oleObj>
              </mc:Choice>
              <mc:Fallback>
                <p:oleObj name="Equation" r:id="rId3" imgW="3200400" imgH="4698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2362200"/>
                        <a:ext cx="3200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0596" name="Object 4"/>
          <p:cNvGraphicFramePr>
            <a:graphicFrameLocks noChangeAspect="1"/>
          </p:cNvGraphicFramePr>
          <p:nvPr/>
        </p:nvGraphicFramePr>
        <p:xfrm>
          <a:off x="1295400" y="3505200"/>
          <a:ext cx="6426200" cy="495300"/>
        </p:xfrm>
        <a:graphic>
          <a:graphicData uri="http://schemas.openxmlformats.org/presentationml/2006/ole">
            <mc:AlternateContent xmlns:mc="http://schemas.openxmlformats.org/markup-compatibility/2006">
              <mc:Choice xmlns:v="urn:schemas-microsoft-com:vml" Requires="v">
                <p:oleObj spid="_x0000_s110604" name="Equation" r:id="rId5" imgW="6426000" imgH="495000" progId="Equation.DSMT4">
                  <p:embed/>
                </p:oleObj>
              </mc:Choice>
              <mc:Fallback>
                <p:oleObj name="Equation" r:id="rId5" imgW="6426000" imgH="4950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3505200"/>
                        <a:ext cx="64262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6.3.4</a:t>
            </a:r>
          </a:p>
        </p:txBody>
      </p:sp>
      <p:sp>
        <p:nvSpPr>
          <p:cNvPr id="3" name="Content Placeholder 2"/>
          <p:cNvSpPr>
            <a:spLocks noGrp="1"/>
          </p:cNvSpPr>
          <p:nvPr>
            <p:ph idx="1"/>
          </p:nvPr>
        </p:nvSpPr>
        <p:spPr/>
        <p:txBody>
          <a:bodyPr>
            <a:normAutofit/>
          </a:bodyPr>
          <a:lstStyle/>
          <a:p>
            <a:r>
              <a:rPr lang="en-US" dirty="0"/>
              <a:t>A coin is flipped and a fair die is rolled. Find the probability of getting a head on the coin and an even number on the die. </a:t>
            </a:r>
          </a:p>
          <a:p>
            <a:pPr marL="514350" indent="-514350">
              <a:buFont typeface="+mj-lt"/>
              <a:buAutoNum type="alphaLcPeriod"/>
            </a:pPr>
            <a:r>
              <a:rPr lang="en-US" dirty="0"/>
              <a:t>Use a tree diagram to find the probability. </a:t>
            </a:r>
          </a:p>
          <a:p>
            <a:pPr marL="514350" indent="-514350">
              <a:buFont typeface="+mj-lt"/>
              <a:buAutoNum type="alphaLcPeriod"/>
            </a:pPr>
            <a:r>
              <a:rPr lang="en-US" dirty="0"/>
              <a:t>Use Probability Law 10 to find the probability.</a:t>
            </a:r>
          </a:p>
          <a:p>
            <a:pPr marL="514350" indent="-514350"/>
            <a:endParaRPr lang="en-US" dirty="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6.3.4 (cont.)</a:t>
            </a:r>
          </a:p>
        </p:txBody>
      </p:sp>
      <p:sp>
        <p:nvSpPr>
          <p:cNvPr id="3" name="Content Placeholder 2"/>
          <p:cNvSpPr>
            <a:spLocks noGrp="1"/>
          </p:cNvSpPr>
          <p:nvPr>
            <p:ph idx="1"/>
          </p:nvPr>
        </p:nvSpPr>
        <p:spPr>
          <a:xfrm>
            <a:off x="228600" y="1097280"/>
            <a:ext cx="5717659" cy="4572000"/>
          </a:xfrm>
        </p:spPr>
        <p:txBody>
          <a:bodyPr>
            <a:normAutofit/>
          </a:bodyPr>
          <a:lstStyle/>
          <a:p>
            <a:pPr marL="514350" indent="-514350"/>
            <a:r>
              <a:rPr lang="en-US" sz="2400" b="1" dirty="0"/>
              <a:t>Solution</a:t>
            </a:r>
            <a:r>
              <a:rPr lang="en-US" sz="2400" dirty="0"/>
              <a:t> </a:t>
            </a:r>
          </a:p>
          <a:p>
            <a:pPr marL="514350" indent="-514350">
              <a:buFont typeface="+mj-lt"/>
              <a:buAutoNum type="alphaLcPeriod"/>
            </a:pPr>
            <a:r>
              <a:rPr lang="en-US" sz="2600" dirty="0"/>
              <a:t>The tree diagram for flipping a coin and rolling a fair die is given. Note that there are 12 equally likely outcomes. The three outcomes outlined in red are  those where the coin toss results in a head and the roll of the die results in a 2, 4, or 6, an even number. The probability is therefore </a:t>
            </a:r>
          </a:p>
          <a:p>
            <a:endParaRPr lang="en-US" dirty="0"/>
          </a:p>
          <a:p>
            <a:endParaRPr lang="en-US" dirty="0"/>
          </a:p>
          <a:p>
            <a:endParaRPr lang="en-US" dirty="0"/>
          </a:p>
          <a:p>
            <a:endParaRPr lang="en-US" dirty="0"/>
          </a:p>
        </p:txBody>
      </p:sp>
      <p:graphicFrame>
        <p:nvGraphicFramePr>
          <p:cNvPr id="111618" name="Object 2"/>
          <p:cNvGraphicFramePr>
            <a:graphicFrameLocks noChangeAspect="1"/>
          </p:cNvGraphicFramePr>
          <p:nvPr>
            <p:extLst>
              <p:ext uri="{D42A27DB-BD31-4B8C-83A1-F6EECF244321}">
                <p14:modId xmlns:p14="http://schemas.microsoft.com/office/powerpoint/2010/main" val="2842501075"/>
              </p:ext>
            </p:extLst>
          </p:nvPr>
        </p:nvGraphicFramePr>
        <p:xfrm>
          <a:off x="776029" y="4998319"/>
          <a:ext cx="4622800" cy="838200"/>
        </p:xfrm>
        <a:graphic>
          <a:graphicData uri="http://schemas.openxmlformats.org/presentationml/2006/ole">
            <mc:AlternateContent xmlns:mc="http://schemas.openxmlformats.org/markup-compatibility/2006">
              <mc:Choice xmlns:v="urn:schemas-microsoft-com:vml" Requires="v">
                <p:oleObj spid="_x0000_s111625" name="Equation" r:id="rId3" imgW="4622760" imgH="838080" progId="Equation.DSMT4">
                  <p:embed/>
                </p:oleObj>
              </mc:Choice>
              <mc:Fallback>
                <p:oleObj name="Equation" r:id="rId3" imgW="4622760" imgH="8380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029" y="4998319"/>
                        <a:ext cx="4622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4">
            <a:extLst>
              <a:ext uri="{FF2B5EF4-FFF2-40B4-BE49-F238E27FC236}">
                <a16:creationId xmlns:a16="http://schemas.microsoft.com/office/drawing/2014/main" xmlns="" id="{154EEE81-074C-4294-9089-FE1B7DFC2B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8752" y="1022283"/>
            <a:ext cx="2818048" cy="48463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116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CFC5D1-5B17-4B32-9DBE-E6EDE50D8D9C}"/>
              </a:ext>
            </a:extLst>
          </p:cNvPr>
          <p:cNvSpPr>
            <a:spLocks noGrp="1"/>
          </p:cNvSpPr>
          <p:nvPr>
            <p:ph type="title"/>
          </p:nvPr>
        </p:nvSpPr>
        <p:spPr/>
        <p:txBody>
          <a:bodyPr/>
          <a:lstStyle/>
          <a:p>
            <a:r>
              <a:rPr lang="en-US" dirty="0"/>
              <a:t>Example 6.3.4 (cont.)</a:t>
            </a:r>
          </a:p>
        </p:txBody>
      </p:sp>
      <p:sp>
        <p:nvSpPr>
          <p:cNvPr id="3" name="Content Placeholder 2">
            <a:extLst>
              <a:ext uri="{FF2B5EF4-FFF2-40B4-BE49-F238E27FC236}">
                <a16:creationId xmlns:a16="http://schemas.microsoft.com/office/drawing/2014/main" xmlns="" id="{C295A1A6-D3DE-49CF-A242-A82536DDAC33}"/>
              </a:ext>
            </a:extLst>
          </p:cNvPr>
          <p:cNvSpPr>
            <a:spLocks noGrp="1"/>
          </p:cNvSpPr>
          <p:nvPr>
            <p:ph idx="1"/>
          </p:nvPr>
        </p:nvSpPr>
        <p:spPr/>
        <p:txBody>
          <a:bodyPr/>
          <a:lstStyle/>
          <a:p>
            <a:r>
              <a:rPr lang="en-US" dirty="0"/>
              <a:t>b. Since the event of tossing a coin is independent of the event of rolling a fair die, we can use Probability Law 10 and multiply the probabilities of the two events together. </a:t>
            </a:r>
          </a:p>
          <a:p>
            <a:endParaRPr lang="en-US" dirty="0"/>
          </a:p>
          <a:p>
            <a:endParaRPr lang="en-US" dirty="0"/>
          </a:p>
        </p:txBody>
      </p:sp>
      <p:graphicFrame>
        <p:nvGraphicFramePr>
          <p:cNvPr id="4" name="Object 4">
            <a:extLst>
              <a:ext uri="{FF2B5EF4-FFF2-40B4-BE49-F238E27FC236}">
                <a16:creationId xmlns:a16="http://schemas.microsoft.com/office/drawing/2014/main" xmlns="" id="{60358611-2B38-40B0-84FB-5A61E4073BFC}"/>
              </a:ext>
            </a:extLst>
          </p:cNvPr>
          <p:cNvGraphicFramePr>
            <a:graphicFrameLocks noChangeAspect="1"/>
          </p:cNvGraphicFramePr>
          <p:nvPr>
            <p:extLst>
              <p:ext uri="{D42A27DB-BD31-4B8C-83A1-F6EECF244321}">
                <p14:modId xmlns:p14="http://schemas.microsoft.com/office/powerpoint/2010/main" val="1398221597"/>
              </p:ext>
            </p:extLst>
          </p:nvPr>
        </p:nvGraphicFramePr>
        <p:xfrm>
          <a:off x="203200" y="3147060"/>
          <a:ext cx="8737600" cy="838200"/>
        </p:xfrm>
        <a:graphic>
          <a:graphicData uri="http://schemas.openxmlformats.org/presentationml/2006/ole">
            <mc:AlternateContent xmlns:mc="http://schemas.openxmlformats.org/markup-compatibility/2006">
              <mc:Choice xmlns:v="urn:schemas-microsoft-com:vml" Requires="v">
                <p:oleObj spid="_x0000_s140292" name="Equation" r:id="rId3" imgW="8737560" imgH="838080" progId="Equation.DSMT4">
                  <p:embed/>
                </p:oleObj>
              </mc:Choice>
              <mc:Fallback>
                <p:oleObj name="Equation" r:id="rId3" imgW="8737560" imgH="838080" progId="Equation.DSMT4">
                  <p:embed/>
                  <p:pic>
                    <p:nvPicPr>
                      <p:cNvPr id="11162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200" y="3147060"/>
                        <a:ext cx="8737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24302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6.3.5</a:t>
            </a:r>
          </a:p>
        </p:txBody>
      </p:sp>
      <p:sp>
        <p:nvSpPr>
          <p:cNvPr id="3" name="Content Placeholder 2"/>
          <p:cNvSpPr>
            <a:spLocks noGrp="1"/>
          </p:cNvSpPr>
          <p:nvPr>
            <p:ph idx="1"/>
          </p:nvPr>
        </p:nvSpPr>
        <p:spPr/>
        <p:txBody>
          <a:bodyPr/>
          <a:lstStyle/>
          <a:p>
            <a:r>
              <a:rPr lang="en-US" dirty="0"/>
              <a:t>A coin is flipped, a die is rolled, and a card is drawn from a standard deck of 52 cards. Find the probability of getting a tail on the coin, a five on the die, and a jack of clubs from the deck of cards.</a:t>
            </a:r>
          </a:p>
          <a:p>
            <a:r>
              <a:rPr lang="en-US" b="1" dirty="0"/>
              <a:t>Solution</a:t>
            </a:r>
          </a:p>
          <a:p>
            <a:r>
              <a:rPr lang="en-US" dirty="0"/>
              <a:t>Since the three events (flipping a coin, rolling a die, and selecting a card) are independent, we can use the product rule. </a:t>
            </a:r>
          </a:p>
          <a:p>
            <a:r>
              <a:rPr lang="en-US" dirty="0"/>
              <a:t>We know the following.</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Conditional Probability </a:t>
            </a:r>
          </a:p>
        </p:txBody>
      </p:sp>
      <p:sp>
        <p:nvSpPr>
          <p:cNvPr id="4" name="Content Placeholder 2"/>
          <p:cNvSpPr>
            <a:spLocks noGrp="1"/>
          </p:cNvSpPr>
          <p:nvPr>
            <p:ph idx="1"/>
          </p:nvPr>
        </p:nvSpPr>
        <p:spPr>
          <a:xfrm>
            <a:off x="457200" y="1280160"/>
            <a:ext cx="8229600" cy="1902059"/>
          </a:xfrm>
          <a:solidFill>
            <a:srgbClr val="FFFFCC"/>
          </a:solidFill>
          <a:ln w="28575">
            <a:solidFill>
              <a:srgbClr val="000000"/>
            </a:solidFill>
          </a:ln>
        </p:spPr>
        <p:txBody>
          <a:bodyPr>
            <a:spAutoFit/>
          </a:bodyPr>
          <a:lstStyle/>
          <a:p>
            <a:pPr algn="ctr"/>
            <a:r>
              <a:rPr lang="en-US" b="1" dirty="0">
                <a:solidFill>
                  <a:srgbClr val="000000"/>
                </a:solidFill>
              </a:rPr>
              <a:t>Definition</a:t>
            </a:r>
            <a:endParaRPr lang="en-US" dirty="0">
              <a:solidFill>
                <a:srgbClr val="000000"/>
              </a:solidFill>
            </a:endParaRPr>
          </a:p>
          <a:p>
            <a:r>
              <a:rPr lang="en-US" dirty="0">
                <a:solidFill>
                  <a:srgbClr val="000000"/>
                </a:solidFill>
              </a:rPr>
              <a:t>The probability that an event will occur given that some other event has already occurred or is certain to occur, is a </a:t>
            </a:r>
            <a:r>
              <a:rPr lang="en-US" b="1" dirty="0">
                <a:solidFill>
                  <a:srgbClr val="C00000"/>
                </a:solidFill>
              </a:rPr>
              <a:t>conditional probability</a:t>
            </a:r>
            <a:r>
              <a:rPr lang="en-US" dirty="0">
                <a:solidFill>
                  <a:srgbClr val="000000"/>
                </a:solidFill>
              </a:rPr>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6.3.5 (cont.)</a:t>
            </a:r>
          </a:p>
        </p:txBody>
      </p:sp>
      <p:sp>
        <p:nvSpPr>
          <p:cNvPr id="3" name="Content Placeholder 2"/>
          <p:cNvSpPr>
            <a:spLocks noGrp="1"/>
          </p:cNvSpPr>
          <p:nvPr>
            <p:ph idx="1"/>
          </p:nvPr>
        </p:nvSpPr>
        <p:spPr>
          <a:xfrm>
            <a:off x="457200" y="990600"/>
            <a:ext cx="8458200" cy="5105400"/>
          </a:xfrm>
        </p:spPr>
        <p:txBody>
          <a:bodyPr>
            <a:noAutofit/>
          </a:bodyPr>
          <a:lstStyle/>
          <a:p>
            <a:endParaRPr lang="en-US" dirty="0"/>
          </a:p>
          <a:p>
            <a:endParaRPr lang="en-US" dirty="0"/>
          </a:p>
          <a:p>
            <a:endParaRPr lang="en-US" dirty="0"/>
          </a:p>
          <a:p>
            <a:r>
              <a:rPr lang="en-US" dirty="0"/>
              <a:t>Therefore, we can calculate the probability as follows. </a:t>
            </a:r>
          </a:p>
          <a:p>
            <a:r>
              <a:rPr lang="en-US" i="1" dirty="0"/>
              <a:t>P</a:t>
            </a:r>
            <a:r>
              <a:rPr lang="en-US" dirty="0"/>
              <a:t>(tail on coin ∩ five on die ∩ jack of clubs) = </a:t>
            </a:r>
            <a:r>
              <a:rPr lang="en-US" i="1" dirty="0"/>
              <a:t>P</a:t>
            </a:r>
            <a:r>
              <a:rPr lang="en-US" dirty="0"/>
              <a:t>(tail on coin ) · </a:t>
            </a:r>
            <a:r>
              <a:rPr lang="en-US" i="1" dirty="0"/>
              <a:t>P</a:t>
            </a:r>
            <a:r>
              <a:rPr lang="en-US" dirty="0"/>
              <a:t>(five on die) · </a:t>
            </a:r>
            <a:r>
              <a:rPr lang="en-US" i="1" dirty="0"/>
              <a:t>P</a:t>
            </a:r>
            <a:r>
              <a:rPr lang="en-US" dirty="0"/>
              <a:t>(jack of clubs)</a:t>
            </a:r>
          </a:p>
          <a:p>
            <a:endParaRPr lang="en-US" dirty="0"/>
          </a:p>
          <a:p>
            <a:endParaRPr lang="en-US" dirty="0"/>
          </a:p>
          <a:p>
            <a:r>
              <a:rPr lang="en-US" dirty="0"/>
              <a:t>So the probability of getting tails on the coin, rolling a five, and then selecting the jack of clubs is about </a:t>
            </a:r>
            <a:r>
              <a:rPr lang="en-US" dirty="0">
                <a:solidFill>
                  <a:srgbClr val="FF0000"/>
                </a:solidFill>
              </a:rPr>
              <a:t>0.0016</a:t>
            </a:r>
            <a:r>
              <a:rPr lang="en-US" dirty="0"/>
              <a:t>.</a:t>
            </a:r>
          </a:p>
          <a:p>
            <a:endParaRPr lang="en-US" b="1" dirty="0"/>
          </a:p>
        </p:txBody>
      </p:sp>
      <p:graphicFrame>
        <p:nvGraphicFramePr>
          <p:cNvPr id="112643" name="Object 3"/>
          <p:cNvGraphicFramePr>
            <a:graphicFrameLocks noChangeAspect="1"/>
          </p:cNvGraphicFramePr>
          <p:nvPr/>
        </p:nvGraphicFramePr>
        <p:xfrm>
          <a:off x="558800" y="1100356"/>
          <a:ext cx="3251200" cy="838200"/>
        </p:xfrm>
        <a:graphic>
          <a:graphicData uri="http://schemas.openxmlformats.org/presentationml/2006/ole">
            <mc:AlternateContent xmlns:mc="http://schemas.openxmlformats.org/markup-compatibility/2006">
              <mc:Choice xmlns:v="urn:schemas-microsoft-com:vml" Requires="v">
                <p:oleObj spid="_x0000_s112667" name="Equation" r:id="rId3" imgW="3251160" imgH="838080" progId="Equation.DSMT4">
                  <p:embed/>
                </p:oleObj>
              </mc:Choice>
              <mc:Fallback>
                <p:oleObj name="Equation" r:id="rId3" imgW="3251160" imgH="83808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800" y="1100356"/>
                        <a:ext cx="3251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44" name="Object 4"/>
          <p:cNvGraphicFramePr>
            <a:graphicFrameLocks noChangeAspect="1"/>
          </p:cNvGraphicFramePr>
          <p:nvPr/>
        </p:nvGraphicFramePr>
        <p:xfrm>
          <a:off x="4705350" y="1100356"/>
          <a:ext cx="3035300" cy="838200"/>
        </p:xfrm>
        <a:graphic>
          <a:graphicData uri="http://schemas.openxmlformats.org/presentationml/2006/ole">
            <mc:AlternateContent xmlns:mc="http://schemas.openxmlformats.org/markup-compatibility/2006">
              <mc:Choice xmlns:v="urn:schemas-microsoft-com:vml" Requires="v">
                <p:oleObj spid="_x0000_s112668" name="Equation" r:id="rId5" imgW="3035160" imgH="838080" progId="Equation.DSMT4">
                  <p:embed/>
                </p:oleObj>
              </mc:Choice>
              <mc:Fallback>
                <p:oleObj name="Equation" r:id="rId5" imgW="3035160" imgH="8380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05350" y="1100356"/>
                        <a:ext cx="3035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45" name="Object 5"/>
          <p:cNvGraphicFramePr>
            <a:graphicFrameLocks noChangeAspect="1"/>
          </p:cNvGraphicFramePr>
          <p:nvPr/>
        </p:nvGraphicFramePr>
        <p:xfrm>
          <a:off x="2794000" y="1752600"/>
          <a:ext cx="2997200" cy="838200"/>
        </p:xfrm>
        <a:graphic>
          <a:graphicData uri="http://schemas.openxmlformats.org/presentationml/2006/ole">
            <mc:AlternateContent xmlns:mc="http://schemas.openxmlformats.org/markup-compatibility/2006">
              <mc:Choice xmlns:v="urn:schemas-microsoft-com:vml" Requires="v">
                <p:oleObj spid="_x0000_s112669" name="Equation" r:id="rId7" imgW="2997000" imgH="838080" progId="Equation.DSMT4">
                  <p:embed/>
                </p:oleObj>
              </mc:Choice>
              <mc:Fallback>
                <p:oleObj name="Equation" r:id="rId7" imgW="2997000" imgH="8380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94000" y="1752600"/>
                        <a:ext cx="2997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46" name="Object 6"/>
          <p:cNvGraphicFramePr>
            <a:graphicFrameLocks noChangeAspect="1"/>
          </p:cNvGraphicFramePr>
          <p:nvPr/>
        </p:nvGraphicFramePr>
        <p:xfrm>
          <a:off x="2819400" y="4114800"/>
          <a:ext cx="1485900" cy="838200"/>
        </p:xfrm>
        <a:graphic>
          <a:graphicData uri="http://schemas.openxmlformats.org/presentationml/2006/ole">
            <mc:AlternateContent xmlns:mc="http://schemas.openxmlformats.org/markup-compatibility/2006">
              <mc:Choice xmlns:v="urn:schemas-microsoft-com:vml" Requires="v">
                <p:oleObj spid="_x0000_s112670" name="Equation" r:id="rId9" imgW="1485720" imgH="838080" progId="Equation.DSMT4">
                  <p:embed/>
                </p:oleObj>
              </mc:Choice>
              <mc:Fallback>
                <p:oleObj name="Equation" r:id="rId9" imgW="1485720" imgH="8380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19400" y="4114800"/>
                        <a:ext cx="1485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47" name="Object 7"/>
          <p:cNvGraphicFramePr>
            <a:graphicFrameLocks noChangeAspect="1"/>
          </p:cNvGraphicFramePr>
          <p:nvPr/>
        </p:nvGraphicFramePr>
        <p:xfrm>
          <a:off x="4389656" y="4114800"/>
          <a:ext cx="901700" cy="838200"/>
        </p:xfrm>
        <a:graphic>
          <a:graphicData uri="http://schemas.openxmlformats.org/presentationml/2006/ole">
            <mc:AlternateContent xmlns:mc="http://schemas.openxmlformats.org/markup-compatibility/2006">
              <mc:Choice xmlns:v="urn:schemas-microsoft-com:vml" Requires="v">
                <p:oleObj spid="_x0000_s112671" name="Equation" r:id="rId11" imgW="901440" imgH="838080" progId="Equation.DSMT4">
                  <p:embed/>
                </p:oleObj>
              </mc:Choice>
              <mc:Fallback>
                <p:oleObj name="Equation" r:id="rId11" imgW="901440" imgH="83808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89656" y="4114800"/>
                        <a:ext cx="901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48" name="Object 8"/>
          <p:cNvGraphicFramePr>
            <a:graphicFrameLocks noChangeAspect="1"/>
          </p:cNvGraphicFramePr>
          <p:nvPr/>
        </p:nvGraphicFramePr>
        <p:xfrm>
          <a:off x="5346700" y="4387850"/>
          <a:ext cx="1282700" cy="292100"/>
        </p:xfrm>
        <a:graphic>
          <a:graphicData uri="http://schemas.openxmlformats.org/presentationml/2006/ole">
            <mc:AlternateContent xmlns:mc="http://schemas.openxmlformats.org/markup-compatibility/2006">
              <mc:Choice xmlns:v="urn:schemas-microsoft-com:vml" Requires="v">
                <p:oleObj spid="_x0000_s112672" name="Equation" r:id="rId13" imgW="1282680" imgH="291960" progId="Equation.DSMT4">
                  <p:embed/>
                </p:oleObj>
              </mc:Choice>
              <mc:Fallback>
                <p:oleObj name="Equation" r:id="rId13" imgW="1282680" imgH="29196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46700" y="4387850"/>
                        <a:ext cx="12827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264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264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264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6.3.6</a:t>
            </a:r>
          </a:p>
        </p:txBody>
      </p:sp>
      <p:sp>
        <p:nvSpPr>
          <p:cNvPr id="3" name="Content Placeholder 2"/>
          <p:cNvSpPr>
            <a:spLocks noGrp="1"/>
          </p:cNvSpPr>
          <p:nvPr>
            <p:ph idx="1"/>
          </p:nvPr>
        </p:nvSpPr>
        <p:spPr/>
        <p:txBody>
          <a:bodyPr>
            <a:noAutofit/>
          </a:bodyPr>
          <a:lstStyle/>
          <a:p>
            <a:pPr>
              <a:spcBef>
                <a:spcPts val="0"/>
              </a:spcBef>
            </a:pPr>
            <a:r>
              <a:rPr lang="en-US" dirty="0"/>
              <a:t>Choose two cards from a </a:t>
            </a:r>
            <a:br>
              <a:rPr lang="en-US" dirty="0"/>
            </a:br>
            <a:r>
              <a:rPr lang="en-US" dirty="0"/>
              <a:t>standard deck, replacing the </a:t>
            </a:r>
            <a:br>
              <a:rPr lang="en-US" dirty="0"/>
            </a:br>
            <a:r>
              <a:rPr lang="en-US" dirty="0"/>
              <a:t>first card and shuffling before </a:t>
            </a:r>
            <a:br>
              <a:rPr lang="en-US" dirty="0"/>
            </a:br>
            <a:r>
              <a:rPr lang="en-US" dirty="0"/>
              <a:t>choosing the second one. </a:t>
            </a:r>
            <a:br>
              <a:rPr lang="en-US" dirty="0"/>
            </a:br>
            <a:r>
              <a:rPr lang="en-US" dirty="0"/>
              <a:t>What is the probability of choosing a king and then a queen?</a:t>
            </a:r>
          </a:p>
          <a:p>
            <a:pPr>
              <a:spcBef>
                <a:spcPts val="0"/>
              </a:spcBef>
            </a:pPr>
            <a:r>
              <a:rPr lang="en-US" b="1" dirty="0"/>
              <a:t>Solution</a:t>
            </a:r>
          </a:p>
          <a:p>
            <a:pPr>
              <a:spcBef>
                <a:spcPts val="0"/>
              </a:spcBef>
            </a:pPr>
            <a:r>
              <a:rPr lang="en-US" dirty="0"/>
              <a:t>Because the first card is replaced before the second card is drawn, the probability of the second event occurring is not affected by the outcome of the first event. </a:t>
            </a:r>
          </a:p>
        </p:txBody>
      </p:sp>
      <p:pic>
        <p:nvPicPr>
          <p:cNvPr id="122881" name="Picture 1"/>
          <p:cNvPicPr>
            <a:picLocks noChangeAspect="1" noChangeArrowheads="1"/>
          </p:cNvPicPr>
          <p:nvPr/>
        </p:nvPicPr>
        <p:blipFill>
          <a:blip r:embed="rId2" cstate="print"/>
          <a:srcRect/>
          <a:stretch>
            <a:fillRect/>
          </a:stretch>
        </p:blipFill>
        <p:spPr bwMode="auto">
          <a:xfrm>
            <a:off x="5345464" y="1291696"/>
            <a:ext cx="3161347" cy="175630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6.3.6 (cont.)</a:t>
            </a:r>
          </a:p>
        </p:txBody>
      </p:sp>
      <p:sp>
        <p:nvSpPr>
          <p:cNvPr id="3" name="Content Placeholder 2"/>
          <p:cNvSpPr>
            <a:spLocks noGrp="1"/>
          </p:cNvSpPr>
          <p:nvPr>
            <p:ph idx="1"/>
          </p:nvPr>
        </p:nvSpPr>
        <p:spPr/>
        <p:txBody>
          <a:bodyPr/>
          <a:lstStyle/>
          <a:p>
            <a:r>
              <a:rPr lang="en-US" dirty="0"/>
              <a:t>That is, the two events are independent. Therefore, we can calculate the probability using the product rule as follows.</a:t>
            </a:r>
          </a:p>
        </p:txBody>
      </p:sp>
      <p:graphicFrame>
        <p:nvGraphicFramePr>
          <p:cNvPr id="113666" name="Object 2"/>
          <p:cNvGraphicFramePr>
            <a:graphicFrameLocks noChangeAspect="1"/>
          </p:cNvGraphicFramePr>
          <p:nvPr/>
        </p:nvGraphicFramePr>
        <p:xfrm>
          <a:off x="1663701" y="2895597"/>
          <a:ext cx="2628900" cy="469900"/>
        </p:xfrm>
        <a:graphic>
          <a:graphicData uri="http://schemas.openxmlformats.org/presentationml/2006/ole">
            <mc:AlternateContent xmlns:mc="http://schemas.openxmlformats.org/markup-compatibility/2006">
              <mc:Choice xmlns:v="urn:schemas-microsoft-com:vml" Requires="v">
                <p:oleObj spid="_x0000_s113687" name="Equation" r:id="rId3" imgW="2628720" imgH="469800" progId="Equation.DSMT4">
                  <p:embed/>
                </p:oleObj>
              </mc:Choice>
              <mc:Fallback>
                <p:oleObj name="Equation" r:id="rId3" imgW="262872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3701" y="2895597"/>
                        <a:ext cx="2628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3667" name="Object 3"/>
          <p:cNvGraphicFramePr>
            <a:graphicFrameLocks noChangeAspect="1"/>
          </p:cNvGraphicFramePr>
          <p:nvPr/>
        </p:nvGraphicFramePr>
        <p:xfrm>
          <a:off x="4356100" y="2908297"/>
          <a:ext cx="2882900" cy="469900"/>
        </p:xfrm>
        <a:graphic>
          <a:graphicData uri="http://schemas.openxmlformats.org/presentationml/2006/ole">
            <mc:AlternateContent xmlns:mc="http://schemas.openxmlformats.org/markup-compatibility/2006">
              <mc:Choice xmlns:v="urn:schemas-microsoft-com:vml" Requires="v">
                <p:oleObj spid="_x0000_s113688" name="Equation" r:id="rId5" imgW="2882880" imgH="469800" progId="Equation.DSMT4">
                  <p:embed/>
                </p:oleObj>
              </mc:Choice>
              <mc:Fallback>
                <p:oleObj name="Equation" r:id="rId5" imgW="2882880" imgH="469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6100" y="2908297"/>
                        <a:ext cx="2882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3669" name="Object 5"/>
          <p:cNvGraphicFramePr>
            <a:graphicFrameLocks noChangeAspect="1"/>
          </p:cNvGraphicFramePr>
          <p:nvPr/>
        </p:nvGraphicFramePr>
        <p:xfrm>
          <a:off x="4356100" y="4584700"/>
          <a:ext cx="1282700" cy="292100"/>
        </p:xfrm>
        <a:graphic>
          <a:graphicData uri="http://schemas.openxmlformats.org/presentationml/2006/ole">
            <mc:AlternateContent xmlns:mc="http://schemas.openxmlformats.org/markup-compatibility/2006">
              <mc:Choice xmlns:v="urn:schemas-microsoft-com:vml" Requires="v">
                <p:oleObj spid="_x0000_s113689" name="Equation" r:id="rId7" imgW="1282680" imgH="291960" progId="Equation.DSMT4">
                  <p:embed/>
                </p:oleObj>
              </mc:Choice>
              <mc:Fallback>
                <p:oleObj name="Equation" r:id="rId7" imgW="1282680" imgH="29196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56100" y="4584700"/>
                        <a:ext cx="12827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3670" name="Object 6"/>
          <p:cNvGraphicFramePr>
            <a:graphicFrameLocks noChangeAspect="1"/>
          </p:cNvGraphicFramePr>
          <p:nvPr/>
        </p:nvGraphicFramePr>
        <p:xfrm>
          <a:off x="4352023" y="3517897"/>
          <a:ext cx="1282700" cy="838200"/>
        </p:xfrm>
        <a:graphic>
          <a:graphicData uri="http://schemas.openxmlformats.org/presentationml/2006/ole">
            <mc:AlternateContent xmlns:mc="http://schemas.openxmlformats.org/markup-compatibility/2006">
              <mc:Choice xmlns:v="urn:schemas-microsoft-com:vml" Requires="v">
                <p:oleObj spid="_x0000_s113690" name="Equation" r:id="rId9" imgW="1282680" imgH="838080" progId="Equation.DSMT4">
                  <p:embed/>
                </p:oleObj>
              </mc:Choice>
              <mc:Fallback>
                <p:oleObj name="Equation" r:id="rId9" imgW="1282680" imgH="8380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52023" y="3517897"/>
                        <a:ext cx="1282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3671" name="Object 7"/>
          <p:cNvGraphicFramePr>
            <a:graphicFrameLocks noChangeAspect="1"/>
          </p:cNvGraphicFramePr>
          <p:nvPr/>
        </p:nvGraphicFramePr>
        <p:xfrm>
          <a:off x="5672590" y="3501119"/>
          <a:ext cx="1066800" cy="838200"/>
        </p:xfrm>
        <a:graphic>
          <a:graphicData uri="http://schemas.openxmlformats.org/presentationml/2006/ole">
            <mc:AlternateContent xmlns:mc="http://schemas.openxmlformats.org/markup-compatibility/2006">
              <mc:Choice xmlns:v="urn:schemas-microsoft-com:vml" Requires="v">
                <p:oleObj spid="_x0000_s113691" name="Equation" r:id="rId11" imgW="1066680" imgH="838080" progId="Equation.DSMT4">
                  <p:embed/>
                </p:oleObj>
              </mc:Choice>
              <mc:Fallback>
                <p:oleObj name="Equation" r:id="rId11" imgW="1066680" imgH="83808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72590" y="3501119"/>
                        <a:ext cx="1066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6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36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36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367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36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6.3.7</a:t>
            </a:r>
          </a:p>
        </p:txBody>
      </p:sp>
      <p:sp>
        <p:nvSpPr>
          <p:cNvPr id="3" name="Content Placeholder 2"/>
          <p:cNvSpPr>
            <a:spLocks noGrp="1"/>
          </p:cNvSpPr>
          <p:nvPr>
            <p:ph idx="1"/>
          </p:nvPr>
        </p:nvSpPr>
        <p:spPr/>
        <p:txBody>
          <a:bodyPr>
            <a:normAutofit fontScale="92500" lnSpcReduction="10000"/>
          </a:bodyPr>
          <a:lstStyle/>
          <a:p>
            <a:r>
              <a:rPr lang="en-US" dirty="0"/>
              <a:t>This is an actual case that stirred up quite a controversy.</a:t>
            </a:r>
          </a:p>
          <a:p>
            <a:r>
              <a:rPr lang="en-US" b="1" i="1" dirty="0"/>
              <a:t>	People vs. Collins (1968)</a:t>
            </a:r>
          </a:p>
          <a:p>
            <a:r>
              <a:rPr lang="en-US" dirty="0"/>
              <a:t>On June 18, 1964, at about 11:30 AM, </a:t>
            </a:r>
            <a:br>
              <a:rPr lang="en-US" dirty="0"/>
            </a:br>
            <a:r>
              <a:rPr lang="en-US" dirty="0"/>
              <a:t>Mrs. Juanita Brooks was assaulted and </a:t>
            </a:r>
            <a:br>
              <a:rPr lang="en-US" dirty="0"/>
            </a:br>
            <a:r>
              <a:rPr lang="en-US" dirty="0"/>
              <a:t>robbed while walking through an alley </a:t>
            </a:r>
            <a:br>
              <a:rPr lang="en-US" dirty="0"/>
            </a:br>
            <a:r>
              <a:rPr lang="en-US" dirty="0"/>
              <a:t>in the San Pedro area of Los Angeles. Mrs. Brooks described her assailant as a young woman with a blond pony tail. At about the same time, John Bass was watering his lawn and witnessed the assault. He described the assailant as a Caucasian woman with dark-blond hair. As she ran from the alley she jumped into a yellow automobile driven by a black man with a mustache and a beard.</a:t>
            </a:r>
          </a:p>
        </p:txBody>
      </p:sp>
      <p:pic>
        <p:nvPicPr>
          <p:cNvPr id="132097"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172200" y="1676400"/>
            <a:ext cx="2328863" cy="15454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6.3.7 (cont.)</a:t>
            </a:r>
          </a:p>
        </p:txBody>
      </p:sp>
      <p:sp>
        <p:nvSpPr>
          <p:cNvPr id="3" name="Content Placeholder 2"/>
          <p:cNvSpPr>
            <a:spLocks noGrp="1"/>
          </p:cNvSpPr>
          <p:nvPr>
            <p:ph idx="1"/>
          </p:nvPr>
        </p:nvSpPr>
        <p:spPr/>
        <p:txBody>
          <a:bodyPr/>
          <a:lstStyle/>
          <a:p>
            <a:r>
              <a:rPr lang="en-US" dirty="0"/>
              <a:t>Several days later the police arrested two individuals based on the descriptions provided by the assailant and the witness. The two suspects were eventually charged with the crime. During the trial the prosecution called a professor of mathematics to testify. The prosecutor set forth the following probabilities for the characteristics of the assailants.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6.3.7 (cont.)</a:t>
            </a:r>
          </a:p>
        </p:txBody>
      </p:sp>
      <p:graphicFrame>
        <p:nvGraphicFramePr>
          <p:cNvPr id="4" name="object 2"/>
          <p:cNvGraphicFramePr>
            <a:graphicFrameLocks noGrp="1"/>
          </p:cNvGraphicFramePr>
          <p:nvPr/>
        </p:nvGraphicFramePr>
        <p:xfrm>
          <a:off x="2133600" y="1295400"/>
          <a:ext cx="4495800" cy="2570480"/>
        </p:xfrm>
        <a:graphic>
          <a:graphicData uri="http://schemas.openxmlformats.org/drawingml/2006/table">
            <a:tbl>
              <a:tblPr firstRow="1" bandRow="1">
                <a:tableStyleId>{5C22544A-7EE6-4342-B048-85BDC9FD1C3A}</a:tableStyleId>
              </a:tblPr>
              <a:tblGrid>
                <a:gridCol w="2660989">
                  <a:extLst>
                    <a:ext uri="{9D8B030D-6E8A-4147-A177-3AD203B41FA5}">
                      <a16:colId xmlns:a16="http://schemas.microsoft.com/office/drawing/2014/main" xmlns="" val="20000"/>
                    </a:ext>
                  </a:extLst>
                </a:gridCol>
                <a:gridCol w="1834811">
                  <a:extLst>
                    <a:ext uri="{9D8B030D-6E8A-4147-A177-3AD203B41FA5}">
                      <a16:colId xmlns:a16="http://schemas.microsoft.com/office/drawing/2014/main" xmlns="" val="20001"/>
                    </a:ext>
                  </a:extLst>
                </a:gridCol>
              </a:tblGrid>
              <a:tr h="271780">
                <a:tc gridSpan="2">
                  <a:txBody>
                    <a:bodyPr/>
                    <a:lstStyle/>
                    <a:p>
                      <a:pPr marL="1588" marR="0" indent="0" algn="ctr" defTabSz="914400" rtl="0" eaLnBrk="1" fontAlgn="auto" latinLnBrk="0" hangingPunct="1">
                        <a:lnSpc>
                          <a:spcPct val="100000"/>
                        </a:lnSpc>
                        <a:spcBef>
                          <a:spcPts val="140"/>
                        </a:spcBef>
                        <a:spcAft>
                          <a:spcPts val="0"/>
                        </a:spcAft>
                        <a:buClrTx/>
                        <a:buSzTx/>
                        <a:buFontTx/>
                        <a:buNone/>
                        <a:tabLst/>
                        <a:defRPr/>
                      </a:pPr>
                      <a:r>
                        <a:rPr lang="en-US" sz="2000" b="1" kern="1200" baseline="0" dirty="0">
                          <a:solidFill>
                            <a:schemeClr val="lt1"/>
                          </a:solidFill>
                          <a:latin typeface="+mn-lt"/>
                          <a:ea typeface="+mn-ea"/>
                          <a:cs typeface="+mn-cs"/>
                        </a:rPr>
                        <a:t>Assailant Characteristics Data</a:t>
                      </a:r>
                    </a:p>
                  </a:txBody>
                  <a:tcPr marL="0" marR="0" marT="17780" marB="0"/>
                </a:tc>
                <a:tc hMerge="1">
                  <a:txBody>
                    <a:bodyPr/>
                    <a:lstStyle/>
                    <a:p>
                      <a:endParaRPr lang="en-US"/>
                    </a:p>
                  </a:txBody>
                  <a:tcPr/>
                </a:tc>
                <a:extLst>
                  <a:ext uri="{0D108BD9-81ED-4DB2-BD59-A6C34878D82A}">
                    <a16:rowId xmlns:a16="http://schemas.microsoft.com/office/drawing/2014/main" xmlns="" val="10000"/>
                  </a:ext>
                </a:extLst>
              </a:tr>
              <a:tr h="196850">
                <a:tc>
                  <a:txBody>
                    <a:bodyPr/>
                    <a:lstStyle/>
                    <a:p>
                      <a:pPr marR="31750" algn="ctr">
                        <a:lnSpc>
                          <a:spcPct val="100000"/>
                        </a:lnSpc>
                        <a:spcBef>
                          <a:spcPts val="150"/>
                        </a:spcBef>
                      </a:pPr>
                      <a:r>
                        <a:rPr sz="2000" b="1" spc="-5" dirty="0">
                          <a:solidFill>
                            <a:srgbClr val="000000"/>
                          </a:solidFill>
                        </a:rPr>
                        <a:t>Characteristic</a:t>
                      </a:r>
                      <a:endParaRPr sz="2000" b="1" dirty="0">
                        <a:solidFill>
                          <a:srgbClr val="000000"/>
                        </a:solidFill>
                        <a:latin typeface="Roboto Condensed"/>
                        <a:cs typeface="Roboto Condensed"/>
                      </a:endParaRPr>
                    </a:p>
                  </a:txBody>
                  <a:tcPr marL="0" marR="0" marT="19050" marB="0"/>
                </a:tc>
                <a:tc>
                  <a:txBody>
                    <a:bodyPr/>
                    <a:lstStyle/>
                    <a:p>
                      <a:pPr marL="1588" indent="0" algn="ctr">
                        <a:lnSpc>
                          <a:spcPct val="100000"/>
                        </a:lnSpc>
                        <a:spcBef>
                          <a:spcPts val="150"/>
                        </a:spcBef>
                      </a:pPr>
                      <a:r>
                        <a:rPr sz="2000" b="1" spc="-5" dirty="0">
                          <a:solidFill>
                            <a:srgbClr val="000000"/>
                          </a:solidFill>
                        </a:rPr>
                        <a:t>Probability</a:t>
                      </a:r>
                      <a:endParaRPr sz="2000" b="1" dirty="0">
                        <a:solidFill>
                          <a:srgbClr val="000000"/>
                        </a:solidFill>
                        <a:latin typeface="Roboto Condensed"/>
                        <a:cs typeface="Roboto Condensed"/>
                      </a:endParaRPr>
                    </a:p>
                  </a:txBody>
                  <a:tcPr marL="0" marR="0" marT="19050" marB="0"/>
                </a:tc>
                <a:extLst>
                  <a:ext uri="{0D108BD9-81ED-4DB2-BD59-A6C34878D82A}">
                    <a16:rowId xmlns:a16="http://schemas.microsoft.com/office/drawing/2014/main" xmlns="" val="10001"/>
                  </a:ext>
                </a:extLst>
              </a:tr>
              <a:tr h="205740">
                <a:tc>
                  <a:txBody>
                    <a:bodyPr/>
                    <a:lstStyle/>
                    <a:p>
                      <a:pPr marR="31750" algn="ctr">
                        <a:lnSpc>
                          <a:spcPct val="100000"/>
                        </a:lnSpc>
                        <a:spcBef>
                          <a:spcPts val="125"/>
                        </a:spcBef>
                      </a:pPr>
                      <a:r>
                        <a:rPr sz="2000" spc="-20" dirty="0">
                          <a:solidFill>
                            <a:srgbClr val="000000"/>
                          </a:solidFill>
                        </a:rPr>
                        <a:t>Yellow</a:t>
                      </a:r>
                      <a:r>
                        <a:rPr sz="2000" spc="-5" dirty="0">
                          <a:solidFill>
                            <a:srgbClr val="000000"/>
                          </a:solidFill>
                        </a:rPr>
                        <a:t> automobile</a:t>
                      </a:r>
                      <a:endParaRPr sz="2000" dirty="0">
                        <a:solidFill>
                          <a:srgbClr val="000000"/>
                        </a:solidFill>
                        <a:latin typeface="STIX"/>
                        <a:cs typeface="STIX"/>
                      </a:endParaRPr>
                    </a:p>
                  </a:txBody>
                  <a:tcPr marL="0" marR="0" marT="15875" marB="0"/>
                </a:tc>
                <a:tc>
                  <a:txBody>
                    <a:bodyPr/>
                    <a:lstStyle/>
                    <a:p>
                      <a:pPr marL="1588" indent="0" algn="ctr">
                        <a:lnSpc>
                          <a:spcPct val="100000"/>
                        </a:lnSpc>
                        <a:spcBef>
                          <a:spcPts val="125"/>
                        </a:spcBef>
                      </a:pPr>
                      <a:r>
                        <a:rPr sz="2000" dirty="0">
                          <a:solidFill>
                            <a:srgbClr val="000000"/>
                          </a:solidFill>
                        </a:rPr>
                        <a:t>0.10</a:t>
                      </a:r>
                      <a:endParaRPr sz="2000" dirty="0">
                        <a:solidFill>
                          <a:srgbClr val="000000"/>
                        </a:solidFill>
                        <a:latin typeface="STIX"/>
                        <a:cs typeface="STIX"/>
                      </a:endParaRPr>
                    </a:p>
                  </a:txBody>
                  <a:tcPr marL="0" marR="0" marT="15875" marB="0"/>
                </a:tc>
                <a:extLst>
                  <a:ext uri="{0D108BD9-81ED-4DB2-BD59-A6C34878D82A}">
                    <a16:rowId xmlns:a16="http://schemas.microsoft.com/office/drawing/2014/main" xmlns="" val="10002"/>
                  </a:ext>
                </a:extLst>
              </a:tr>
              <a:tr h="206375">
                <a:tc>
                  <a:txBody>
                    <a:bodyPr/>
                    <a:lstStyle/>
                    <a:p>
                      <a:pPr marR="31750" algn="ctr">
                        <a:lnSpc>
                          <a:spcPct val="100000"/>
                        </a:lnSpc>
                        <a:spcBef>
                          <a:spcPts val="125"/>
                        </a:spcBef>
                      </a:pPr>
                      <a:r>
                        <a:rPr sz="2000" dirty="0">
                          <a:solidFill>
                            <a:srgbClr val="000000"/>
                          </a:solidFill>
                        </a:rPr>
                        <a:t>Man with</a:t>
                      </a:r>
                      <a:r>
                        <a:rPr sz="2000" spc="-20" dirty="0">
                          <a:solidFill>
                            <a:srgbClr val="000000"/>
                          </a:solidFill>
                        </a:rPr>
                        <a:t> </a:t>
                      </a:r>
                      <a:r>
                        <a:rPr sz="2000" spc="-5" dirty="0">
                          <a:solidFill>
                            <a:srgbClr val="000000"/>
                          </a:solidFill>
                        </a:rPr>
                        <a:t>mustache</a:t>
                      </a:r>
                      <a:endParaRPr sz="2000">
                        <a:solidFill>
                          <a:srgbClr val="000000"/>
                        </a:solidFill>
                        <a:latin typeface="STIX"/>
                        <a:cs typeface="STIX"/>
                      </a:endParaRPr>
                    </a:p>
                  </a:txBody>
                  <a:tcPr marL="0" marR="0" marT="15875" marB="0"/>
                </a:tc>
                <a:tc>
                  <a:txBody>
                    <a:bodyPr/>
                    <a:lstStyle/>
                    <a:p>
                      <a:pPr marL="1588" indent="0" algn="ctr">
                        <a:lnSpc>
                          <a:spcPct val="100000"/>
                        </a:lnSpc>
                        <a:spcBef>
                          <a:spcPts val="125"/>
                        </a:spcBef>
                      </a:pPr>
                      <a:r>
                        <a:rPr sz="2000" dirty="0">
                          <a:solidFill>
                            <a:srgbClr val="000000"/>
                          </a:solidFill>
                        </a:rPr>
                        <a:t>0.25</a:t>
                      </a:r>
                      <a:endParaRPr sz="2000" dirty="0">
                        <a:solidFill>
                          <a:srgbClr val="000000"/>
                        </a:solidFill>
                        <a:latin typeface="STIX"/>
                        <a:cs typeface="STIX"/>
                      </a:endParaRPr>
                    </a:p>
                  </a:txBody>
                  <a:tcPr marL="0" marR="0" marT="15875" marB="0"/>
                </a:tc>
                <a:extLst>
                  <a:ext uri="{0D108BD9-81ED-4DB2-BD59-A6C34878D82A}">
                    <a16:rowId xmlns:a16="http://schemas.microsoft.com/office/drawing/2014/main" xmlns="" val="10003"/>
                  </a:ext>
                </a:extLst>
              </a:tr>
              <a:tr h="206375">
                <a:tc>
                  <a:txBody>
                    <a:bodyPr/>
                    <a:lstStyle/>
                    <a:p>
                      <a:pPr marR="31750" algn="ctr">
                        <a:lnSpc>
                          <a:spcPct val="100000"/>
                        </a:lnSpc>
                        <a:spcBef>
                          <a:spcPts val="125"/>
                        </a:spcBef>
                      </a:pPr>
                      <a:r>
                        <a:rPr sz="2000" spc="-5" dirty="0">
                          <a:solidFill>
                            <a:srgbClr val="000000"/>
                          </a:solidFill>
                        </a:rPr>
                        <a:t>Girl </a:t>
                      </a:r>
                      <a:r>
                        <a:rPr sz="2000" dirty="0">
                          <a:solidFill>
                            <a:srgbClr val="000000"/>
                          </a:solidFill>
                        </a:rPr>
                        <a:t>with</a:t>
                      </a:r>
                      <a:r>
                        <a:rPr sz="2000" spc="-10" dirty="0">
                          <a:solidFill>
                            <a:srgbClr val="000000"/>
                          </a:solidFill>
                        </a:rPr>
                        <a:t> </a:t>
                      </a:r>
                      <a:r>
                        <a:rPr sz="2000" spc="-5" dirty="0">
                          <a:solidFill>
                            <a:srgbClr val="000000"/>
                          </a:solidFill>
                        </a:rPr>
                        <a:t>ponytail</a:t>
                      </a:r>
                      <a:endParaRPr sz="2000">
                        <a:solidFill>
                          <a:srgbClr val="000000"/>
                        </a:solidFill>
                        <a:latin typeface="STIX"/>
                        <a:cs typeface="STIX"/>
                      </a:endParaRPr>
                    </a:p>
                  </a:txBody>
                  <a:tcPr marL="0" marR="0" marT="15875" marB="0"/>
                </a:tc>
                <a:tc>
                  <a:txBody>
                    <a:bodyPr/>
                    <a:lstStyle/>
                    <a:p>
                      <a:pPr marL="1588" indent="0" algn="ctr">
                        <a:lnSpc>
                          <a:spcPct val="100000"/>
                        </a:lnSpc>
                        <a:spcBef>
                          <a:spcPts val="125"/>
                        </a:spcBef>
                      </a:pPr>
                      <a:r>
                        <a:rPr sz="2000" dirty="0">
                          <a:solidFill>
                            <a:srgbClr val="000000"/>
                          </a:solidFill>
                        </a:rPr>
                        <a:t>0.10</a:t>
                      </a:r>
                      <a:endParaRPr sz="2000" dirty="0">
                        <a:solidFill>
                          <a:srgbClr val="000000"/>
                        </a:solidFill>
                        <a:latin typeface="STIX"/>
                        <a:cs typeface="STIX"/>
                      </a:endParaRPr>
                    </a:p>
                  </a:txBody>
                  <a:tcPr marL="0" marR="0" marT="15875" marB="0"/>
                </a:tc>
                <a:extLst>
                  <a:ext uri="{0D108BD9-81ED-4DB2-BD59-A6C34878D82A}">
                    <a16:rowId xmlns:a16="http://schemas.microsoft.com/office/drawing/2014/main" xmlns="" val="10004"/>
                  </a:ext>
                </a:extLst>
              </a:tr>
              <a:tr h="206375">
                <a:tc>
                  <a:txBody>
                    <a:bodyPr/>
                    <a:lstStyle/>
                    <a:p>
                      <a:pPr marR="31750" algn="ctr">
                        <a:lnSpc>
                          <a:spcPct val="100000"/>
                        </a:lnSpc>
                        <a:spcBef>
                          <a:spcPts val="125"/>
                        </a:spcBef>
                      </a:pPr>
                      <a:r>
                        <a:rPr sz="2000" spc="-5" dirty="0">
                          <a:solidFill>
                            <a:srgbClr val="000000"/>
                          </a:solidFill>
                        </a:rPr>
                        <a:t>Girl </a:t>
                      </a:r>
                      <a:r>
                        <a:rPr sz="2000" dirty="0">
                          <a:solidFill>
                            <a:srgbClr val="000000"/>
                          </a:solidFill>
                        </a:rPr>
                        <a:t>with blonde</a:t>
                      </a:r>
                      <a:r>
                        <a:rPr sz="2000" spc="-25" dirty="0">
                          <a:solidFill>
                            <a:srgbClr val="000000"/>
                          </a:solidFill>
                        </a:rPr>
                        <a:t> </a:t>
                      </a:r>
                      <a:r>
                        <a:rPr sz="2000" dirty="0">
                          <a:solidFill>
                            <a:srgbClr val="000000"/>
                          </a:solidFill>
                        </a:rPr>
                        <a:t>hair</a:t>
                      </a:r>
                      <a:endParaRPr sz="2000">
                        <a:solidFill>
                          <a:srgbClr val="000000"/>
                        </a:solidFill>
                        <a:latin typeface="STIX"/>
                        <a:cs typeface="STIX"/>
                      </a:endParaRPr>
                    </a:p>
                  </a:txBody>
                  <a:tcPr marL="0" marR="0" marT="15875" marB="0"/>
                </a:tc>
                <a:tc>
                  <a:txBody>
                    <a:bodyPr/>
                    <a:lstStyle/>
                    <a:p>
                      <a:pPr marL="1588" indent="0" algn="ctr">
                        <a:lnSpc>
                          <a:spcPct val="100000"/>
                        </a:lnSpc>
                        <a:spcBef>
                          <a:spcPts val="125"/>
                        </a:spcBef>
                      </a:pPr>
                      <a:r>
                        <a:rPr sz="2000" dirty="0">
                          <a:solidFill>
                            <a:srgbClr val="000000"/>
                          </a:solidFill>
                        </a:rPr>
                        <a:t>0.33</a:t>
                      </a:r>
                      <a:endParaRPr sz="2000" dirty="0">
                        <a:solidFill>
                          <a:srgbClr val="000000"/>
                        </a:solidFill>
                        <a:latin typeface="STIX"/>
                        <a:cs typeface="STIX"/>
                      </a:endParaRPr>
                    </a:p>
                  </a:txBody>
                  <a:tcPr marL="0" marR="0" marT="15875" marB="0"/>
                </a:tc>
                <a:extLst>
                  <a:ext uri="{0D108BD9-81ED-4DB2-BD59-A6C34878D82A}">
                    <a16:rowId xmlns:a16="http://schemas.microsoft.com/office/drawing/2014/main" xmlns="" val="10005"/>
                  </a:ext>
                </a:extLst>
              </a:tr>
              <a:tr h="206375">
                <a:tc>
                  <a:txBody>
                    <a:bodyPr/>
                    <a:lstStyle/>
                    <a:p>
                      <a:pPr marR="31750" algn="ctr">
                        <a:lnSpc>
                          <a:spcPct val="100000"/>
                        </a:lnSpc>
                        <a:spcBef>
                          <a:spcPts val="125"/>
                        </a:spcBef>
                      </a:pPr>
                      <a:r>
                        <a:rPr sz="2000" spc="-5" dirty="0">
                          <a:solidFill>
                            <a:srgbClr val="000000"/>
                          </a:solidFill>
                        </a:rPr>
                        <a:t>Black </a:t>
                      </a:r>
                      <a:r>
                        <a:rPr sz="2000" dirty="0">
                          <a:solidFill>
                            <a:srgbClr val="000000"/>
                          </a:solidFill>
                        </a:rPr>
                        <a:t>man with</a:t>
                      </a:r>
                      <a:r>
                        <a:rPr sz="2000" spc="-25" dirty="0">
                          <a:solidFill>
                            <a:srgbClr val="000000"/>
                          </a:solidFill>
                        </a:rPr>
                        <a:t> </a:t>
                      </a:r>
                      <a:r>
                        <a:rPr sz="2000" spc="-5" dirty="0">
                          <a:solidFill>
                            <a:srgbClr val="000000"/>
                          </a:solidFill>
                        </a:rPr>
                        <a:t>beard</a:t>
                      </a:r>
                      <a:endParaRPr sz="2000">
                        <a:solidFill>
                          <a:srgbClr val="000000"/>
                        </a:solidFill>
                        <a:latin typeface="STIX"/>
                        <a:cs typeface="STIX"/>
                      </a:endParaRPr>
                    </a:p>
                  </a:txBody>
                  <a:tcPr marL="0" marR="0" marT="15875" marB="0"/>
                </a:tc>
                <a:tc>
                  <a:txBody>
                    <a:bodyPr/>
                    <a:lstStyle/>
                    <a:p>
                      <a:pPr marL="1588" indent="0" algn="ctr">
                        <a:lnSpc>
                          <a:spcPct val="100000"/>
                        </a:lnSpc>
                        <a:spcBef>
                          <a:spcPts val="125"/>
                        </a:spcBef>
                      </a:pPr>
                      <a:r>
                        <a:rPr sz="2000" dirty="0">
                          <a:solidFill>
                            <a:srgbClr val="000000"/>
                          </a:solidFill>
                        </a:rPr>
                        <a:t>0.10</a:t>
                      </a:r>
                      <a:endParaRPr sz="2000" dirty="0">
                        <a:solidFill>
                          <a:srgbClr val="000000"/>
                        </a:solidFill>
                        <a:latin typeface="STIX"/>
                        <a:cs typeface="STIX"/>
                      </a:endParaRPr>
                    </a:p>
                  </a:txBody>
                  <a:tcPr marL="0" marR="0" marT="15875" marB="0"/>
                </a:tc>
                <a:extLst>
                  <a:ext uri="{0D108BD9-81ED-4DB2-BD59-A6C34878D82A}">
                    <a16:rowId xmlns:a16="http://schemas.microsoft.com/office/drawing/2014/main" xmlns="" val="10006"/>
                  </a:ext>
                </a:extLst>
              </a:tr>
              <a:tr h="206375">
                <a:tc>
                  <a:txBody>
                    <a:bodyPr/>
                    <a:lstStyle/>
                    <a:p>
                      <a:pPr marR="31750" algn="ctr">
                        <a:lnSpc>
                          <a:spcPct val="100000"/>
                        </a:lnSpc>
                        <a:spcBef>
                          <a:spcPts val="125"/>
                        </a:spcBef>
                      </a:pPr>
                      <a:r>
                        <a:rPr sz="2000" dirty="0">
                          <a:solidFill>
                            <a:srgbClr val="000000"/>
                          </a:solidFill>
                        </a:rPr>
                        <a:t>Interracial couple in a</a:t>
                      </a:r>
                      <a:r>
                        <a:rPr sz="2000" spc="-50" dirty="0">
                          <a:solidFill>
                            <a:srgbClr val="000000"/>
                          </a:solidFill>
                        </a:rPr>
                        <a:t> </a:t>
                      </a:r>
                      <a:r>
                        <a:rPr sz="2000" dirty="0">
                          <a:solidFill>
                            <a:srgbClr val="000000"/>
                          </a:solidFill>
                        </a:rPr>
                        <a:t>car</a:t>
                      </a:r>
                      <a:endParaRPr sz="2000" dirty="0">
                        <a:solidFill>
                          <a:srgbClr val="000000"/>
                        </a:solidFill>
                        <a:latin typeface="STIX"/>
                        <a:cs typeface="STIX"/>
                      </a:endParaRPr>
                    </a:p>
                  </a:txBody>
                  <a:tcPr marL="0" marR="0" marT="15875" marB="0"/>
                </a:tc>
                <a:tc>
                  <a:txBody>
                    <a:bodyPr/>
                    <a:lstStyle/>
                    <a:p>
                      <a:pPr marL="0" indent="0" algn="ctr">
                        <a:lnSpc>
                          <a:spcPct val="100000"/>
                        </a:lnSpc>
                        <a:spcBef>
                          <a:spcPts val="125"/>
                        </a:spcBef>
                      </a:pPr>
                      <a:r>
                        <a:rPr sz="2000" dirty="0">
                          <a:solidFill>
                            <a:srgbClr val="000000"/>
                          </a:solidFill>
                        </a:rPr>
                        <a:t>0.001</a:t>
                      </a:r>
                      <a:endParaRPr sz="2000" dirty="0">
                        <a:solidFill>
                          <a:srgbClr val="000000"/>
                        </a:solidFill>
                        <a:latin typeface="STIX"/>
                        <a:cs typeface="STIX"/>
                      </a:endParaRPr>
                    </a:p>
                  </a:txBody>
                  <a:tcPr marL="0" marR="0" marT="15875" marB="0"/>
                </a:tc>
                <a:extLst>
                  <a:ext uri="{0D108BD9-81ED-4DB2-BD59-A6C34878D82A}">
                    <a16:rowId xmlns:a16="http://schemas.microsoft.com/office/drawing/2014/main" xmlns="" val="10007"/>
                  </a:ext>
                </a:extLst>
              </a:tr>
            </a:tbl>
          </a:graphicData>
        </a:graphic>
      </p:graphicFrame>
      <p:sp>
        <p:nvSpPr>
          <p:cNvPr id="5" name="Rectangle 4"/>
          <p:cNvSpPr/>
          <p:nvPr/>
        </p:nvSpPr>
        <p:spPr>
          <a:xfrm>
            <a:off x="457200" y="4075093"/>
            <a:ext cx="8077200" cy="954107"/>
          </a:xfrm>
          <a:prstGeom prst="rect">
            <a:avLst/>
          </a:prstGeom>
        </p:spPr>
        <p:txBody>
          <a:bodyPr wrap="square">
            <a:spAutoFit/>
          </a:bodyPr>
          <a:lstStyle/>
          <a:p>
            <a:r>
              <a:rPr lang="en-US" sz="2800" dirty="0"/>
              <a:t>How did the prosecution use these probabilities to argue its case?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6.3.7 (cont.)</a:t>
            </a:r>
          </a:p>
        </p:txBody>
      </p:sp>
      <p:sp>
        <p:nvSpPr>
          <p:cNvPr id="3" name="Content Placeholder 2"/>
          <p:cNvSpPr>
            <a:spLocks noGrp="1"/>
          </p:cNvSpPr>
          <p:nvPr>
            <p:ph idx="1"/>
          </p:nvPr>
        </p:nvSpPr>
        <p:spPr/>
        <p:txBody>
          <a:bodyPr/>
          <a:lstStyle/>
          <a:p>
            <a:r>
              <a:rPr lang="en-US" b="1" dirty="0"/>
              <a:t>Solution</a:t>
            </a:r>
          </a:p>
          <a:p>
            <a:r>
              <a:rPr lang="en-US" dirty="0"/>
              <a:t>If the events are assumed to be independent, then the product rule can be used to calculate the likelihood of observing their joint occurrence.</a:t>
            </a:r>
          </a:p>
          <a:p>
            <a:r>
              <a:rPr lang="en-US" i="1" dirty="0"/>
              <a:t>	P</a:t>
            </a:r>
            <a:r>
              <a:rPr lang="en-US" dirty="0"/>
              <a:t>(Yellow automobile ∩ Man with mustache ∩ 	Girl with ponytail ∩ Girl with blond hair ∩ Black 	man with beard ∩ Interracial couple in car) </a:t>
            </a:r>
          </a:p>
          <a:p>
            <a:r>
              <a:rPr lang="en-US" dirty="0"/>
              <a:t>	  = (0.10)(0.25)(0.10)(0.33)(0.10)(0.001) </a:t>
            </a:r>
          </a:p>
          <a:p>
            <a:r>
              <a:rPr lang="en-US" dirty="0"/>
              <a:t>	  = </a:t>
            </a:r>
            <a:r>
              <a:rPr lang="en-US" dirty="0">
                <a:solidFill>
                  <a:srgbClr val="FF0000"/>
                </a:solidFill>
              </a:rPr>
              <a:t>0.0000000825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6.3.7 (cont.)</a:t>
            </a:r>
          </a:p>
        </p:txBody>
      </p:sp>
      <p:sp>
        <p:nvSpPr>
          <p:cNvPr id="3" name="Content Placeholder 2"/>
          <p:cNvSpPr>
            <a:spLocks noGrp="1"/>
          </p:cNvSpPr>
          <p:nvPr>
            <p:ph idx="1"/>
          </p:nvPr>
        </p:nvSpPr>
        <p:spPr/>
        <p:txBody>
          <a:bodyPr/>
          <a:lstStyle/>
          <a:p>
            <a:r>
              <a:rPr lang="en-US" dirty="0"/>
              <a:t>Based on the product rule, the mathematician testified that there was about a 1 in 12 million chance that a couple selected at random would possess these characteristics. The prosecution added that the probability was the chance that “any other couple possessed the distinctive characteristics of the defendants.” The jury convicted the defendants. On appeal, the Supreme Court of California reversed the decision, based on two main points.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6.3.7 (cont.)</a:t>
            </a:r>
          </a:p>
        </p:txBody>
      </p:sp>
      <p:sp>
        <p:nvSpPr>
          <p:cNvPr id="3" name="Content Placeholder 2"/>
          <p:cNvSpPr>
            <a:spLocks noGrp="1"/>
          </p:cNvSpPr>
          <p:nvPr>
            <p:ph idx="1"/>
          </p:nvPr>
        </p:nvSpPr>
        <p:spPr/>
        <p:txBody>
          <a:bodyPr/>
          <a:lstStyle/>
          <a:p>
            <a:r>
              <a:rPr lang="en-US" dirty="0"/>
              <a:t>First there was no proof offered that the probabilities used in the probability calculation were correct and there was no evidence that the events were independent. Second, the prosecution’s evidence pertaining to a randomly selected couple was not pertinent to the problem of the existence of any other couple possessing the same characteristics.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6.3.8</a:t>
            </a:r>
          </a:p>
        </p:txBody>
      </p:sp>
      <p:sp>
        <p:nvSpPr>
          <p:cNvPr id="3" name="Content Placeholder 2"/>
          <p:cNvSpPr>
            <a:spLocks noGrp="1"/>
          </p:cNvSpPr>
          <p:nvPr>
            <p:ph idx="1"/>
          </p:nvPr>
        </p:nvSpPr>
        <p:spPr/>
        <p:txBody>
          <a:bodyPr/>
          <a:lstStyle/>
          <a:p>
            <a:r>
              <a:rPr lang="en-US" dirty="0"/>
              <a:t>In a production process, a product is assembled by using four different independent parts (</a:t>
            </a:r>
            <a:r>
              <a:rPr lang="en-US" i="1" dirty="0"/>
              <a:t>A</a:t>
            </a:r>
            <a:r>
              <a:rPr lang="en-US" dirty="0"/>
              <a:t>, </a:t>
            </a:r>
            <a:r>
              <a:rPr lang="en-US" i="1" dirty="0"/>
              <a:t>B</a:t>
            </a:r>
            <a:r>
              <a:rPr lang="en-US" dirty="0"/>
              <a:t>, </a:t>
            </a:r>
            <a:r>
              <a:rPr lang="en-US" i="1" dirty="0"/>
              <a:t>C</a:t>
            </a:r>
            <a:r>
              <a:rPr lang="en-US" dirty="0"/>
              <a:t>, and </a:t>
            </a:r>
            <a:r>
              <a:rPr lang="en-US" i="1" dirty="0"/>
              <a:t>D</a:t>
            </a:r>
            <a:r>
              <a:rPr lang="en-US" dirty="0"/>
              <a:t>). In order for the product to operate properly, each part must be free of defects. The probabilities of the parts being </a:t>
            </a:r>
            <a:r>
              <a:rPr lang="en-US" dirty="0" err="1"/>
              <a:t>nondefective</a:t>
            </a:r>
            <a:r>
              <a:rPr lang="en-US" dirty="0"/>
              <a:t> are given by </a:t>
            </a:r>
            <a:r>
              <a:rPr lang="en-US" i="1" dirty="0"/>
              <a:t>P</a:t>
            </a:r>
            <a:r>
              <a:rPr lang="en-US" dirty="0"/>
              <a:t>(</a:t>
            </a:r>
            <a:r>
              <a:rPr lang="en-US" i="1" dirty="0"/>
              <a:t>A</a:t>
            </a:r>
            <a:r>
              <a:rPr lang="en-US" dirty="0"/>
              <a:t>) = 0.9, </a:t>
            </a:r>
            <a:r>
              <a:rPr lang="en-US" i="1" dirty="0"/>
              <a:t>P</a:t>
            </a:r>
            <a:r>
              <a:rPr lang="en-US" dirty="0"/>
              <a:t>(</a:t>
            </a:r>
            <a:r>
              <a:rPr lang="en-US" i="1" dirty="0"/>
              <a:t>B</a:t>
            </a:r>
            <a:r>
              <a:rPr lang="en-US" dirty="0"/>
              <a:t>) = 0.7, </a:t>
            </a:r>
            <a:r>
              <a:rPr lang="en-US" i="1" dirty="0"/>
              <a:t>P</a:t>
            </a:r>
            <a:r>
              <a:rPr lang="en-US" dirty="0"/>
              <a:t>(</a:t>
            </a:r>
            <a:r>
              <a:rPr lang="en-US" i="1" dirty="0"/>
              <a:t>C</a:t>
            </a:r>
            <a:r>
              <a:rPr lang="en-US" dirty="0"/>
              <a:t>) = 0.8, and </a:t>
            </a:r>
            <a:r>
              <a:rPr lang="en-US" i="1" dirty="0"/>
              <a:t>P</a:t>
            </a:r>
            <a:r>
              <a:rPr lang="en-US" dirty="0"/>
              <a:t>(</a:t>
            </a:r>
            <a:r>
              <a:rPr lang="en-US" i="1" dirty="0"/>
              <a:t>D</a:t>
            </a:r>
            <a:r>
              <a:rPr lang="en-US" dirty="0"/>
              <a:t>) = 0.9. </a:t>
            </a:r>
          </a:p>
          <a:p>
            <a:pPr marL="514350" indent="-514350">
              <a:buFont typeface="+mj-lt"/>
              <a:buAutoNum type="alphaLcPeriod"/>
            </a:pPr>
            <a:r>
              <a:rPr lang="en-US" dirty="0"/>
              <a:t>What is the probability that all four parts are defective?</a:t>
            </a:r>
          </a:p>
          <a:p>
            <a:pPr marL="514350" indent="-514350">
              <a:buFont typeface="+mj-lt"/>
              <a:buAutoNum type="alphaLcPeriod"/>
            </a:pPr>
            <a:r>
              <a:rPr lang="en-US" dirty="0"/>
              <a:t>What is the probability that the product does not work?</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Probability Law 9: Conditional Probability </a:t>
            </a:r>
          </a:p>
        </p:txBody>
      </p:sp>
      <p:sp>
        <p:nvSpPr>
          <p:cNvPr id="4" name="Content Placeholder 2"/>
          <p:cNvSpPr>
            <a:spLocks noGrp="1"/>
          </p:cNvSpPr>
          <p:nvPr>
            <p:ph idx="1"/>
          </p:nvPr>
        </p:nvSpPr>
        <p:spPr>
          <a:xfrm>
            <a:off x="457200" y="1280160"/>
            <a:ext cx="8229600" cy="3884140"/>
          </a:xfrm>
          <a:solidFill>
            <a:srgbClr val="FFFFCC"/>
          </a:solidFill>
          <a:ln w="28575">
            <a:solidFill>
              <a:srgbClr val="000000"/>
            </a:solidFill>
          </a:ln>
        </p:spPr>
        <p:txBody>
          <a:bodyPr>
            <a:spAutoFit/>
          </a:bodyPr>
          <a:lstStyle/>
          <a:p>
            <a:pPr algn="ctr"/>
            <a:r>
              <a:rPr lang="en-US" b="1" dirty="0">
                <a:solidFill>
                  <a:srgbClr val="000000"/>
                </a:solidFill>
              </a:rPr>
              <a:t>Definition</a:t>
            </a:r>
            <a:endParaRPr lang="en-US" dirty="0">
              <a:solidFill>
                <a:srgbClr val="000000"/>
              </a:solidFill>
            </a:endParaRPr>
          </a:p>
          <a:p>
            <a:r>
              <a:rPr lang="en-US" dirty="0">
                <a:solidFill>
                  <a:srgbClr val="000000"/>
                </a:solidFill>
              </a:rPr>
              <a:t>The </a:t>
            </a:r>
            <a:r>
              <a:rPr lang="en-US" b="1" dirty="0">
                <a:solidFill>
                  <a:srgbClr val="C00000"/>
                </a:solidFill>
              </a:rPr>
              <a:t>conditional probability</a:t>
            </a:r>
            <a:r>
              <a:rPr lang="en-US" dirty="0">
                <a:solidFill>
                  <a:srgbClr val="C00000"/>
                </a:solidFill>
              </a:rPr>
              <a:t> </a:t>
            </a:r>
            <a:r>
              <a:rPr lang="en-US" dirty="0">
                <a:solidFill>
                  <a:srgbClr val="000000"/>
                </a:solidFill>
              </a:rPr>
              <a:t>of event </a:t>
            </a:r>
            <a:r>
              <a:rPr lang="en-US" i="1" dirty="0">
                <a:solidFill>
                  <a:srgbClr val="000000"/>
                </a:solidFill>
              </a:rPr>
              <a:t>A</a:t>
            </a:r>
            <a:r>
              <a:rPr lang="en-US" dirty="0">
                <a:solidFill>
                  <a:srgbClr val="000000"/>
                </a:solidFill>
              </a:rPr>
              <a:t> occurring, given that event </a:t>
            </a:r>
            <a:r>
              <a:rPr lang="en-US" i="1" dirty="0">
                <a:solidFill>
                  <a:srgbClr val="000000"/>
                </a:solidFill>
              </a:rPr>
              <a:t>B</a:t>
            </a:r>
            <a:r>
              <a:rPr lang="en-US" dirty="0">
                <a:solidFill>
                  <a:srgbClr val="000000"/>
                </a:solidFill>
              </a:rPr>
              <a:t> has already occurred is</a:t>
            </a:r>
          </a:p>
          <a:p>
            <a:endParaRPr lang="en-US" dirty="0">
              <a:solidFill>
                <a:srgbClr val="000000"/>
              </a:solidFill>
            </a:endParaRPr>
          </a:p>
          <a:p>
            <a:endParaRPr lang="en-US" dirty="0">
              <a:solidFill>
                <a:srgbClr val="000000"/>
              </a:solidFill>
            </a:endParaRPr>
          </a:p>
          <a:p>
            <a:r>
              <a:rPr lang="en-US" dirty="0">
                <a:solidFill>
                  <a:srgbClr val="000000"/>
                </a:solidFill>
              </a:rPr>
              <a:t>The notation </a:t>
            </a:r>
            <a:r>
              <a:rPr lang="en-US" i="1" dirty="0">
                <a:solidFill>
                  <a:srgbClr val="000000"/>
                </a:solidFill>
              </a:rPr>
              <a:t>P</a:t>
            </a:r>
            <a:r>
              <a:rPr lang="en-US" dirty="0">
                <a:solidFill>
                  <a:srgbClr val="000000"/>
                </a:solidFill>
              </a:rPr>
              <a:t>(</a:t>
            </a:r>
            <a:r>
              <a:rPr lang="en-US" i="1" dirty="0">
                <a:solidFill>
                  <a:srgbClr val="000000"/>
                </a:solidFill>
              </a:rPr>
              <a:t>A</a:t>
            </a:r>
            <a:r>
              <a:rPr lang="en-US" dirty="0">
                <a:solidFill>
                  <a:srgbClr val="000000"/>
                </a:solidFill>
              </a:rPr>
              <a:t>|</a:t>
            </a:r>
            <a:r>
              <a:rPr lang="en-US" i="1" dirty="0">
                <a:solidFill>
                  <a:srgbClr val="000000"/>
                </a:solidFill>
              </a:rPr>
              <a:t>B</a:t>
            </a:r>
            <a:r>
              <a:rPr lang="en-US" dirty="0">
                <a:solidFill>
                  <a:srgbClr val="000000"/>
                </a:solidFill>
              </a:rPr>
              <a:t>) is read as </a:t>
            </a:r>
            <a:r>
              <a:rPr lang="en-US" i="1" dirty="0">
                <a:solidFill>
                  <a:srgbClr val="000000"/>
                </a:solidFill>
              </a:rPr>
              <a:t>the probability of A given the occurrence of B</a:t>
            </a:r>
            <a:r>
              <a:rPr lang="en-US" dirty="0">
                <a:solidFill>
                  <a:srgbClr val="000000"/>
                </a:solidFill>
              </a:rPr>
              <a:t>. The vertical bar within a probability statement will always mean given.</a:t>
            </a:r>
          </a:p>
        </p:txBody>
      </p:sp>
      <p:graphicFrame>
        <p:nvGraphicFramePr>
          <p:cNvPr id="98305" name="Object 1"/>
          <p:cNvGraphicFramePr>
            <a:graphicFrameLocks noChangeAspect="1"/>
          </p:cNvGraphicFramePr>
          <p:nvPr/>
        </p:nvGraphicFramePr>
        <p:xfrm>
          <a:off x="3200400" y="2819400"/>
          <a:ext cx="2705100" cy="990600"/>
        </p:xfrm>
        <a:graphic>
          <a:graphicData uri="http://schemas.openxmlformats.org/presentationml/2006/ole">
            <mc:AlternateContent xmlns:mc="http://schemas.openxmlformats.org/markup-compatibility/2006">
              <mc:Choice xmlns:v="urn:schemas-microsoft-com:vml" Requires="v">
                <p:oleObj spid="_x0000_s98309" name="Equation" r:id="rId3" imgW="2705040" imgH="990360" progId="Equation.DSMT4">
                  <p:embed/>
                </p:oleObj>
              </mc:Choice>
              <mc:Fallback>
                <p:oleObj name="Equation" r:id="rId3" imgW="2705040" imgH="99036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2819400"/>
                        <a:ext cx="27051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6.3.8 (cont.)</a:t>
            </a:r>
          </a:p>
        </p:txBody>
      </p:sp>
      <p:sp>
        <p:nvSpPr>
          <p:cNvPr id="3" name="Content Placeholder 2"/>
          <p:cNvSpPr>
            <a:spLocks noGrp="1"/>
          </p:cNvSpPr>
          <p:nvPr>
            <p:ph idx="1"/>
          </p:nvPr>
        </p:nvSpPr>
        <p:spPr/>
        <p:txBody>
          <a:bodyPr>
            <a:normAutofit/>
          </a:bodyPr>
          <a:lstStyle/>
          <a:p>
            <a:r>
              <a:rPr lang="en-US" b="1" dirty="0"/>
              <a:t>Solution</a:t>
            </a:r>
          </a:p>
          <a:p>
            <a:pPr marL="514350" indent="-514350">
              <a:buFont typeface="+mj-lt"/>
              <a:buAutoNum type="alphaLcPeriod"/>
            </a:pPr>
            <a:r>
              <a:rPr lang="en-US" dirty="0"/>
              <a:t>For all parts to have defects, we need to find the probability of the intersection of the complement for each of the parts. That is, </a:t>
            </a:r>
          </a:p>
          <a:p>
            <a:pPr marL="514350" indent="-514350"/>
            <a:r>
              <a:rPr lang="en-US" dirty="0"/>
              <a:t>	</a:t>
            </a:r>
            <a:r>
              <a:rPr lang="en-US" i="1" dirty="0"/>
              <a:t>P</a:t>
            </a:r>
            <a:r>
              <a:rPr lang="en-US" dirty="0"/>
              <a:t>(all four parts have defects) = </a:t>
            </a:r>
            <a:r>
              <a:rPr lang="en-US" i="1" dirty="0"/>
              <a:t>P</a:t>
            </a:r>
            <a:r>
              <a:rPr lang="en-US" dirty="0"/>
              <a:t>(</a:t>
            </a:r>
            <a:r>
              <a:rPr lang="en-US" i="1" dirty="0"/>
              <a:t>A</a:t>
            </a:r>
            <a:r>
              <a:rPr lang="en-US" i="1" baseline="30000" dirty="0"/>
              <a:t>c </a:t>
            </a:r>
            <a:r>
              <a:rPr lang="en-US" dirty="0"/>
              <a:t>∩ </a:t>
            </a:r>
            <a:r>
              <a:rPr lang="en-US" i="1" dirty="0" err="1"/>
              <a:t>B</a:t>
            </a:r>
            <a:r>
              <a:rPr lang="en-US" i="1" baseline="30000" dirty="0" err="1"/>
              <a:t>c</a:t>
            </a:r>
            <a:r>
              <a:rPr lang="en-US" i="1" baseline="30000" dirty="0"/>
              <a:t> </a:t>
            </a:r>
            <a:r>
              <a:rPr lang="en-US" dirty="0"/>
              <a:t>∩ </a:t>
            </a:r>
            <a:r>
              <a:rPr lang="en-US" i="1" dirty="0"/>
              <a:t>C</a:t>
            </a:r>
            <a:r>
              <a:rPr lang="en-US" i="1" baseline="30000" dirty="0"/>
              <a:t>c </a:t>
            </a:r>
            <a:r>
              <a:rPr lang="en-US" dirty="0"/>
              <a:t>∩ </a:t>
            </a:r>
            <a:r>
              <a:rPr lang="en-US" i="1" dirty="0"/>
              <a:t>D</a:t>
            </a:r>
            <a:r>
              <a:rPr lang="en-US" i="1" baseline="30000" dirty="0"/>
              <a:t>c</a:t>
            </a:r>
            <a:r>
              <a:rPr lang="en-US" dirty="0"/>
              <a:t>).</a:t>
            </a:r>
          </a:p>
          <a:p>
            <a:pPr marL="461963" indent="-461963"/>
            <a:r>
              <a:rPr lang="en-US" dirty="0"/>
              <a:t>	Since each part operates independently of the others, the probability that all four parts are defective is the product of the probability of each of the part’s complement.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6.3.8 (cont.)</a:t>
            </a:r>
          </a:p>
        </p:txBody>
      </p:sp>
      <p:sp>
        <p:nvSpPr>
          <p:cNvPr id="3" name="Content Placeholder 2"/>
          <p:cNvSpPr>
            <a:spLocks noGrp="1"/>
          </p:cNvSpPr>
          <p:nvPr>
            <p:ph idx="1"/>
          </p:nvPr>
        </p:nvSpPr>
        <p:spPr/>
        <p:txBody>
          <a:bodyPr>
            <a:normAutofit lnSpcReduction="10000"/>
          </a:bodyPr>
          <a:lstStyle/>
          <a:p>
            <a:endParaRPr lang="en-US" dirty="0"/>
          </a:p>
          <a:p>
            <a:endParaRPr lang="en-US" dirty="0"/>
          </a:p>
          <a:p>
            <a:endParaRPr lang="en-US" dirty="0"/>
          </a:p>
          <a:p>
            <a:endParaRPr lang="en-US" dirty="0"/>
          </a:p>
          <a:p>
            <a:pPr>
              <a:tabLst>
                <a:tab pos="461963" algn="l"/>
              </a:tabLst>
            </a:pPr>
            <a:r>
              <a:rPr lang="en-US" dirty="0"/>
              <a:t>	Thus, the probability that all four parts have 	defects is </a:t>
            </a:r>
            <a:r>
              <a:rPr lang="en-US" dirty="0">
                <a:solidFill>
                  <a:srgbClr val="FF0000"/>
                </a:solidFill>
              </a:rPr>
              <a:t>0.0006</a:t>
            </a:r>
            <a:r>
              <a:rPr lang="en-US" dirty="0"/>
              <a:t>, or </a:t>
            </a:r>
            <a:r>
              <a:rPr lang="en-US" dirty="0">
                <a:solidFill>
                  <a:srgbClr val="FF0000"/>
                </a:solidFill>
              </a:rPr>
              <a:t>0.06%</a:t>
            </a:r>
            <a:r>
              <a:rPr lang="en-US" dirty="0"/>
              <a:t>.</a:t>
            </a:r>
          </a:p>
          <a:p>
            <a:pPr marL="514350" indent="-514350">
              <a:buFont typeface="+mj-lt"/>
              <a:buAutoNum type="alphaLcPeriod" startAt="2"/>
            </a:pPr>
            <a:r>
              <a:rPr lang="en-US" dirty="0"/>
              <a:t>The probability that the product does not work is the probability that at least one of the parts does not work (since each part must be free of defects for the product to work).</a:t>
            </a:r>
          </a:p>
        </p:txBody>
      </p:sp>
      <p:graphicFrame>
        <p:nvGraphicFramePr>
          <p:cNvPr id="114690" name="Object 2"/>
          <p:cNvGraphicFramePr>
            <a:graphicFrameLocks noChangeAspect="1"/>
          </p:cNvGraphicFramePr>
          <p:nvPr/>
        </p:nvGraphicFramePr>
        <p:xfrm>
          <a:off x="533400" y="1371600"/>
          <a:ext cx="7886700" cy="571500"/>
        </p:xfrm>
        <a:graphic>
          <a:graphicData uri="http://schemas.openxmlformats.org/presentationml/2006/ole">
            <mc:AlternateContent xmlns:mc="http://schemas.openxmlformats.org/markup-compatibility/2006">
              <mc:Choice xmlns:v="urn:schemas-microsoft-com:vml" Requires="v">
                <p:oleObj spid="_x0000_s114702" name="Equation" r:id="rId3" imgW="7886520" imgH="571320" progId="Equation.DSMT4">
                  <p:embed/>
                </p:oleObj>
              </mc:Choice>
              <mc:Fallback>
                <p:oleObj name="Equation" r:id="rId3" imgW="7886520" imgH="5713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371600"/>
                        <a:ext cx="78867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4691" name="Object 3"/>
          <p:cNvGraphicFramePr>
            <a:graphicFrameLocks noChangeAspect="1"/>
          </p:cNvGraphicFramePr>
          <p:nvPr/>
        </p:nvGraphicFramePr>
        <p:xfrm>
          <a:off x="3276600" y="2133600"/>
          <a:ext cx="5016500" cy="469900"/>
        </p:xfrm>
        <a:graphic>
          <a:graphicData uri="http://schemas.openxmlformats.org/presentationml/2006/ole">
            <mc:AlternateContent xmlns:mc="http://schemas.openxmlformats.org/markup-compatibility/2006">
              <mc:Choice xmlns:v="urn:schemas-microsoft-com:vml" Requires="v">
                <p:oleObj spid="_x0000_s114703" name="Equation" r:id="rId5" imgW="5016240" imgH="469800" progId="Equation.DSMT4">
                  <p:embed/>
                </p:oleObj>
              </mc:Choice>
              <mc:Fallback>
                <p:oleObj name="Equation" r:id="rId5" imgW="5016240" imgH="469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2133600"/>
                        <a:ext cx="5016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4692" name="Object 4"/>
          <p:cNvGraphicFramePr>
            <a:graphicFrameLocks noChangeAspect="1"/>
          </p:cNvGraphicFramePr>
          <p:nvPr/>
        </p:nvGraphicFramePr>
        <p:xfrm>
          <a:off x="3301767" y="2802622"/>
          <a:ext cx="1282700" cy="292100"/>
        </p:xfrm>
        <a:graphic>
          <a:graphicData uri="http://schemas.openxmlformats.org/presentationml/2006/ole">
            <mc:AlternateContent xmlns:mc="http://schemas.openxmlformats.org/markup-compatibility/2006">
              <mc:Choice xmlns:v="urn:schemas-microsoft-com:vml" Requires="v">
                <p:oleObj spid="_x0000_s114704" name="Equation" r:id="rId7" imgW="1282680" imgH="291960" progId="Equation.DSMT4">
                  <p:embed/>
                </p:oleObj>
              </mc:Choice>
              <mc:Fallback>
                <p:oleObj name="Equation" r:id="rId7" imgW="1282680" imgH="29196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01767" y="2802622"/>
                        <a:ext cx="12827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6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46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6.3.8 (cont.)</a:t>
            </a:r>
          </a:p>
        </p:txBody>
      </p:sp>
      <p:sp>
        <p:nvSpPr>
          <p:cNvPr id="3" name="Content Placeholder 2"/>
          <p:cNvSpPr>
            <a:spLocks noGrp="1"/>
          </p:cNvSpPr>
          <p:nvPr>
            <p:ph idx="1"/>
          </p:nvPr>
        </p:nvSpPr>
        <p:spPr>
          <a:xfrm>
            <a:off x="457200" y="1280160"/>
            <a:ext cx="8229600" cy="4892040"/>
          </a:xfrm>
        </p:spPr>
        <p:txBody>
          <a:bodyPr>
            <a:normAutofit lnSpcReduction="1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Thus, there is nearly a </a:t>
            </a:r>
            <a:r>
              <a:rPr lang="en-US" dirty="0">
                <a:solidFill>
                  <a:srgbClr val="FF0000"/>
                </a:solidFill>
              </a:rPr>
              <a:t>55%</a:t>
            </a:r>
            <a:r>
              <a:rPr lang="en-US" dirty="0"/>
              <a:t> chance that the product will </a:t>
            </a:r>
          </a:p>
          <a:p>
            <a:r>
              <a:rPr lang="en-US" dirty="0"/>
              <a:t>not work.</a:t>
            </a:r>
          </a:p>
        </p:txBody>
      </p:sp>
      <p:graphicFrame>
        <p:nvGraphicFramePr>
          <p:cNvPr id="115715" name="Object 3"/>
          <p:cNvGraphicFramePr>
            <a:graphicFrameLocks noChangeAspect="1"/>
          </p:cNvGraphicFramePr>
          <p:nvPr/>
        </p:nvGraphicFramePr>
        <p:xfrm>
          <a:off x="533400" y="1143000"/>
          <a:ext cx="3695700" cy="469900"/>
        </p:xfrm>
        <a:graphic>
          <a:graphicData uri="http://schemas.openxmlformats.org/presentationml/2006/ole">
            <mc:AlternateContent xmlns:mc="http://schemas.openxmlformats.org/markup-compatibility/2006">
              <mc:Choice xmlns:v="urn:schemas-microsoft-com:vml" Requires="v">
                <p:oleObj spid="_x0000_s115743" name="Equation" r:id="rId3" imgW="3695400" imgH="469800" progId="Equation.DSMT4">
                  <p:embed/>
                </p:oleObj>
              </mc:Choice>
              <mc:Fallback>
                <p:oleObj name="Equation" r:id="rId3" imgW="3695400" imgH="4698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143000"/>
                        <a:ext cx="3695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5716" name="Object 4"/>
          <p:cNvGraphicFramePr>
            <a:graphicFrameLocks noChangeAspect="1"/>
          </p:cNvGraphicFramePr>
          <p:nvPr/>
        </p:nvGraphicFramePr>
        <p:xfrm>
          <a:off x="3657600" y="1676400"/>
          <a:ext cx="5092700" cy="469900"/>
        </p:xfrm>
        <a:graphic>
          <a:graphicData uri="http://schemas.openxmlformats.org/presentationml/2006/ole">
            <mc:AlternateContent xmlns:mc="http://schemas.openxmlformats.org/markup-compatibility/2006">
              <mc:Choice xmlns:v="urn:schemas-microsoft-com:vml" Requires="v">
                <p:oleObj spid="_x0000_s115744" name="Equation" r:id="rId5" imgW="5092560" imgH="469800" progId="Equation.DSMT4">
                  <p:embed/>
                </p:oleObj>
              </mc:Choice>
              <mc:Fallback>
                <p:oleObj name="Equation" r:id="rId5" imgW="5092560" imgH="4698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1676400"/>
                        <a:ext cx="5092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5717" name="Object 5"/>
          <p:cNvGraphicFramePr>
            <a:graphicFrameLocks noChangeAspect="1"/>
          </p:cNvGraphicFramePr>
          <p:nvPr/>
        </p:nvGraphicFramePr>
        <p:xfrm>
          <a:off x="3674378" y="2273300"/>
          <a:ext cx="3124200" cy="469900"/>
        </p:xfrm>
        <a:graphic>
          <a:graphicData uri="http://schemas.openxmlformats.org/presentationml/2006/ole">
            <mc:AlternateContent xmlns:mc="http://schemas.openxmlformats.org/markup-compatibility/2006">
              <mc:Choice xmlns:v="urn:schemas-microsoft-com:vml" Requires="v">
                <p:oleObj spid="_x0000_s115745" name="Equation" r:id="rId7" imgW="3124080" imgH="469800" progId="Equation.DSMT4">
                  <p:embed/>
                </p:oleObj>
              </mc:Choice>
              <mc:Fallback>
                <p:oleObj name="Equation" r:id="rId7" imgW="3124080" imgH="4698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74378" y="2273300"/>
                        <a:ext cx="3124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5718" name="Object 6"/>
          <p:cNvGraphicFramePr>
            <a:graphicFrameLocks noChangeAspect="1"/>
          </p:cNvGraphicFramePr>
          <p:nvPr/>
        </p:nvGraphicFramePr>
        <p:xfrm>
          <a:off x="3686845" y="2882900"/>
          <a:ext cx="3200400" cy="469900"/>
        </p:xfrm>
        <a:graphic>
          <a:graphicData uri="http://schemas.openxmlformats.org/presentationml/2006/ole">
            <mc:AlternateContent xmlns:mc="http://schemas.openxmlformats.org/markup-compatibility/2006">
              <mc:Choice xmlns:v="urn:schemas-microsoft-com:vml" Requires="v">
                <p:oleObj spid="_x0000_s115746" name="Equation" r:id="rId9" imgW="3200400" imgH="469800" progId="Equation.DSMT4">
                  <p:embed/>
                </p:oleObj>
              </mc:Choice>
              <mc:Fallback>
                <p:oleObj name="Equation" r:id="rId9" imgW="3200400" imgH="46980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86845" y="2882900"/>
                        <a:ext cx="3200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5719" name="Object 7"/>
          <p:cNvGraphicFramePr>
            <a:graphicFrameLocks noChangeAspect="1"/>
          </p:cNvGraphicFramePr>
          <p:nvPr/>
        </p:nvGraphicFramePr>
        <p:xfrm>
          <a:off x="3708400" y="3465964"/>
          <a:ext cx="3606800" cy="469900"/>
        </p:xfrm>
        <a:graphic>
          <a:graphicData uri="http://schemas.openxmlformats.org/presentationml/2006/ole">
            <mc:AlternateContent xmlns:mc="http://schemas.openxmlformats.org/markup-compatibility/2006">
              <mc:Choice xmlns:v="urn:schemas-microsoft-com:vml" Requires="v">
                <p:oleObj spid="_x0000_s115747" name="Equation" r:id="rId11" imgW="3606480" imgH="469800" progId="Equation.DSMT4">
                  <p:embed/>
                </p:oleObj>
              </mc:Choice>
              <mc:Fallback>
                <p:oleObj name="Equation" r:id="rId11" imgW="3606480" imgH="46980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08400" y="3465964"/>
                        <a:ext cx="3606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5720" name="Object 8"/>
          <p:cNvGraphicFramePr>
            <a:graphicFrameLocks noChangeAspect="1"/>
          </p:cNvGraphicFramePr>
          <p:nvPr/>
        </p:nvGraphicFramePr>
        <p:xfrm>
          <a:off x="3725411" y="4122738"/>
          <a:ext cx="1752600" cy="292100"/>
        </p:xfrm>
        <a:graphic>
          <a:graphicData uri="http://schemas.openxmlformats.org/presentationml/2006/ole">
            <mc:AlternateContent xmlns:mc="http://schemas.openxmlformats.org/markup-compatibility/2006">
              <mc:Choice xmlns:v="urn:schemas-microsoft-com:vml" Requires="v">
                <p:oleObj spid="_x0000_s115748" name="Equation" r:id="rId13" imgW="1752480" imgH="291960" progId="Equation.DSMT4">
                  <p:embed/>
                </p:oleObj>
              </mc:Choice>
              <mc:Fallback>
                <p:oleObj name="Equation" r:id="rId13" imgW="1752480" imgH="29196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25411" y="4122738"/>
                        <a:ext cx="17526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5721" name="Object 9"/>
          <p:cNvGraphicFramePr>
            <a:graphicFrameLocks noChangeAspect="1"/>
          </p:cNvGraphicFramePr>
          <p:nvPr/>
        </p:nvGraphicFramePr>
        <p:xfrm>
          <a:off x="3750578" y="4635500"/>
          <a:ext cx="1295400" cy="292100"/>
        </p:xfrm>
        <a:graphic>
          <a:graphicData uri="http://schemas.openxmlformats.org/presentationml/2006/ole">
            <mc:AlternateContent xmlns:mc="http://schemas.openxmlformats.org/markup-compatibility/2006">
              <mc:Choice xmlns:v="urn:schemas-microsoft-com:vml" Requires="v">
                <p:oleObj spid="_x0000_s115749" name="Equation" r:id="rId15" imgW="1295280" imgH="291960" progId="Equation.DSMT4">
                  <p:embed/>
                </p:oleObj>
              </mc:Choice>
              <mc:Fallback>
                <p:oleObj name="Equation" r:id="rId15" imgW="1295280" imgH="291960" progId="Equation.DSMT4">
                  <p:embed/>
                  <p:pic>
                    <p:nvPicPr>
                      <p:cNvPr id="0"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50578" y="4635500"/>
                        <a:ext cx="12954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7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57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57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57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57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57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6.3.9</a:t>
            </a:r>
          </a:p>
        </p:txBody>
      </p:sp>
      <p:sp>
        <p:nvSpPr>
          <p:cNvPr id="3" name="Content Placeholder 2"/>
          <p:cNvSpPr>
            <a:spLocks noGrp="1"/>
          </p:cNvSpPr>
          <p:nvPr>
            <p:ph idx="1"/>
          </p:nvPr>
        </p:nvSpPr>
        <p:spPr/>
        <p:txBody>
          <a:bodyPr>
            <a:normAutofit lnSpcReduction="10000"/>
          </a:bodyPr>
          <a:lstStyle/>
          <a:p>
            <a:r>
              <a:rPr lang="en-US" dirty="0"/>
              <a:t>What is the probability of drawing a king and then a queen from a standard deck if the cards are drawn </a:t>
            </a:r>
            <a:r>
              <a:rPr lang="en-US" i="1" dirty="0"/>
              <a:t>without replacement </a:t>
            </a:r>
            <a:r>
              <a:rPr lang="en-US" dirty="0"/>
              <a:t>(which means that the first card is not replaced in the deck before the second card is drawn)?</a:t>
            </a:r>
          </a:p>
          <a:p>
            <a:r>
              <a:rPr lang="en-US" b="1" dirty="0"/>
              <a:t>Solution</a:t>
            </a:r>
          </a:p>
          <a:p>
            <a:r>
              <a:rPr lang="en-US" dirty="0"/>
              <a:t>This situation is essentially the same as </a:t>
            </a:r>
            <a:br>
              <a:rPr lang="en-US" dirty="0"/>
            </a:br>
            <a:r>
              <a:rPr lang="en-US" dirty="0"/>
              <a:t>drawing two cards at the same time from the deck. Let’s think of this experiment as having two stages for ease in calculation. We start by first determining the probability of drawing a king from the deck. </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6.3.9 (cont.)</a:t>
            </a:r>
          </a:p>
        </p:txBody>
      </p:sp>
      <p:sp>
        <p:nvSpPr>
          <p:cNvPr id="3" name="Content Placeholder 2"/>
          <p:cNvSpPr>
            <a:spLocks noGrp="1"/>
          </p:cNvSpPr>
          <p:nvPr>
            <p:ph idx="1"/>
          </p:nvPr>
        </p:nvSpPr>
        <p:spPr/>
        <p:txBody>
          <a:bodyPr/>
          <a:lstStyle/>
          <a:p>
            <a:r>
              <a:rPr lang="en-US" dirty="0"/>
              <a:t>Since there are 4 kings in a deck of 52 cards, this probability is</a:t>
            </a:r>
          </a:p>
          <a:p>
            <a:endParaRPr lang="en-US" dirty="0"/>
          </a:p>
          <a:p>
            <a:r>
              <a:rPr lang="en-US" dirty="0"/>
              <a:t>What is the probability of now drawing a queen? Since we are holding a king in our hand, there are still 4 queens left in the deck, but there are only 51 cards left to choose from in the deck. Therefore, the probability of drawing a queen, given we have already drawn a king and we did not place the king back in the deck before drawing our second card, is calculated as </a:t>
            </a:r>
            <a:endParaRPr lang="en-US" b="1" dirty="0"/>
          </a:p>
        </p:txBody>
      </p:sp>
      <p:graphicFrame>
        <p:nvGraphicFramePr>
          <p:cNvPr id="135170" name="Object 2"/>
          <p:cNvGraphicFramePr>
            <a:graphicFrameLocks noChangeAspect="1"/>
          </p:cNvGraphicFramePr>
          <p:nvPr>
            <p:extLst>
              <p:ext uri="{D42A27DB-BD31-4B8C-83A1-F6EECF244321}">
                <p14:modId xmlns:p14="http://schemas.microsoft.com/office/powerpoint/2010/main" val="1194266197"/>
              </p:ext>
            </p:extLst>
          </p:nvPr>
        </p:nvGraphicFramePr>
        <p:xfrm>
          <a:off x="3048000" y="1981200"/>
          <a:ext cx="2641600" cy="838200"/>
        </p:xfrm>
        <a:graphic>
          <a:graphicData uri="http://schemas.openxmlformats.org/presentationml/2006/ole">
            <mc:AlternateContent xmlns:mc="http://schemas.openxmlformats.org/markup-compatibility/2006">
              <mc:Choice xmlns:v="urn:schemas-microsoft-com:vml" Requires="v">
                <p:oleObj spid="_x0000_s135179" name="Equation" r:id="rId3" imgW="2641320" imgH="838080" progId="Equation.DSMT4">
                  <p:embed/>
                </p:oleObj>
              </mc:Choice>
              <mc:Fallback>
                <p:oleObj name="Equation" r:id="rId3" imgW="2641320" imgH="838080" progId="Equation.DSMT4">
                  <p:embed/>
                  <p:pic>
                    <p:nvPicPr>
                      <p:cNvPr id="0" name="Picture 2"/>
                      <p:cNvPicPr>
                        <a:picLocks noChangeAspect="1" noChangeArrowheads="1"/>
                      </p:cNvPicPr>
                      <p:nvPr/>
                    </p:nvPicPr>
                    <p:blipFill>
                      <a:blip r:embed="rId4"/>
                      <a:srcRect/>
                      <a:stretch>
                        <a:fillRect/>
                      </a:stretch>
                    </p:blipFill>
                    <p:spPr bwMode="auto">
                      <a:xfrm>
                        <a:off x="3048000" y="1981200"/>
                        <a:ext cx="2641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5172" name="Object 4"/>
          <p:cNvGraphicFramePr>
            <a:graphicFrameLocks noChangeAspect="1"/>
          </p:cNvGraphicFramePr>
          <p:nvPr>
            <p:extLst>
              <p:ext uri="{D42A27DB-BD31-4B8C-83A1-F6EECF244321}">
                <p14:modId xmlns:p14="http://schemas.microsoft.com/office/powerpoint/2010/main" val="1136471924"/>
              </p:ext>
            </p:extLst>
          </p:nvPr>
        </p:nvGraphicFramePr>
        <p:xfrm>
          <a:off x="7518633" y="5173966"/>
          <a:ext cx="533400" cy="838200"/>
        </p:xfrm>
        <a:graphic>
          <a:graphicData uri="http://schemas.openxmlformats.org/presentationml/2006/ole">
            <mc:AlternateContent xmlns:mc="http://schemas.openxmlformats.org/markup-compatibility/2006">
              <mc:Choice xmlns:v="urn:schemas-microsoft-com:vml" Requires="v">
                <p:oleObj spid="_x0000_s135180" name="Equation" r:id="rId5" imgW="533160" imgH="838080" progId="Equation.DSMT4">
                  <p:embed/>
                </p:oleObj>
              </mc:Choice>
              <mc:Fallback>
                <p:oleObj name="Equation" r:id="rId5" imgW="533160" imgH="838080" progId="Equation.DSMT4">
                  <p:embed/>
                  <p:pic>
                    <p:nvPicPr>
                      <p:cNvPr id="0" name="Picture 4"/>
                      <p:cNvPicPr>
                        <a:picLocks noChangeAspect="1" noChangeArrowheads="1"/>
                      </p:cNvPicPr>
                      <p:nvPr/>
                    </p:nvPicPr>
                    <p:blipFill>
                      <a:blip r:embed="rId6"/>
                      <a:srcRect/>
                      <a:stretch>
                        <a:fillRect/>
                      </a:stretch>
                    </p:blipFill>
                    <p:spPr bwMode="auto">
                      <a:xfrm>
                        <a:off x="7518633" y="5173966"/>
                        <a:ext cx="533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5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5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6.3.9 (cont.)</a:t>
            </a:r>
          </a:p>
        </p:txBody>
      </p:sp>
      <p:sp>
        <p:nvSpPr>
          <p:cNvPr id="3" name="Content Placeholder 2"/>
          <p:cNvSpPr>
            <a:spLocks noGrp="1"/>
          </p:cNvSpPr>
          <p:nvPr>
            <p:ph idx="1"/>
          </p:nvPr>
        </p:nvSpPr>
        <p:spPr/>
        <p:txBody>
          <a:bodyPr/>
          <a:lstStyle/>
          <a:p>
            <a:r>
              <a:rPr lang="en-US" dirty="0"/>
              <a:t>We can now find the probability of drawing a king and a queen, </a:t>
            </a:r>
            <a:r>
              <a:rPr lang="en-US" i="1" dirty="0"/>
              <a:t>without replacement</a:t>
            </a:r>
            <a:r>
              <a:rPr lang="en-US" dirty="0"/>
              <a:t>, by multiplying the two probabilities together.</a:t>
            </a:r>
          </a:p>
          <a:p>
            <a:r>
              <a:rPr lang="en-US" i="1" dirty="0"/>
              <a:t>P</a:t>
            </a:r>
            <a:r>
              <a:rPr lang="en-US" dirty="0"/>
              <a:t>(king and queen, without replacement) </a:t>
            </a:r>
            <a:br>
              <a:rPr lang="en-US" dirty="0"/>
            </a:br>
            <a:r>
              <a:rPr lang="en-US" dirty="0"/>
              <a:t>			= </a:t>
            </a:r>
            <a:r>
              <a:rPr lang="en-US" i="1" dirty="0"/>
              <a:t>P</a:t>
            </a:r>
            <a:r>
              <a:rPr lang="en-US" dirty="0"/>
              <a:t>(king) ⋅ </a:t>
            </a:r>
            <a:r>
              <a:rPr lang="en-US" i="1" dirty="0"/>
              <a:t>P</a:t>
            </a:r>
            <a:r>
              <a:rPr lang="en-US" dirty="0"/>
              <a:t>(queen | king)</a:t>
            </a:r>
          </a:p>
        </p:txBody>
      </p:sp>
      <p:graphicFrame>
        <p:nvGraphicFramePr>
          <p:cNvPr id="136197" name="Object 5"/>
          <p:cNvGraphicFramePr>
            <a:graphicFrameLocks noChangeAspect="1"/>
          </p:cNvGraphicFramePr>
          <p:nvPr/>
        </p:nvGraphicFramePr>
        <p:xfrm>
          <a:off x="609600" y="3733800"/>
          <a:ext cx="5791200" cy="469900"/>
        </p:xfrm>
        <a:graphic>
          <a:graphicData uri="http://schemas.openxmlformats.org/presentationml/2006/ole">
            <mc:AlternateContent xmlns:mc="http://schemas.openxmlformats.org/markup-compatibility/2006">
              <mc:Choice xmlns:v="urn:schemas-microsoft-com:vml" Requires="v">
                <p:oleObj spid="_x0000_s136219" name="Equation" r:id="rId3" imgW="5790960" imgH="469800" progId="Equation.DSMT4">
                  <p:embed/>
                </p:oleObj>
              </mc:Choice>
              <mc:Fallback>
                <p:oleObj name="Equation" r:id="rId3" imgW="5790960" imgH="469800" progId="Equation.DSMT4">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733800"/>
                        <a:ext cx="5791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6198" name="Object 6"/>
          <p:cNvGraphicFramePr>
            <a:graphicFrameLocks noChangeAspect="1"/>
          </p:cNvGraphicFramePr>
          <p:nvPr>
            <p:extLst>
              <p:ext uri="{D42A27DB-BD31-4B8C-83A1-F6EECF244321}">
                <p14:modId xmlns:p14="http://schemas.microsoft.com/office/powerpoint/2010/main" val="932378663"/>
              </p:ext>
            </p:extLst>
          </p:nvPr>
        </p:nvGraphicFramePr>
        <p:xfrm>
          <a:off x="4279900" y="4406900"/>
          <a:ext cx="3644900" cy="469900"/>
        </p:xfrm>
        <a:graphic>
          <a:graphicData uri="http://schemas.openxmlformats.org/presentationml/2006/ole">
            <mc:AlternateContent xmlns:mc="http://schemas.openxmlformats.org/markup-compatibility/2006">
              <mc:Choice xmlns:v="urn:schemas-microsoft-com:vml" Requires="v">
                <p:oleObj spid="_x0000_s136220" name="Equation" r:id="rId5" imgW="3644640" imgH="469800" progId="Equation.DSMT4">
                  <p:embed/>
                </p:oleObj>
              </mc:Choice>
              <mc:Fallback>
                <p:oleObj name="Equation" r:id="rId5" imgW="3644640" imgH="469800" progId="Equation.DSMT4">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79900" y="4406900"/>
                        <a:ext cx="3644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6200" name="Object 8"/>
          <p:cNvGraphicFramePr>
            <a:graphicFrameLocks noChangeAspect="1"/>
          </p:cNvGraphicFramePr>
          <p:nvPr/>
        </p:nvGraphicFramePr>
        <p:xfrm>
          <a:off x="4292600" y="4927600"/>
          <a:ext cx="1257300" cy="838200"/>
        </p:xfrm>
        <a:graphic>
          <a:graphicData uri="http://schemas.openxmlformats.org/presentationml/2006/ole">
            <mc:AlternateContent xmlns:mc="http://schemas.openxmlformats.org/markup-compatibility/2006">
              <mc:Choice xmlns:v="urn:schemas-microsoft-com:vml" Requires="v">
                <p:oleObj spid="_x0000_s136221" name="Equation" r:id="rId7" imgW="1257120" imgH="838080" progId="Equation.DSMT4">
                  <p:embed/>
                </p:oleObj>
              </mc:Choice>
              <mc:Fallback>
                <p:oleObj name="Equation" r:id="rId7" imgW="1257120" imgH="838080" progId="Equation.DSMT4">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92600" y="4927600"/>
                        <a:ext cx="1257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6202" name="Object 10"/>
          <p:cNvGraphicFramePr>
            <a:graphicFrameLocks noChangeAspect="1"/>
          </p:cNvGraphicFramePr>
          <p:nvPr/>
        </p:nvGraphicFramePr>
        <p:xfrm>
          <a:off x="5630411" y="4927600"/>
          <a:ext cx="876300" cy="838200"/>
        </p:xfrm>
        <a:graphic>
          <a:graphicData uri="http://schemas.openxmlformats.org/presentationml/2006/ole">
            <mc:AlternateContent xmlns:mc="http://schemas.openxmlformats.org/markup-compatibility/2006">
              <mc:Choice xmlns:v="urn:schemas-microsoft-com:vml" Requires="v">
                <p:oleObj spid="_x0000_s136222" name="Equation" r:id="rId9" imgW="876240" imgH="838080" progId="Equation.DSMT4">
                  <p:embed/>
                </p:oleObj>
              </mc:Choice>
              <mc:Fallback>
                <p:oleObj name="Equation" r:id="rId9" imgW="876240" imgH="838080" progId="Equation.DSMT4">
                  <p:embed/>
                  <p:pic>
                    <p:nvPicPr>
                      <p:cNvPr id="0"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30411" y="4927600"/>
                        <a:ext cx="876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6203" name="Object 11"/>
          <p:cNvGraphicFramePr>
            <a:graphicFrameLocks noChangeAspect="1"/>
          </p:cNvGraphicFramePr>
          <p:nvPr/>
        </p:nvGraphicFramePr>
        <p:xfrm>
          <a:off x="6565900" y="5200650"/>
          <a:ext cx="1282700" cy="292100"/>
        </p:xfrm>
        <a:graphic>
          <a:graphicData uri="http://schemas.openxmlformats.org/presentationml/2006/ole">
            <mc:AlternateContent xmlns:mc="http://schemas.openxmlformats.org/markup-compatibility/2006">
              <mc:Choice xmlns:v="urn:schemas-microsoft-com:vml" Requires="v">
                <p:oleObj spid="_x0000_s136223" name="Equation" r:id="rId11" imgW="1282680" imgH="291960" progId="Equation.DSMT4">
                  <p:embed/>
                </p:oleObj>
              </mc:Choice>
              <mc:Fallback>
                <p:oleObj name="Equation" r:id="rId11" imgW="1282680" imgH="291960" progId="Equation.DSMT4">
                  <p:embed/>
                  <p:pic>
                    <p:nvPicPr>
                      <p:cNvPr id="0"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65900" y="5200650"/>
                        <a:ext cx="12827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61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61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620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620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62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Probability Law 11: Multiplication Rule for Dependent Events </a:t>
            </a:r>
          </a:p>
        </p:txBody>
      </p:sp>
      <p:sp>
        <p:nvSpPr>
          <p:cNvPr id="4" name="Content Placeholder 2"/>
          <p:cNvSpPr txBox="1">
            <a:spLocks/>
          </p:cNvSpPr>
          <p:nvPr/>
        </p:nvSpPr>
        <p:spPr>
          <a:xfrm>
            <a:off x="457200" y="1280160"/>
            <a:ext cx="8229600" cy="1557349"/>
          </a:xfrm>
          <a:prstGeom prst="rect">
            <a:avLst/>
          </a:prstGeom>
          <a:solidFill>
            <a:srgbClr val="FFFFCC"/>
          </a:solidFill>
          <a:ln w="28575">
            <a:solidFill>
              <a:srgbClr val="000000"/>
            </a:solidFill>
          </a:ln>
        </p:spPr>
        <p:txBody>
          <a:bodyPr>
            <a:sp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mn-lt"/>
                <a:ea typeface="+mn-ea"/>
                <a:cs typeface="+mn-cs"/>
              </a:rPr>
              <a:t>Definition</a:t>
            </a:r>
            <a:endParaRPr kumimoji="0" lang="en-US" sz="2800" b="0" i="0" u="none" strike="noStrike" kern="1200" cap="none" spc="0" normalizeH="0" baseline="0" noProof="0" dirty="0">
              <a:ln>
                <a:noFill/>
              </a:ln>
              <a:solidFill>
                <a:srgbClr val="000000"/>
              </a:solidFill>
              <a:effectLst/>
              <a:uLnTx/>
              <a:uFillTx/>
              <a:latin typeface="+mn-lt"/>
              <a:ea typeface="+mn-ea"/>
              <a:cs typeface="+mn-cs"/>
            </a:endParaRPr>
          </a:p>
          <a:p>
            <a:pPr lvl="0">
              <a:spcBef>
                <a:spcPct val="20000"/>
              </a:spcBef>
            </a:pPr>
            <a:r>
              <a:rPr lang="en-US" sz="2800" dirty="0">
                <a:solidFill>
                  <a:srgbClr val="000000"/>
                </a:solidFill>
              </a:rPr>
              <a:t>If two events, </a:t>
            </a:r>
            <a:r>
              <a:rPr lang="en-US" sz="2800" i="1" dirty="0">
                <a:solidFill>
                  <a:srgbClr val="000000"/>
                </a:solidFill>
              </a:rPr>
              <a:t>A</a:t>
            </a:r>
            <a:r>
              <a:rPr lang="en-US" sz="2800" dirty="0">
                <a:solidFill>
                  <a:srgbClr val="000000"/>
                </a:solidFill>
              </a:rPr>
              <a:t> and </a:t>
            </a:r>
            <a:r>
              <a:rPr lang="en-US" sz="2800" i="1" dirty="0">
                <a:solidFill>
                  <a:srgbClr val="000000"/>
                </a:solidFill>
              </a:rPr>
              <a:t>B</a:t>
            </a:r>
            <a:r>
              <a:rPr lang="en-US" sz="2800" dirty="0">
                <a:solidFill>
                  <a:srgbClr val="000000"/>
                </a:solidFill>
              </a:rPr>
              <a:t>, are </a:t>
            </a:r>
            <a:r>
              <a:rPr lang="en-US" sz="2800" b="1" dirty="0">
                <a:solidFill>
                  <a:srgbClr val="C00000"/>
                </a:solidFill>
              </a:rPr>
              <a:t>dependent</a:t>
            </a:r>
            <a:r>
              <a:rPr lang="en-US" sz="2800" dirty="0">
                <a:solidFill>
                  <a:srgbClr val="000000"/>
                </a:solidFill>
              </a:rPr>
              <a:t>, then</a:t>
            </a:r>
          </a:p>
          <a:p>
            <a:pPr lvl="0">
              <a:spcBef>
                <a:spcPct val="20000"/>
              </a:spcBef>
            </a:pPr>
            <a:endParaRPr lang="en-US" sz="2800" dirty="0">
              <a:solidFill>
                <a:srgbClr val="000000"/>
              </a:solidFill>
            </a:endParaRPr>
          </a:p>
        </p:txBody>
      </p:sp>
      <p:graphicFrame>
        <p:nvGraphicFramePr>
          <p:cNvPr id="137218" name="Object 2"/>
          <p:cNvGraphicFramePr>
            <a:graphicFrameLocks noChangeAspect="1"/>
          </p:cNvGraphicFramePr>
          <p:nvPr/>
        </p:nvGraphicFramePr>
        <p:xfrm>
          <a:off x="1720850" y="2311167"/>
          <a:ext cx="5715000" cy="469900"/>
        </p:xfrm>
        <a:graphic>
          <a:graphicData uri="http://schemas.openxmlformats.org/presentationml/2006/ole">
            <mc:AlternateContent xmlns:mc="http://schemas.openxmlformats.org/markup-compatibility/2006">
              <mc:Choice xmlns:v="urn:schemas-microsoft-com:vml" Requires="v">
                <p:oleObj spid="_x0000_s137222" name="Equation" r:id="rId3" imgW="5715000" imgH="469800" progId="Equation.DSMT4">
                  <p:embed/>
                </p:oleObj>
              </mc:Choice>
              <mc:Fallback>
                <p:oleObj name="Equation" r:id="rId3" imgW="571500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0850" y="2311167"/>
                        <a:ext cx="5715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6.3.10</a:t>
            </a:r>
          </a:p>
        </p:txBody>
      </p:sp>
      <p:sp>
        <p:nvSpPr>
          <p:cNvPr id="3" name="Content Placeholder 2"/>
          <p:cNvSpPr>
            <a:spLocks noGrp="1"/>
          </p:cNvSpPr>
          <p:nvPr>
            <p:ph idx="1"/>
          </p:nvPr>
        </p:nvSpPr>
        <p:spPr/>
        <p:txBody>
          <a:bodyPr/>
          <a:lstStyle/>
          <a:p>
            <a:r>
              <a:rPr lang="en-US" dirty="0"/>
              <a:t>Assume that there are 17 men and 24 women in the Lions Club. Two members are chosen at random each year to serve on the hospitality committee. What is the probability of choosing two members at random and the first being a man and the second being a woman?</a:t>
            </a:r>
          </a:p>
          <a:p>
            <a:r>
              <a:rPr lang="en-US" b="1" dirty="0"/>
              <a:t>Solution</a:t>
            </a:r>
          </a:p>
          <a:p>
            <a:r>
              <a:rPr lang="en-US" dirty="0"/>
              <a:t>Note that since we are choosing two members, the first choice will influence the probability for the second choice, assuming we do not want to choose the same member twice.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6.3.10 (cont.)</a:t>
            </a:r>
          </a:p>
        </p:txBody>
      </p:sp>
      <p:sp>
        <p:nvSpPr>
          <p:cNvPr id="3" name="Content Placeholder 2"/>
          <p:cNvSpPr>
            <a:spLocks noGrp="1"/>
          </p:cNvSpPr>
          <p:nvPr>
            <p:ph idx="1"/>
          </p:nvPr>
        </p:nvSpPr>
        <p:spPr/>
        <p:txBody>
          <a:bodyPr/>
          <a:lstStyle/>
          <a:p>
            <a:r>
              <a:rPr lang="en-US" dirty="0"/>
              <a:t>This means we are dealing with dependent events. We want to find </a:t>
            </a:r>
            <a:r>
              <a:rPr lang="en-US" i="1" dirty="0"/>
              <a:t>P</a:t>
            </a:r>
            <a:r>
              <a:rPr lang="en-US" dirty="0"/>
              <a:t>(man and woman), which according to the Multiplication Rule for Probability Law 11, equals </a:t>
            </a:r>
            <a:r>
              <a:rPr lang="en-US" i="1" dirty="0"/>
              <a:t>P</a:t>
            </a:r>
            <a:r>
              <a:rPr lang="en-US" dirty="0"/>
              <a:t>(man) </a:t>
            </a:r>
            <a:r>
              <a:rPr lang="en-US" baseline="30000" dirty="0"/>
              <a:t>. </a:t>
            </a:r>
            <a:r>
              <a:rPr lang="en-US" i="1" dirty="0"/>
              <a:t>P</a:t>
            </a:r>
            <a:r>
              <a:rPr lang="en-US" dirty="0"/>
              <a:t>(</a:t>
            </a:r>
            <a:r>
              <a:rPr lang="en-US" dirty="0" err="1"/>
              <a:t>woman|man</a:t>
            </a:r>
            <a:r>
              <a:rPr lang="en-US" dirty="0"/>
              <a:t>). When the first member is picked, there are 17 men out of 41 members. When the second member is picked, we assume that we have already picked a man, so that leaves all 24 women, but only 40 remaining members.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6.3.10 (cont.)</a:t>
            </a:r>
          </a:p>
        </p:txBody>
      </p:sp>
      <p:sp>
        <p:nvSpPr>
          <p:cNvPr id="3" name="Content Placeholder 2"/>
          <p:cNvSpPr>
            <a:spLocks noGrp="1"/>
          </p:cNvSpPr>
          <p:nvPr>
            <p:ph idx="1"/>
          </p:nvPr>
        </p:nvSpPr>
        <p:spPr/>
        <p:txBody>
          <a:bodyPr/>
          <a:lstStyle/>
          <a:p>
            <a:r>
              <a:rPr lang="en-US" dirty="0"/>
              <a:t>The calculation is as follows.</a:t>
            </a:r>
          </a:p>
        </p:txBody>
      </p:sp>
      <p:graphicFrame>
        <p:nvGraphicFramePr>
          <p:cNvPr id="139266" name="Object 2"/>
          <p:cNvGraphicFramePr>
            <a:graphicFrameLocks noChangeAspect="1"/>
          </p:cNvGraphicFramePr>
          <p:nvPr/>
        </p:nvGraphicFramePr>
        <p:xfrm>
          <a:off x="914400" y="2165350"/>
          <a:ext cx="6718300" cy="469900"/>
        </p:xfrm>
        <a:graphic>
          <a:graphicData uri="http://schemas.openxmlformats.org/presentationml/2006/ole">
            <mc:AlternateContent xmlns:mc="http://schemas.openxmlformats.org/markup-compatibility/2006">
              <mc:Choice xmlns:v="urn:schemas-microsoft-com:vml" Requires="v">
                <p:oleObj spid="_x0000_s139279" name="Equation" r:id="rId3" imgW="6717960" imgH="469800" progId="Equation.DSMT4">
                  <p:embed/>
                </p:oleObj>
              </mc:Choice>
              <mc:Fallback>
                <p:oleObj name="Equation" r:id="rId3" imgW="671796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165350"/>
                        <a:ext cx="6718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9268" name="Object 4"/>
          <p:cNvGraphicFramePr>
            <a:graphicFrameLocks noChangeAspect="1"/>
          </p:cNvGraphicFramePr>
          <p:nvPr/>
        </p:nvGraphicFramePr>
        <p:xfrm>
          <a:off x="3768055" y="2819400"/>
          <a:ext cx="1282700" cy="838200"/>
        </p:xfrm>
        <a:graphic>
          <a:graphicData uri="http://schemas.openxmlformats.org/presentationml/2006/ole">
            <mc:AlternateContent xmlns:mc="http://schemas.openxmlformats.org/markup-compatibility/2006">
              <mc:Choice xmlns:v="urn:schemas-microsoft-com:vml" Requires="v">
                <p:oleObj spid="_x0000_s139280" name="Equation" r:id="rId5" imgW="1282680" imgH="838080" progId="Equation.DSMT4">
                  <p:embed/>
                </p:oleObj>
              </mc:Choice>
              <mc:Fallback>
                <p:oleObj name="Equation" r:id="rId5" imgW="1282680" imgH="8380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68055" y="2819400"/>
                        <a:ext cx="1282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9269" name="Object 5"/>
          <p:cNvGraphicFramePr>
            <a:graphicFrameLocks noChangeAspect="1"/>
          </p:cNvGraphicFramePr>
          <p:nvPr/>
        </p:nvGraphicFramePr>
        <p:xfrm>
          <a:off x="3784134" y="3962400"/>
          <a:ext cx="1282700" cy="292100"/>
        </p:xfrm>
        <a:graphic>
          <a:graphicData uri="http://schemas.openxmlformats.org/presentationml/2006/ole">
            <mc:AlternateContent xmlns:mc="http://schemas.openxmlformats.org/markup-compatibility/2006">
              <mc:Choice xmlns:v="urn:schemas-microsoft-com:vml" Requires="v">
                <p:oleObj spid="_x0000_s139281" name="Equation" r:id="rId7" imgW="1282680" imgH="291960" progId="Equation.DSMT4">
                  <p:embed/>
                </p:oleObj>
              </mc:Choice>
              <mc:Fallback>
                <p:oleObj name="Equation" r:id="rId7" imgW="1282680" imgH="29196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84134" y="3962400"/>
                        <a:ext cx="12827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92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92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9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6.3.1</a:t>
            </a:r>
          </a:p>
        </p:txBody>
      </p:sp>
      <p:sp>
        <p:nvSpPr>
          <p:cNvPr id="3" name="Content Placeholder 2"/>
          <p:cNvSpPr>
            <a:spLocks noGrp="1"/>
          </p:cNvSpPr>
          <p:nvPr>
            <p:ph idx="1"/>
          </p:nvPr>
        </p:nvSpPr>
        <p:spPr/>
        <p:txBody>
          <a:bodyPr/>
          <a:lstStyle/>
          <a:p>
            <a:r>
              <a:rPr lang="en-US" dirty="0"/>
              <a:t>Suppose a marketing research firm has surveyed a panel of consumers to test a new product and produced the following </a:t>
            </a:r>
            <a:r>
              <a:rPr lang="en-US" b="1" dirty="0"/>
              <a:t>cross tabulation </a:t>
            </a:r>
            <a:r>
              <a:rPr lang="en-US" dirty="0"/>
              <a:t>indicating the number of panelists that liked the product, the number that did not like the product, and the number that were undecided.</a:t>
            </a:r>
          </a:p>
        </p:txBody>
      </p:sp>
      <p:graphicFrame>
        <p:nvGraphicFramePr>
          <p:cNvPr id="4" name="object 3"/>
          <p:cNvGraphicFramePr>
            <a:graphicFrameLocks noGrp="1"/>
          </p:cNvGraphicFramePr>
          <p:nvPr/>
        </p:nvGraphicFramePr>
        <p:xfrm>
          <a:off x="1143000" y="4038599"/>
          <a:ext cx="6629401" cy="1781175"/>
        </p:xfrm>
        <a:graphic>
          <a:graphicData uri="http://schemas.openxmlformats.org/drawingml/2006/table">
            <a:tbl>
              <a:tblPr firstRow="1" bandRow="1">
                <a:tableStyleId>{5C22544A-7EE6-4342-B048-85BDC9FD1C3A}</a:tableStyleId>
              </a:tblPr>
              <a:tblGrid>
                <a:gridCol w="1103628">
                  <a:extLst>
                    <a:ext uri="{9D8B030D-6E8A-4147-A177-3AD203B41FA5}">
                      <a16:colId xmlns:a16="http://schemas.microsoft.com/office/drawing/2014/main" xmlns="" val="20000"/>
                    </a:ext>
                  </a:extLst>
                </a:gridCol>
                <a:gridCol w="1472231">
                  <a:extLst>
                    <a:ext uri="{9D8B030D-6E8A-4147-A177-3AD203B41FA5}">
                      <a16:colId xmlns:a16="http://schemas.microsoft.com/office/drawing/2014/main" xmlns="" val="20001"/>
                    </a:ext>
                  </a:extLst>
                </a:gridCol>
                <a:gridCol w="1472231">
                  <a:extLst>
                    <a:ext uri="{9D8B030D-6E8A-4147-A177-3AD203B41FA5}">
                      <a16:colId xmlns:a16="http://schemas.microsoft.com/office/drawing/2014/main" xmlns="" val="20002"/>
                    </a:ext>
                  </a:extLst>
                </a:gridCol>
                <a:gridCol w="1472231">
                  <a:extLst>
                    <a:ext uri="{9D8B030D-6E8A-4147-A177-3AD203B41FA5}">
                      <a16:colId xmlns:a16="http://schemas.microsoft.com/office/drawing/2014/main" xmlns="" val="20003"/>
                    </a:ext>
                  </a:extLst>
                </a:gridCol>
                <a:gridCol w="1109080">
                  <a:extLst>
                    <a:ext uri="{9D8B030D-6E8A-4147-A177-3AD203B41FA5}">
                      <a16:colId xmlns:a16="http://schemas.microsoft.com/office/drawing/2014/main" xmlns="" val="20004"/>
                    </a:ext>
                  </a:extLst>
                </a:gridCol>
              </a:tblGrid>
              <a:tr h="247650">
                <a:tc gridSpan="5">
                  <a:txBody>
                    <a:bodyPr/>
                    <a:lstStyle/>
                    <a:p>
                      <a:pPr algn="ctr">
                        <a:lnSpc>
                          <a:spcPct val="100000"/>
                        </a:lnSpc>
                        <a:spcBef>
                          <a:spcPts val="150"/>
                        </a:spcBef>
                      </a:pPr>
                      <a:r>
                        <a:rPr lang="en-US" sz="2000" dirty="0">
                          <a:latin typeface="+mj-lt"/>
                          <a:cs typeface="Roboto Condensed"/>
                        </a:rPr>
                        <a:t>Market Research Survey</a:t>
                      </a:r>
                      <a:endParaRPr sz="2000" dirty="0">
                        <a:latin typeface="+mj-lt"/>
                        <a:cs typeface="Roboto Condensed"/>
                      </a:endParaRPr>
                    </a:p>
                  </a:txBody>
                  <a:tcPr marL="0" marR="0" marT="19050" marB="0"/>
                </a:tc>
                <a:tc hMerge="1">
                  <a:txBody>
                    <a:bodyPr/>
                    <a:lstStyle/>
                    <a:p>
                      <a:pPr marL="328295">
                        <a:lnSpc>
                          <a:spcPct val="100000"/>
                        </a:lnSpc>
                        <a:spcBef>
                          <a:spcPts val="150"/>
                        </a:spcBef>
                      </a:pPr>
                      <a:endParaRPr sz="1000">
                        <a:latin typeface="Roboto Condensed"/>
                        <a:cs typeface="Roboto Condensed"/>
                      </a:endParaRPr>
                    </a:p>
                  </a:txBody>
                  <a:tcPr marL="0" marR="0" marT="19050" marB="0"/>
                </a:tc>
                <a:tc hMerge="1">
                  <a:txBody>
                    <a:bodyPr/>
                    <a:lstStyle/>
                    <a:p>
                      <a:pPr marL="12700" algn="ctr">
                        <a:lnSpc>
                          <a:spcPct val="100000"/>
                        </a:lnSpc>
                        <a:spcBef>
                          <a:spcPts val="150"/>
                        </a:spcBef>
                      </a:pPr>
                      <a:endParaRPr sz="1000">
                        <a:latin typeface="Roboto Condensed"/>
                        <a:cs typeface="Roboto Condensed"/>
                      </a:endParaRPr>
                    </a:p>
                  </a:txBody>
                  <a:tcPr marL="0" marR="0" marT="19050" marB="0"/>
                </a:tc>
                <a:tc hMerge="1">
                  <a:txBody>
                    <a:bodyPr/>
                    <a:lstStyle/>
                    <a:p>
                      <a:pPr marL="12700" algn="ctr">
                        <a:lnSpc>
                          <a:spcPct val="100000"/>
                        </a:lnSpc>
                        <a:spcBef>
                          <a:spcPts val="150"/>
                        </a:spcBef>
                      </a:pPr>
                      <a:endParaRPr sz="1000">
                        <a:latin typeface="Roboto Condensed"/>
                        <a:cs typeface="Roboto Condensed"/>
                      </a:endParaRPr>
                    </a:p>
                  </a:txBody>
                  <a:tcPr marL="0" marR="0" marT="19050" marB="0"/>
                </a:tc>
                <a:tc hMerge="1">
                  <a:txBody>
                    <a:bodyPr/>
                    <a:lstStyle/>
                    <a:p>
                      <a:pPr marR="77470" algn="r">
                        <a:lnSpc>
                          <a:spcPct val="100000"/>
                        </a:lnSpc>
                        <a:spcBef>
                          <a:spcPts val="150"/>
                        </a:spcBef>
                      </a:pPr>
                      <a:endParaRPr sz="1000" dirty="0">
                        <a:latin typeface="Roboto Condensed"/>
                        <a:cs typeface="Roboto Condensed"/>
                      </a:endParaRPr>
                    </a:p>
                  </a:txBody>
                  <a:tcPr marL="0" marR="0" marT="19050" marB="0"/>
                </a:tc>
                <a:extLst>
                  <a:ext uri="{0D108BD9-81ED-4DB2-BD59-A6C34878D82A}">
                    <a16:rowId xmlns:a16="http://schemas.microsoft.com/office/drawing/2014/main" xmlns="" val="10000"/>
                  </a:ext>
                </a:extLst>
              </a:tr>
              <a:tr h="196850">
                <a:tc>
                  <a:txBody>
                    <a:bodyPr/>
                    <a:lstStyle/>
                    <a:p>
                      <a:pPr algn="ctr">
                        <a:lnSpc>
                          <a:spcPct val="100000"/>
                        </a:lnSpc>
                        <a:spcBef>
                          <a:spcPts val="150"/>
                        </a:spcBef>
                      </a:pPr>
                      <a:r>
                        <a:rPr sz="1800" b="1" spc="-5" dirty="0">
                          <a:solidFill>
                            <a:srgbClr val="000000"/>
                          </a:solidFill>
                        </a:rPr>
                        <a:t>Age</a:t>
                      </a:r>
                      <a:endParaRPr sz="1800" b="1" dirty="0">
                        <a:solidFill>
                          <a:srgbClr val="000000"/>
                        </a:solidFill>
                        <a:latin typeface="Roboto Condensed"/>
                        <a:cs typeface="Roboto Condensed"/>
                      </a:endParaRPr>
                    </a:p>
                  </a:txBody>
                  <a:tcPr marL="0" marR="0" marT="19050" marB="0"/>
                </a:tc>
                <a:tc>
                  <a:txBody>
                    <a:bodyPr/>
                    <a:lstStyle/>
                    <a:p>
                      <a:pPr marL="328295" algn="ctr">
                        <a:lnSpc>
                          <a:spcPct val="100000"/>
                        </a:lnSpc>
                        <a:spcBef>
                          <a:spcPts val="150"/>
                        </a:spcBef>
                      </a:pPr>
                      <a:r>
                        <a:rPr sz="1800" b="1" spc="-5" dirty="0">
                          <a:solidFill>
                            <a:srgbClr val="000000"/>
                          </a:solidFill>
                        </a:rPr>
                        <a:t>Like</a:t>
                      </a:r>
                      <a:endParaRPr sz="1800" b="1" dirty="0">
                        <a:solidFill>
                          <a:srgbClr val="000000"/>
                        </a:solidFill>
                        <a:latin typeface="Roboto Condensed"/>
                        <a:cs typeface="Roboto Condensed"/>
                      </a:endParaRPr>
                    </a:p>
                  </a:txBody>
                  <a:tcPr marL="0" marR="0" marT="19050" marB="0"/>
                </a:tc>
                <a:tc>
                  <a:txBody>
                    <a:bodyPr/>
                    <a:lstStyle/>
                    <a:p>
                      <a:pPr marL="12700" algn="ctr">
                        <a:lnSpc>
                          <a:spcPct val="100000"/>
                        </a:lnSpc>
                        <a:spcBef>
                          <a:spcPts val="150"/>
                        </a:spcBef>
                      </a:pPr>
                      <a:r>
                        <a:rPr sz="1800" b="1" spc="-5" dirty="0">
                          <a:solidFill>
                            <a:srgbClr val="000000"/>
                          </a:solidFill>
                        </a:rPr>
                        <a:t>Not</a:t>
                      </a:r>
                      <a:r>
                        <a:rPr sz="1800" b="1" spc="-20" dirty="0">
                          <a:solidFill>
                            <a:srgbClr val="000000"/>
                          </a:solidFill>
                        </a:rPr>
                        <a:t> </a:t>
                      </a:r>
                      <a:r>
                        <a:rPr sz="1800" b="1" spc="-5" dirty="0">
                          <a:solidFill>
                            <a:srgbClr val="000000"/>
                          </a:solidFill>
                        </a:rPr>
                        <a:t>Like</a:t>
                      </a:r>
                      <a:endParaRPr sz="1800" b="1" dirty="0">
                        <a:solidFill>
                          <a:srgbClr val="000000"/>
                        </a:solidFill>
                        <a:latin typeface="Roboto Condensed"/>
                        <a:cs typeface="Roboto Condensed"/>
                      </a:endParaRPr>
                    </a:p>
                  </a:txBody>
                  <a:tcPr marL="0" marR="0" marT="19050" marB="0"/>
                </a:tc>
                <a:tc>
                  <a:txBody>
                    <a:bodyPr/>
                    <a:lstStyle/>
                    <a:p>
                      <a:pPr marL="12700" algn="ctr">
                        <a:lnSpc>
                          <a:spcPct val="100000"/>
                        </a:lnSpc>
                        <a:spcBef>
                          <a:spcPts val="150"/>
                        </a:spcBef>
                      </a:pPr>
                      <a:r>
                        <a:rPr sz="1800" b="1" spc="-5" dirty="0">
                          <a:solidFill>
                            <a:srgbClr val="000000"/>
                          </a:solidFill>
                        </a:rPr>
                        <a:t>Undecided</a:t>
                      </a:r>
                      <a:endParaRPr sz="1800" b="1">
                        <a:solidFill>
                          <a:srgbClr val="000000"/>
                        </a:solidFill>
                        <a:latin typeface="Roboto Condensed"/>
                        <a:cs typeface="Roboto Condensed"/>
                      </a:endParaRPr>
                    </a:p>
                  </a:txBody>
                  <a:tcPr marL="0" marR="0" marT="19050" marB="0"/>
                </a:tc>
                <a:tc>
                  <a:txBody>
                    <a:bodyPr/>
                    <a:lstStyle/>
                    <a:p>
                      <a:pPr marR="77470" algn="ctr">
                        <a:lnSpc>
                          <a:spcPct val="100000"/>
                        </a:lnSpc>
                        <a:spcBef>
                          <a:spcPts val="150"/>
                        </a:spcBef>
                      </a:pPr>
                      <a:r>
                        <a:rPr sz="1800" b="1" spc="-105" dirty="0">
                          <a:solidFill>
                            <a:srgbClr val="000000"/>
                          </a:solidFill>
                        </a:rPr>
                        <a:t>T</a:t>
                      </a:r>
                      <a:r>
                        <a:rPr sz="1800" b="1" dirty="0">
                          <a:solidFill>
                            <a:srgbClr val="000000"/>
                          </a:solidFill>
                        </a:rPr>
                        <a:t>otal</a:t>
                      </a:r>
                      <a:endParaRPr sz="1800" b="1" dirty="0">
                        <a:solidFill>
                          <a:srgbClr val="000000"/>
                        </a:solidFill>
                        <a:latin typeface="Roboto Condensed"/>
                        <a:cs typeface="Roboto Condensed"/>
                      </a:endParaRPr>
                    </a:p>
                  </a:txBody>
                  <a:tcPr marL="0" marR="0" marT="19050" marB="0"/>
                </a:tc>
                <a:extLst>
                  <a:ext uri="{0D108BD9-81ED-4DB2-BD59-A6C34878D82A}">
                    <a16:rowId xmlns:a16="http://schemas.microsoft.com/office/drawing/2014/main" xmlns="" val="10001"/>
                  </a:ext>
                </a:extLst>
              </a:tr>
              <a:tr h="206375">
                <a:tc>
                  <a:txBody>
                    <a:bodyPr/>
                    <a:lstStyle/>
                    <a:p>
                      <a:pPr algn="ctr">
                        <a:lnSpc>
                          <a:spcPct val="100000"/>
                        </a:lnSpc>
                        <a:spcBef>
                          <a:spcPts val="125"/>
                        </a:spcBef>
                      </a:pPr>
                      <a:r>
                        <a:rPr sz="1800" dirty="0">
                          <a:solidFill>
                            <a:srgbClr val="000000"/>
                          </a:solidFill>
                        </a:rPr>
                        <a:t>18–34</a:t>
                      </a:r>
                      <a:endParaRPr sz="1800" dirty="0">
                        <a:solidFill>
                          <a:srgbClr val="000000"/>
                        </a:solidFill>
                        <a:latin typeface="STIX"/>
                        <a:cs typeface="STIX"/>
                      </a:endParaRPr>
                    </a:p>
                  </a:txBody>
                  <a:tcPr marL="0" marR="0" marT="15875" marB="0"/>
                </a:tc>
                <a:tc>
                  <a:txBody>
                    <a:bodyPr/>
                    <a:lstStyle/>
                    <a:p>
                      <a:pPr marL="330200" algn="ctr">
                        <a:lnSpc>
                          <a:spcPct val="100000"/>
                        </a:lnSpc>
                        <a:spcBef>
                          <a:spcPts val="125"/>
                        </a:spcBef>
                      </a:pPr>
                      <a:r>
                        <a:rPr sz="1800" dirty="0">
                          <a:solidFill>
                            <a:srgbClr val="000000"/>
                          </a:solidFill>
                        </a:rPr>
                        <a:t>213</a:t>
                      </a:r>
                      <a:endParaRPr sz="1800" dirty="0">
                        <a:solidFill>
                          <a:srgbClr val="000000"/>
                        </a:solidFill>
                        <a:latin typeface="STIX"/>
                        <a:cs typeface="STIX"/>
                      </a:endParaRPr>
                    </a:p>
                  </a:txBody>
                  <a:tcPr marL="0" marR="0" marT="15875" marB="0"/>
                </a:tc>
                <a:tc>
                  <a:txBody>
                    <a:bodyPr/>
                    <a:lstStyle/>
                    <a:p>
                      <a:pPr marL="12700" algn="ctr">
                        <a:lnSpc>
                          <a:spcPct val="100000"/>
                        </a:lnSpc>
                        <a:spcBef>
                          <a:spcPts val="125"/>
                        </a:spcBef>
                      </a:pPr>
                      <a:r>
                        <a:rPr sz="1800" dirty="0">
                          <a:solidFill>
                            <a:srgbClr val="000000"/>
                          </a:solidFill>
                        </a:rPr>
                        <a:t>197</a:t>
                      </a:r>
                      <a:endParaRPr sz="1800" dirty="0">
                        <a:solidFill>
                          <a:srgbClr val="000000"/>
                        </a:solidFill>
                        <a:latin typeface="STIX"/>
                        <a:cs typeface="STIX"/>
                      </a:endParaRPr>
                    </a:p>
                  </a:txBody>
                  <a:tcPr marL="0" marR="0" marT="15875" marB="0"/>
                </a:tc>
                <a:tc>
                  <a:txBody>
                    <a:bodyPr/>
                    <a:lstStyle/>
                    <a:p>
                      <a:pPr marL="12700" algn="ctr">
                        <a:lnSpc>
                          <a:spcPct val="100000"/>
                        </a:lnSpc>
                        <a:spcBef>
                          <a:spcPts val="125"/>
                        </a:spcBef>
                      </a:pPr>
                      <a:r>
                        <a:rPr sz="1800" dirty="0">
                          <a:solidFill>
                            <a:srgbClr val="000000"/>
                          </a:solidFill>
                        </a:rPr>
                        <a:t>103</a:t>
                      </a:r>
                      <a:endParaRPr sz="1800" dirty="0">
                        <a:solidFill>
                          <a:srgbClr val="000000"/>
                        </a:solidFill>
                        <a:latin typeface="STIX"/>
                        <a:cs typeface="STIX"/>
                      </a:endParaRPr>
                    </a:p>
                  </a:txBody>
                  <a:tcPr marL="0" marR="0" marT="15875" marB="0"/>
                </a:tc>
                <a:tc>
                  <a:txBody>
                    <a:bodyPr/>
                    <a:lstStyle/>
                    <a:p>
                      <a:pPr marR="97790" algn="ctr">
                        <a:lnSpc>
                          <a:spcPct val="100000"/>
                        </a:lnSpc>
                        <a:spcBef>
                          <a:spcPts val="125"/>
                        </a:spcBef>
                      </a:pPr>
                      <a:r>
                        <a:rPr sz="1800" dirty="0">
                          <a:solidFill>
                            <a:srgbClr val="000000"/>
                          </a:solidFill>
                        </a:rPr>
                        <a:t>513</a:t>
                      </a:r>
                      <a:endParaRPr sz="1800">
                        <a:solidFill>
                          <a:srgbClr val="000000"/>
                        </a:solidFill>
                        <a:latin typeface="STIX"/>
                        <a:cs typeface="STIX"/>
                      </a:endParaRPr>
                    </a:p>
                  </a:txBody>
                  <a:tcPr marL="0" marR="0" marT="15875" marB="0"/>
                </a:tc>
                <a:extLst>
                  <a:ext uri="{0D108BD9-81ED-4DB2-BD59-A6C34878D82A}">
                    <a16:rowId xmlns:a16="http://schemas.microsoft.com/office/drawing/2014/main" xmlns="" val="10002"/>
                  </a:ext>
                </a:extLst>
              </a:tr>
              <a:tr h="206375">
                <a:tc>
                  <a:txBody>
                    <a:bodyPr/>
                    <a:lstStyle/>
                    <a:p>
                      <a:pPr algn="ctr">
                        <a:lnSpc>
                          <a:spcPct val="100000"/>
                        </a:lnSpc>
                        <a:spcBef>
                          <a:spcPts val="125"/>
                        </a:spcBef>
                      </a:pPr>
                      <a:r>
                        <a:rPr sz="1800" dirty="0">
                          <a:solidFill>
                            <a:srgbClr val="000000"/>
                          </a:solidFill>
                        </a:rPr>
                        <a:t>35–50</a:t>
                      </a:r>
                      <a:endParaRPr sz="1800" dirty="0">
                        <a:solidFill>
                          <a:srgbClr val="000000"/>
                        </a:solidFill>
                        <a:latin typeface="STIX"/>
                        <a:cs typeface="STIX"/>
                      </a:endParaRPr>
                    </a:p>
                  </a:txBody>
                  <a:tcPr marL="0" marR="0" marT="15875" marB="0"/>
                </a:tc>
                <a:tc>
                  <a:txBody>
                    <a:bodyPr/>
                    <a:lstStyle/>
                    <a:p>
                      <a:pPr marL="330200" algn="ctr">
                        <a:lnSpc>
                          <a:spcPct val="100000"/>
                        </a:lnSpc>
                        <a:spcBef>
                          <a:spcPts val="125"/>
                        </a:spcBef>
                      </a:pPr>
                      <a:r>
                        <a:rPr sz="1800" dirty="0">
                          <a:solidFill>
                            <a:srgbClr val="000000"/>
                          </a:solidFill>
                        </a:rPr>
                        <a:t>193</a:t>
                      </a:r>
                      <a:endParaRPr sz="1800" dirty="0">
                        <a:solidFill>
                          <a:srgbClr val="000000"/>
                        </a:solidFill>
                        <a:latin typeface="STIX"/>
                        <a:cs typeface="STIX"/>
                      </a:endParaRPr>
                    </a:p>
                  </a:txBody>
                  <a:tcPr marL="0" marR="0" marT="15875" marB="0"/>
                </a:tc>
                <a:tc>
                  <a:txBody>
                    <a:bodyPr/>
                    <a:lstStyle/>
                    <a:p>
                      <a:pPr marL="12700" algn="ctr">
                        <a:lnSpc>
                          <a:spcPct val="100000"/>
                        </a:lnSpc>
                        <a:spcBef>
                          <a:spcPts val="125"/>
                        </a:spcBef>
                      </a:pPr>
                      <a:r>
                        <a:rPr sz="1800" dirty="0">
                          <a:solidFill>
                            <a:srgbClr val="000000"/>
                          </a:solidFill>
                        </a:rPr>
                        <a:t>184</a:t>
                      </a:r>
                      <a:endParaRPr sz="1800" dirty="0">
                        <a:solidFill>
                          <a:srgbClr val="000000"/>
                        </a:solidFill>
                        <a:latin typeface="STIX"/>
                        <a:cs typeface="STIX"/>
                      </a:endParaRPr>
                    </a:p>
                  </a:txBody>
                  <a:tcPr marL="0" marR="0" marT="15875" marB="0"/>
                </a:tc>
                <a:tc>
                  <a:txBody>
                    <a:bodyPr/>
                    <a:lstStyle/>
                    <a:p>
                      <a:pPr marL="12700" algn="ctr">
                        <a:lnSpc>
                          <a:spcPct val="100000"/>
                        </a:lnSpc>
                        <a:spcBef>
                          <a:spcPts val="125"/>
                        </a:spcBef>
                      </a:pPr>
                      <a:r>
                        <a:rPr sz="1800" dirty="0">
                          <a:solidFill>
                            <a:srgbClr val="000000"/>
                          </a:solidFill>
                        </a:rPr>
                        <a:t>67</a:t>
                      </a:r>
                      <a:endParaRPr sz="1800" dirty="0">
                        <a:solidFill>
                          <a:srgbClr val="000000"/>
                        </a:solidFill>
                        <a:latin typeface="STIX"/>
                        <a:cs typeface="STIX"/>
                      </a:endParaRPr>
                    </a:p>
                  </a:txBody>
                  <a:tcPr marL="0" marR="0" marT="15875" marB="0"/>
                </a:tc>
                <a:tc>
                  <a:txBody>
                    <a:bodyPr/>
                    <a:lstStyle/>
                    <a:p>
                      <a:pPr marR="97790" algn="ctr">
                        <a:lnSpc>
                          <a:spcPct val="100000"/>
                        </a:lnSpc>
                        <a:spcBef>
                          <a:spcPts val="125"/>
                        </a:spcBef>
                      </a:pPr>
                      <a:r>
                        <a:rPr sz="1800" dirty="0">
                          <a:solidFill>
                            <a:srgbClr val="000000"/>
                          </a:solidFill>
                        </a:rPr>
                        <a:t>444</a:t>
                      </a:r>
                      <a:endParaRPr sz="1800" dirty="0">
                        <a:solidFill>
                          <a:srgbClr val="000000"/>
                        </a:solidFill>
                        <a:latin typeface="STIX"/>
                        <a:cs typeface="STIX"/>
                      </a:endParaRPr>
                    </a:p>
                  </a:txBody>
                  <a:tcPr marL="0" marR="0" marT="15875" marB="0"/>
                </a:tc>
                <a:extLst>
                  <a:ext uri="{0D108BD9-81ED-4DB2-BD59-A6C34878D82A}">
                    <a16:rowId xmlns:a16="http://schemas.microsoft.com/office/drawing/2014/main" xmlns="" val="10003"/>
                  </a:ext>
                </a:extLst>
              </a:tr>
              <a:tr h="206375">
                <a:tc>
                  <a:txBody>
                    <a:bodyPr/>
                    <a:lstStyle/>
                    <a:p>
                      <a:pPr algn="ctr">
                        <a:lnSpc>
                          <a:spcPct val="100000"/>
                        </a:lnSpc>
                        <a:spcBef>
                          <a:spcPts val="125"/>
                        </a:spcBef>
                      </a:pPr>
                      <a:r>
                        <a:rPr sz="1800" spc="-10" dirty="0">
                          <a:solidFill>
                            <a:srgbClr val="000000"/>
                          </a:solidFill>
                        </a:rPr>
                        <a:t>Over</a:t>
                      </a:r>
                      <a:r>
                        <a:rPr sz="1800" spc="-25" dirty="0">
                          <a:solidFill>
                            <a:srgbClr val="000000"/>
                          </a:solidFill>
                        </a:rPr>
                        <a:t> </a:t>
                      </a:r>
                      <a:r>
                        <a:rPr sz="1800" dirty="0">
                          <a:solidFill>
                            <a:srgbClr val="000000"/>
                          </a:solidFill>
                        </a:rPr>
                        <a:t>50</a:t>
                      </a:r>
                      <a:endParaRPr sz="1800">
                        <a:solidFill>
                          <a:srgbClr val="000000"/>
                        </a:solidFill>
                        <a:latin typeface="STIX"/>
                        <a:cs typeface="STIX"/>
                      </a:endParaRPr>
                    </a:p>
                  </a:txBody>
                  <a:tcPr marL="0" marR="0" marT="15875" marB="0"/>
                </a:tc>
                <a:tc>
                  <a:txBody>
                    <a:bodyPr/>
                    <a:lstStyle/>
                    <a:p>
                      <a:pPr marL="330200" algn="ctr">
                        <a:lnSpc>
                          <a:spcPct val="100000"/>
                        </a:lnSpc>
                        <a:spcBef>
                          <a:spcPts val="125"/>
                        </a:spcBef>
                      </a:pPr>
                      <a:r>
                        <a:rPr sz="1800" dirty="0">
                          <a:solidFill>
                            <a:srgbClr val="000000"/>
                          </a:solidFill>
                        </a:rPr>
                        <a:t>144</a:t>
                      </a:r>
                      <a:endParaRPr sz="1800" dirty="0">
                        <a:solidFill>
                          <a:srgbClr val="000000"/>
                        </a:solidFill>
                        <a:latin typeface="STIX"/>
                        <a:cs typeface="STIX"/>
                      </a:endParaRPr>
                    </a:p>
                  </a:txBody>
                  <a:tcPr marL="0" marR="0" marT="15875" marB="0"/>
                </a:tc>
                <a:tc>
                  <a:txBody>
                    <a:bodyPr/>
                    <a:lstStyle/>
                    <a:p>
                      <a:pPr marL="12700" algn="ctr">
                        <a:lnSpc>
                          <a:spcPct val="100000"/>
                        </a:lnSpc>
                        <a:spcBef>
                          <a:spcPts val="125"/>
                        </a:spcBef>
                      </a:pPr>
                      <a:r>
                        <a:rPr sz="1800" dirty="0">
                          <a:solidFill>
                            <a:srgbClr val="000000"/>
                          </a:solidFill>
                        </a:rPr>
                        <a:t>219</a:t>
                      </a:r>
                      <a:endParaRPr sz="1800" dirty="0">
                        <a:solidFill>
                          <a:srgbClr val="000000"/>
                        </a:solidFill>
                        <a:latin typeface="STIX"/>
                        <a:cs typeface="STIX"/>
                      </a:endParaRPr>
                    </a:p>
                  </a:txBody>
                  <a:tcPr marL="0" marR="0" marT="15875" marB="0"/>
                </a:tc>
                <a:tc>
                  <a:txBody>
                    <a:bodyPr/>
                    <a:lstStyle/>
                    <a:p>
                      <a:pPr marL="12700" algn="ctr">
                        <a:lnSpc>
                          <a:spcPct val="100000"/>
                        </a:lnSpc>
                        <a:spcBef>
                          <a:spcPts val="125"/>
                        </a:spcBef>
                      </a:pPr>
                      <a:r>
                        <a:rPr sz="1800" dirty="0">
                          <a:solidFill>
                            <a:srgbClr val="000000"/>
                          </a:solidFill>
                        </a:rPr>
                        <a:t>83</a:t>
                      </a:r>
                      <a:endParaRPr sz="1800" dirty="0">
                        <a:solidFill>
                          <a:srgbClr val="000000"/>
                        </a:solidFill>
                        <a:latin typeface="STIX"/>
                        <a:cs typeface="STIX"/>
                      </a:endParaRPr>
                    </a:p>
                  </a:txBody>
                  <a:tcPr marL="0" marR="0" marT="15875" marB="0"/>
                </a:tc>
                <a:tc>
                  <a:txBody>
                    <a:bodyPr/>
                    <a:lstStyle/>
                    <a:p>
                      <a:pPr marR="97790" algn="ctr">
                        <a:lnSpc>
                          <a:spcPct val="100000"/>
                        </a:lnSpc>
                        <a:spcBef>
                          <a:spcPts val="125"/>
                        </a:spcBef>
                      </a:pPr>
                      <a:r>
                        <a:rPr sz="1800" dirty="0">
                          <a:solidFill>
                            <a:srgbClr val="000000"/>
                          </a:solidFill>
                        </a:rPr>
                        <a:t>446</a:t>
                      </a:r>
                      <a:endParaRPr sz="1800" dirty="0">
                        <a:solidFill>
                          <a:srgbClr val="000000"/>
                        </a:solidFill>
                        <a:latin typeface="STIX"/>
                        <a:cs typeface="STIX"/>
                      </a:endParaRPr>
                    </a:p>
                  </a:txBody>
                  <a:tcPr marL="0" marR="0" marT="15875" marB="0"/>
                </a:tc>
                <a:extLst>
                  <a:ext uri="{0D108BD9-81ED-4DB2-BD59-A6C34878D82A}">
                    <a16:rowId xmlns:a16="http://schemas.microsoft.com/office/drawing/2014/main" xmlns="" val="10004"/>
                  </a:ext>
                </a:extLst>
              </a:tr>
              <a:tr h="196850">
                <a:tc>
                  <a:txBody>
                    <a:bodyPr/>
                    <a:lstStyle/>
                    <a:p>
                      <a:pPr algn="ctr">
                        <a:lnSpc>
                          <a:spcPct val="100000"/>
                        </a:lnSpc>
                        <a:spcBef>
                          <a:spcPts val="150"/>
                        </a:spcBef>
                      </a:pPr>
                      <a:r>
                        <a:rPr sz="1800" b="1" spc="-25" dirty="0">
                          <a:solidFill>
                            <a:srgbClr val="000000"/>
                          </a:solidFill>
                        </a:rPr>
                        <a:t>Total</a:t>
                      </a:r>
                      <a:endParaRPr sz="1800" b="1">
                        <a:solidFill>
                          <a:srgbClr val="000000"/>
                        </a:solidFill>
                        <a:latin typeface="Roboto Condensed"/>
                        <a:cs typeface="Roboto Condensed"/>
                      </a:endParaRPr>
                    </a:p>
                  </a:txBody>
                  <a:tcPr marL="0" marR="0" marT="19050" marB="0"/>
                </a:tc>
                <a:tc>
                  <a:txBody>
                    <a:bodyPr/>
                    <a:lstStyle/>
                    <a:p>
                      <a:pPr marL="338455" algn="ctr">
                        <a:lnSpc>
                          <a:spcPct val="100000"/>
                        </a:lnSpc>
                        <a:spcBef>
                          <a:spcPts val="150"/>
                        </a:spcBef>
                      </a:pPr>
                      <a:r>
                        <a:rPr sz="1800" b="1" dirty="0">
                          <a:solidFill>
                            <a:srgbClr val="000000"/>
                          </a:solidFill>
                        </a:rPr>
                        <a:t>550</a:t>
                      </a:r>
                      <a:endParaRPr sz="1800" b="1" dirty="0">
                        <a:solidFill>
                          <a:srgbClr val="000000"/>
                        </a:solidFill>
                        <a:latin typeface="Roboto Condensed"/>
                        <a:cs typeface="Roboto Condensed"/>
                      </a:endParaRPr>
                    </a:p>
                  </a:txBody>
                  <a:tcPr marL="0" marR="0" marT="19050" marB="0"/>
                </a:tc>
                <a:tc>
                  <a:txBody>
                    <a:bodyPr/>
                    <a:lstStyle/>
                    <a:p>
                      <a:pPr marL="12700" algn="ctr">
                        <a:lnSpc>
                          <a:spcPct val="100000"/>
                        </a:lnSpc>
                        <a:spcBef>
                          <a:spcPts val="150"/>
                        </a:spcBef>
                      </a:pPr>
                      <a:r>
                        <a:rPr sz="1800" b="1" dirty="0">
                          <a:solidFill>
                            <a:srgbClr val="000000"/>
                          </a:solidFill>
                        </a:rPr>
                        <a:t>600</a:t>
                      </a:r>
                      <a:endParaRPr sz="1800" b="1" dirty="0">
                        <a:solidFill>
                          <a:srgbClr val="000000"/>
                        </a:solidFill>
                        <a:latin typeface="Roboto Condensed"/>
                        <a:cs typeface="Roboto Condensed"/>
                      </a:endParaRPr>
                    </a:p>
                  </a:txBody>
                  <a:tcPr marL="0" marR="0" marT="19050" marB="0"/>
                </a:tc>
                <a:tc>
                  <a:txBody>
                    <a:bodyPr/>
                    <a:lstStyle/>
                    <a:p>
                      <a:pPr marL="12700" algn="ctr">
                        <a:lnSpc>
                          <a:spcPct val="100000"/>
                        </a:lnSpc>
                        <a:spcBef>
                          <a:spcPts val="150"/>
                        </a:spcBef>
                      </a:pPr>
                      <a:r>
                        <a:rPr sz="1800" b="1" dirty="0">
                          <a:solidFill>
                            <a:srgbClr val="000000"/>
                          </a:solidFill>
                        </a:rPr>
                        <a:t>253</a:t>
                      </a:r>
                      <a:endParaRPr sz="1800" b="1" dirty="0">
                        <a:solidFill>
                          <a:srgbClr val="000000"/>
                        </a:solidFill>
                        <a:latin typeface="Roboto Condensed"/>
                        <a:cs typeface="Roboto Condensed"/>
                      </a:endParaRPr>
                    </a:p>
                  </a:txBody>
                  <a:tcPr marL="0" marR="0" marT="19050" marB="0"/>
                </a:tc>
                <a:tc>
                  <a:txBody>
                    <a:bodyPr/>
                    <a:lstStyle/>
                    <a:p>
                      <a:pPr marR="74295" algn="ctr">
                        <a:lnSpc>
                          <a:spcPct val="100000"/>
                        </a:lnSpc>
                        <a:spcBef>
                          <a:spcPts val="150"/>
                        </a:spcBef>
                      </a:pPr>
                      <a:r>
                        <a:rPr sz="1800" b="1" dirty="0">
                          <a:solidFill>
                            <a:srgbClr val="000000"/>
                          </a:solidFill>
                        </a:rPr>
                        <a:t>1403</a:t>
                      </a:r>
                      <a:endParaRPr sz="1800" b="1" dirty="0">
                        <a:solidFill>
                          <a:srgbClr val="000000"/>
                        </a:solidFill>
                        <a:latin typeface="Roboto Condensed"/>
                        <a:cs typeface="Roboto Condensed"/>
                      </a:endParaRPr>
                    </a:p>
                  </a:txBody>
                  <a:tcPr marL="0" marR="0" marT="19050" marB="0"/>
                </a:tc>
                <a:extLst>
                  <a:ext uri="{0D108BD9-81ED-4DB2-BD59-A6C34878D82A}">
                    <a16:rowId xmlns:a16="http://schemas.microsoft.com/office/drawing/2014/main" xmlns="" val="10005"/>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6.3.1 (cont.)</a:t>
            </a:r>
          </a:p>
        </p:txBody>
      </p:sp>
      <p:sp>
        <p:nvSpPr>
          <p:cNvPr id="3" name="Content Placeholder 2"/>
          <p:cNvSpPr>
            <a:spLocks noGrp="1"/>
          </p:cNvSpPr>
          <p:nvPr>
            <p:ph idx="1"/>
          </p:nvPr>
        </p:nvSpPr>
        <p:spPr/>
        <p:txBody>
          <a:bodyPr/>
          <a:lstStyle/>
          <a:p>
            <a:r>
              <a:rPr lang="en-US" dirty="0"/>
              <a:t>If an individual is between 35 and 50 years old, what is the probability that he or she will like the product?</a:t>
            </a:r>
          </a:p>
          <a:p>
            <a:r>
              <a:rPr lang="en-US" b="1" dirty="0"/>
              <a:t>Solution</a:t>
            </a:r>
          </a:p>
          <a:p>
            <a:r>
              <a:rPr lang="en-US" dirty="0"/>
              <a:t>Let the events</a:t>
            </a:r>
          </a:p>
          <a:p>
            <a:r>
              <a:rPr lang="en-US" i="1" dirty="0"/>
              <a:t>	A</a:t>
            </a:r>
            <a:r>
              <a:rPr lang="en-US" dirty="0"/>
              <a:t> = {like the product},</a:t>
            </a:r>
          </a:p>
          <a:p>
            <a:r>
              <a:rPr lang="en-US" dirty="0"/>
              <a:t>and</a:t>
            </a:r>
          </a:p>
          <a:p>
            <a:r>
              <a:rPr lang="en-US" i="1" dirty="0"/>
              <a:t>	B</a:t>
            </a:r>
            <a:r>
              <a:rPr lang="en-US" dirty="0"/>
              <a:t> = {age between 35 and 50}. </a:t>
            </a:r>
          </a:p>
          <a:p>
            <a:r>
              <a:rPr lang="en-US" dirty="0"/>
              <a:t>Then the desired probability can be formulated as</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6.3.1 (cont.)</a:t>
            </a:r>
          </a:p>
        </p:txBody>
      </p:sp>
      <p:sp>
        <p:nvSpPr>
          <p:cNvPr id="3" name="Content Placeholder 2"/>
          <p:cNvSpPr>
            <a:spLocks noGrp="1"/>
          </p:cNvSpPr>
          <p:nvPr>
            <p:ph idx="1"/>
          </p:nvPr>
        </p:nvSpPr>
        <p:spPr/>
        <p:txBody>
          <a:bodyPr/>
          <a:lstStyle/>
          <a:p>
            <a:endParaRPr lang="en-US" dirty="0"/>
          </a:p>
          <a:p>
            <a:endParaRPr lang="en-US" dirty="0"/>
          </a:p>
          <a:p>
            <a:r>
              <a:rPr lang="en-US" dirty="0"/>
              <a:t>The </a:t>
            </a:r>
            <a:r>
              <a:rPr lang="en-US" i="1" dirty="0"/>
              <a:t>P</a:t>
            </a:r>
            <a:r>
              <a:rPr lang="en-US" dirty="0"/>
              <a:t>(</a:t>
            </a:r>
            <a:r>
              <a:rPr lang="en-US" i="1" dirty="0"/>
              <a:t>A</a:t>
            </a:r>
            <a:r>
              <a:rPr lang="en-US" dirty="0"/>
              <a:t>∩</a:t>
            </a:r>
            <a:r>
              <a:rPr lang="en-US" i="1" dirty="0"/>
              <a:t>B</a:t>
            </a:r>
            <a:r>
              <a:rPr lang="en-US" dirty="0"/>
              <a:t>) is called a joint probability since it is the probability of the occurrence of more than one event. To compute the </a:t>
            </a:r>
            <a:r>
              <a:rPr lang="en-US" i="1" dirty="0"/>
              <a:t>P</a:t>
            </a:r>
            <a:r>
              <a:rPr lang="en-US" dirty="0"/>
              <a:t>(</a:t>
            </a:r>
            <a:r>
              <a:rPr lang="en-US" i="1" dirty="0"/>
              <a:t>A</a:t>
            </a:r>
            <a:r>
              <a:rPr lang="en-US" dirty="0"/>
              <a:t>∩</a:t>
            </a:r>
            <a:r>
              <a:rPr lang="en-US" i="1" dirty="0"/>
              <a:t>B</a:t>
            </a:r>
            <a:r>
              <a:rPr lang="en-US" dirty="0"/>
              <a:t>) use the empirical approach; that is,</a:t>
            </a:r>
          </a:p>
        </p:txBody>
      </p:sp>
      <p:graphicFrame>
        <p:nvGraphicFramePr>
          <p:cNvPr id="103427" name="Object 3"/>
          <p:cNvGraphicFramePr>
            <a:graphicFrameLocks noChangeAspect="1"/>
          </p:cNvGraphicFramePr>
          <p:nvPr/>
        </p:nvGraphicFramePr>
        <p:xfrm>
          <a:off x="3048000" y="1371600"/>
          <a:ext cx="2705100" cy="990600"/>
        </p:xfrm>
        <a:graphic>
          <a:graphicData uri="http://schemas.openxmlformats.org/presentationml/2006/ole">
            <mc:AlternateContent xmlns:mc="http://schemas.openxmlformats.org/markup-compatibility/2006">
              <mc:Choice xmlns:v="urn:schemas-microsoft-com:vml" Requires="v">
                <p:oleObj spid="_x0000_s103444" name="Equation" r:id="rId3" imgW="2705040" imgH="990360" progId="Equation.DSMT4">
                  <p:embed/>
                </p:oleObj>
              </mc:Choice>
              <mc:Fallback>
                <p:oleObj name="Equation" r:id="rId3" imgW="2705040" imgH="99036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1371600"/>
                        <a:ext cx="27051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429" name="Object 5"/>
          <p:cNvGraphicFramePr>
            <a:graphicFrameLocks noChangeAspect="1"/>
          </p:cNvGraphicFramePr>
          <p:nvPr/>
        </p:nvGraphicFramePr>
        <p:xfrm>
          <a:off x="2671311" y="4393734"/>
          <a:ext cx="1270000" cy="469900"/>
        </p:xfrm>
        <a:graphic>
          <a:graphicData uri="http://schemas.openxmlformats.org/presentationml/2006/ole">
            <mc:AlternateContent xmlns:mc="http://schemas.openxmlformats.org/markup-compatibility/2006">
              <mc:Choice xmlns:v="urn:schemas-microsoft-com:vml" Requires="v">
                <p:oleObj spid="_x0000_s103445" name="Equation" r:id="rId5" imgW="1269720" imgH="469800" progId="Equation.DSMT4">
                  <p:embed/>
                </p:oleObj>
              </mc:Choice>
              <mc:Fallback>
                <p:oleObj name="Equation" r:id="rId5" imgW="1269720" imgH="46980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71311" y="4393734"/>
                        <a:ext cx="1270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430" name="Object 6"/>
          <p:cNvGraphicFramePr>
            <a:graphicFrameLocks noChangeAspect="1"/>
          </p:cNvGraphicFramePr>
          <p:nvPr/>
        </p:nvGraphicFramePr>
        <p:xfrm>
          <a:off x="3975100" y="4191000"/>
          <a:ext cx="1054100" cy="838200"/>
        </p:xfrm>
        <a:graphic>
          <a:graphicData uri="http://schemas.openxmlformats.org/presentationml/2006/ole">
            <mc:AlternateContent xmlns:mc="http://schemas.openxmlformats.org/markup-compatibility/2006">
              <mc:Choice xmlns:v="urn:schemas-microsoft-com:vml" Requires="v">
                <p:oleObj spid="_x0000_s103446" name="Equation" r:id="rId7" imgW="1054080" imgH="838080" progId="Equation.DSMT4">
                  <p:embed/>
                </p:oleObj>
              </mc:Choice>
              <mc:Fallback>
                <p:oleObj name="Equation" r:id="rId7" imgW="1054080" imgH="83808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75100" y="4191000"/>
                        <a:ext cx="1054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431" name="Object 7"/>
          <p:cNvGraphicFramePr>
            <a:graphicFrameLocks noChangeAspect="1"/>
          </p:cNvGraphicFramePr>
          <p:nvPr/>
        </p:nvGraphicFramePr>
        <p:xfrm>
          <a:off x="5041900" y="4478323"/>
          <a:ext cx="1358900" cy="292100"/>
        </p:xfrm>
        <a:graphic>
          <a:graphicData uri="http://schemas.openxmlformats.org/presentationml/2006/ole">
            <mc:AlternateContent xmlns:mc="http://schemas.openxmlformats.org/markup-compatibility/2006">
              <mc:Choice xmlns:v="urn:schemas-microsoft-com:vml" Requires="v">
                <p:oleObj spid="_x0000_s103447" name="Equation" r:id="rId9" imgW="1358640" imgH="291960" progId="Equation.DSMT4">
                  <p:embed/>
                </p:oleObj>
              </mc:Choice>
              <mc:Fallback>
                <p:oleObj name="Equation" r:id="rId9" imgW="1358640" imgH="29196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41900" y="4478323"/>
                        <a:ext cx="13589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4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4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4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6.3.1 (cont.)</a:t>
            </a:r>
          </a:p>
        </p:txBody>
      </p:sp>
      <p:sp>
        <p:nvSpPr>
          <p:cNvPr id="3" name="Content Placeholder 2"/>
          <p:cNvSpPr>
            <a:spLocks noGrp="1"/>
          </p:cNvSpPr>
          <p:nvPr>
            <p:ph idx="1"/>
          </p:nvPr>
        </p:nvSpPr>
        <p:spPr/>
        <p:txBody>
          <a:bodyPr/>
          <a:lstStyle/>
          <a:p>
            <a:r>
              <a:rPr lang="en-US" dirty="0"/>
              <a:t>Similarly, </a:t>
            </a:r>
            <a:r>
              <a:rPr lang="en-US" i="1" dirty="0"/>
              <a:t>P</a:t>
            </a:r>
            <a:r>
              <a:rPr lang="en-US" dirty="0"/>
              <a:t>(</a:t>
            </a:r>
            <a:r>
              <a:rPr lang="en-US" i="1" dirty="0"/>
              <a:t>B</a:t>
            </a:r>
            <a:r>
              <a:rPr lang="en-US" dirty="0"/>
              <a:t>) can be computed as</a:t>
            </a:r>
          </a:p>
          <a:p>
            <a:endParaRPr lang="en-US" dirty="0"/>
          </a:p>
          <a:p>
            <a:endParaRPr lang="en-US" dirty="0"/>
          </a:p>
          <a:p>
            <a:r>
              <a:rPr lang="en-US" dirty="0"/>
              <a:t>Consequently, </a:t>
            </a:r>
            <a:r>
              <a:rPr lang="en-US" i="1" dirty="0"/>
              <a:t>P</a:t>
            </a:r>
            <a:r>
              <a:rPr lang="en-US" dirty="0"/>
              <a:t>(</a:t>
            </a:r>
            <a:r>
              <a:rPr lang="en-US" i="1" dirty="0"/>
              <a:t>A</a:t>
            </a:r>
            <a:r>
              <a:rPr lang="en-US" dirty="0"/>
              <a:t>|</a:t>
            </a:r>
            <a:r>
              <a:rPr lang="en-US" i="1" dirty="0"/>
              <a:t>B</a:t>
            </a:r>
            <a:r>
              <a:rPr lang="en-US" dirty="0"/>
              <a:t>) is</a:t>
            </a:r>
          </a:p>
          <a:p>
            <a:endParaRPr lang="en-US" dirty="0"/>
          </a:p>
          <a:p>
            <a:endParaRPr lang="en-US" dirty="0"/>
          </a:p>
          <a:p>
            <a:r>
              <a:rPr lang="en-US" dirty="0"/>
              <a:t>Note that this answer could have also been obtained by simply dividing 193 by 444.</a:t>
            </a:r>
          </a:p>
        </p:txBody>
      </p:sp>
      <p:graphicFrame>
        <p:nvGraphicFramePr>
          <p:cNvPr id="104450" name="Object 2"/>
          <p:cNvGraphicFramePr>
            <a:graphicFrameLocks noChangeAspect="1"/>
          </p:cNvGraphicFramePr>
          <p:nvPr>
            <p:extLst>
              <p:ext uri="{D42A27DB-BD31-4B8C-83A1-F6EECF244321}">
                <p14:modId xmlns:p14="http://schemas.microsoft.com/office/powerpoint/2010/main" val="314336332"/>
              </p:ext>
            </p:extLst>
          </p:nvPr>
        </p:nvGraphicFramePr>
        <p:xfrm>
          <a:off x="2832100" y="1828800"/>
          <a:ext cx="3136900" cy="838200"/>
        </p:xfrm>
        <a:graphic>
          <a:graphicData uri="http://schemas.openxmlformats.org/presentationml/2006/ole">
            <mc:AlternateContent xmlns:mc="http://schemas.openxmlformats.org/markup-compatibility/2006">
              <mc:Choice xmlns:v="urn:schemas-microsoft-com:vml" Requires="v">
                <p:oleObj spid="_x0000_s104458" name="Equation" r:id="rId3" imgW="3136680" imgH="838080" progId="Equation.DSMT4">
                  <p:embed/>
                </p:oleObj>
              </mc:Choice>
              <mc:Fallback>
                <p:oleObj name="Equation" r:id="rId3" imgW="3136680" imgH="838080" progId="Equation.DSMT4">
                  <p:embed/>
                  <p:pic>
                    <p:nvPicPr>
                      <p:cNvPr id="0" name="Picture 2"/>
                      <p:cNvPicPr>
                        <a:picLocks noChangeAspect="1" noChangeArrowheads="1"/>
                      </p:cNvPicPr>
                      <p:nvPr/>
                    </p:nvPicPr>
                    <p:blipFill>
                      <a:blip r:embed="rId4"/>
                      <a:srcRect/>
                      <a:stretch>
                        <a:fillRect/>
                      </a:stretch>
                    </p:blipFill>
                    <p:spPr bwMode="auto">
                      <a:xfrm>
                        <a:off x="2832100" y="1828800"/>
                        <a:ext cx="3136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51" name="Object 3"/>
          <p:cNvGraphicFramePr>
            <a:graphicFrameLocks noChangeAspect="1"/>
          </p:cNvGraphicFramePr>
          <p:nvPr>
            <p:extLst>
              <p:ext uri="{D42A27DB-BD31-4B8C-83A1-F6EECF244321}">
                <p14:modId xmlns:p14="http://schemas.microsoft.com/office/powerpoint/2010/main" val="2243840177"/>
              </p:ext>
            </p:extLst>
          </p:nvPr>
        </p:nvGraphicFramePr>
        <p:xfrm>
          <a:off x="2495550" y="3505200"/>
          <a:ext cx="3822700" cy="838200"/>
        </p:xfrm>
        <a:graphic>
          <a:graphicData uri="http://schemas.openxmlformats.org/presentationml/2006/ole">
            <mc:AlternateContent xmlns:mc="http://schemas.openxmlformats.org/markup-compatibility/2006">
              <mc:Choice xmlns:v="urn:schemas-microsoft-com:vml" Requires="v">
                <p:oleObj spid="_x0000_s104459" name="Equation" r:id="rId5" imgW="3822480" imgH="838080" progId="Equation.DSMT4">
                  <p:embed/>
                </p:oleObj>
              </mc:Choice>
              <mc:Fallback>
                <p:oleObj name="Equation" r:id="rId5" imgW="3822480" imgH="838080" progId="Equation.DSMT4">
                  <p:embed/>
                  <p:pic>
                    <p:nvPicPr>
                      <p:cNvPr id="0" name="Picture 3"/>
                      <p:cNvPicPr>
                        <a:picLocks noChangeAspect="1" noChangeArrowheads="1"/>
                      </p:cNvPicPr>
                      <p:nvPr/>
                    </p:nvPicPr>
                    <p:blipFill>
                      <a:blip r:embed="rId6"/>
                      <a:srcRect/>
                      <a:stretch>
                        <a:fillRect/>
                      </a:stretch>
                    </p:blipFill>
                    <p:spPr bwMode="auto">
                      <a:xfrm>
                        <a:off x="2495550" y="3505200"/>
                        <a:ext cx="3822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4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44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6.3.2</a:t>
            </a:r>
          </a:p>
        </p:txBody>
      </p:sp>
      <p:sp>
        <p:nvSpPr>
          <p:cNvPr id="3" name="Content Placeholder 2"/>
          <p:cNvSpPr>
            <a:spLocks noGrp="1"/>
          </p:cNvSpPr>
          <p:nvPr>
            <p:ph idx="1"/>
          </p:nvPr>
        </p:nvSpPr>
        <p:spPr/>
        <p:txBody>
          <a:bodyPr/>
          <a:lstStyle/>
          <a:p>
            <a:r>
              <a:rPr lang="en-US" dirty="0"/>
              <a:t>Out of 300 applicants for a job, 212 are male. Of the male job applicants, 110 have served in the military.</a:t>
            </a:r>
          </a:p>
          <a:p>
            <a:pPr marL="514350" indent="-514350">
              <a:buFont typeface="+mj-lt"/>
              <a:buAutoNum type="alphaLcPeriod"/>
            </a:pPr>
            <a:r>
              <a:rPr lang="en-US" dirty="0"/>
              <a:t>What is the probability that a randomly chosen applicant has served in the military, given that he is male?</a:t>
            </a:r>
          </a:p>
          <a:p>
            <a:pPr marL="514350" indent="-514350">
              <a:buFont typeface="+mj-lt"/>
              <a:buAutoNum type="alphaLcPeriod"/>
            </a:pPr>
            <a:r>
              <a:rPr lang="en-US" dirty="0"/>
              <a:t>If 152 of the applicants have served in the military, what is the probability that a randomly chosen applicant is male, given that the applicant has served in the military?</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6.3.2 (cont.)</a:t>
            </a:r>
          </a:p>
        </p:txBody>
      </p:sp>
      <p:sp>
        <p:nvSpPr>
          <p:cNvPr id="3" name="Content Placeholder 2"/>
          <p:cNvSpPr>
            <a:spLocks noGrp="1"/>
          </p:cNvSpPr>
          <p:nvPr>
            <p:ph idx="1"/>
          </p:nvPr>
        </p:nvSpPr>
        <p:spPr>
          <a:xfrm>
            <a:off x="457200" y="1280160"/>
            <a:ext cx="8229600" cy="5120640"/>
          </a:xfrm>
        </p:spPr>
        <p:txBody>
          <a:bodyPr/>
          <a:lstStyle/>
          <a:p>
            <a:r>
              <a:rPr lang="en-US" b="1" dirty="0"/>
              <a:t>Solution</a:t>
            </a:r>
          </a:p>
          <a:p>
            <a:r>
              <a:rPr lang="en-US" dirty="0"/>
              <a:t>The question asks for </a:t>
            </a:r>
            <a:r>
              <a:rPr lang="en-US" i="1" dirty="0"/>
              <a:t>P</a:t>
            </a:r>
            <a:r>
              <a:rPr lang="en-US" dirty="0"/>
              <a:t>(military </a:t>
            </a:r>
            <a:r>
              <a:rPr lang="en-US" dirty="0" err="1"/>
              <a:t>service|male</a:t>
            </a:r>
            <a:r>
              <a:rPr lang="en-US" dirty="0"/>
              <a:t>). Thus, in order to use the formula for conditional probability, we need to find </a:t>
            </a:r>
            <a:r>
              <a:rPr lang="en-US" i="1" dirty="0"/>
              <a:t>P</a:t>
            </a:r>
            <a:r>
              <a:rPr lang="en-US" dirty="0"/>
              <a:t>(male and military) and </a:t>
            </a:r>
            <a:r>
              <a:rPr lang="en-US" i="1" dirty="0"/>
              <a:t>P</a:t>
            </a:r>
            <a:r>
              <a:rPr lang="en-US" dirty="0"/>
              <a:t>(male). There are 300 applicants total, so the probability of choosing an applicant who is male and has served in the military </a:t>
            </a:r>
          </a:p>
          <a:p>
            <a:pPr>
              <a:lnSpc>
                <a:spcPct val="150000"/>
              </a:lnSpc>
            </a:pPr>
            <a:r>
              <a:rPr lang="en-US" dirty="0"/>
              <a:t>is 	   Similarly, the probability of choosing a </a:t>
            </a:r>
          </a:p>
          <a:p>
            <a:pPr>
              <a:lnSpc>
                <a:spcPct val="150000"/>
              </a:lnSpc>
            </a:pPr>
            <a:r>
              <a:rPr lang="en-US" dirty="0"/>
              <a:t>male applicant is 	        Thus, we calculate the </a:t>
            </a:r>
          </a:p>
          <a:p>
            <a:r>
              <a:rPr lang="en-US" dirty="0"/>
              <a:t>conditional probability as follows.</a:t>
            </a:r>
          </a:p>
          <a:p>
            <a:endParaRPr lang="en-US" dirty="0"/>
          </a:p>
        </p:txBody>
      </p:sp>
      <p:graphicFrame>
        <p:nvGraphicFramePr>
          <p:cNvPr id="105474" name="Object 2"/>
          <p:cNvGraphicFramePr>
            <a:graphicFrameLocks noChangeAspect="1"/>
          </p:cNvGraphicFramePr>
          <p:nvPr/>
        </p:nvGraphicFramePr>
        <p:xfrm>
          <a:off x="838200" y="4038600"/>
          <a:ext cx="711200" cy="838200"/>
        </p:xfrm>
        <a:graphic>
          <a:graphicData uri="http://schemas.openxmlformats.org/presentationml/2006/ole">
            <mc:AlternateContent xmlns:mc="http://schemas.openxmlformats.org/markup-compatibility/2006">
              <mc:Choice xmlns:v="urn:schemas-microsoft-com:vml" Requires="v">
                <p:oleObj spid="_x0000_s105482" name="Equation" r:id="rId3" imgW="711000" imgH="838080" progId="Equation.DSMT4">
                  <p:embed/>
                </p:oleObj>
              </mc:Choice>
              <mc:Fallback>
                <p:oleObj name="Equation" r:id="rId3" imgW="711000" imgH="8380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038600"/>
                        <a:ext cx="711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5475" name="Object 3"/>
          <p:cNvGraphicFramePr>
            <a:graphicFrameLocks noChangeAspect="1"/>
          </p:cNvGraphicFramePr>
          <p:nvPr/>
        </p:nvGraphicFramePr>
        <p:xfrm>
          <a:off x="3048000" y="4732789"/>
          <a:ext cx="711200" cy="838200"/>
        </p:xfrm>
        <a:graphic>
          <a:graphicData uri="http://schemas.openxmlformats.org/presentationml/2006/ole">
            <mc:AlternateContent xmlns:mc="http://schemas.openxmlformats.org/markup-compatibility/2006">
              <mc:Choice xmlns:v="urn:schemas-microsoft-com:vml" Requires="v">
                <p:oleObj spid="_x0000_s105483" name="Equation" r:id="rId5" imgW="711000" imgH="838080" progId="Equation.DSMT4">
                  <p:embed/>
                </p:oleObj>
              </mc:Choice>
              <mc:Fallback>
                <p:oleObj name="Equation" r:id="rId5" imgW="711000" imgH="8380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4732789"/>
                        <a:ext cx="711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547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54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1492</TotalTime>
  <Words>1822</Words>
  <Application>Microsoft Office PowerPoint</Application>
  <PresentationFormat>On-screen Show (4:3)</PresentationFormat>
  <Paragraphs>213</Paragraphs>
  <Slides>39</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39</vt:i4>
      </vt:variant>
    </vt:vector>
  </HeadingPairs>
  <TitlesOfParts>
    <vt:vector size="46" baseType="lpstr">
      <vt:lpstr>Calibri</vt:lpstr>
      <vt:lpstr>Roboto Condensed</vt:lpstr>
      <vt:lpstr>STIX</vt:lpstr>
      <vt:lpstr>Arial</vt:lpstr>
      <vt:lpstr>Office Theme</vt:lpstr>
      <vt:lpstr>Equation</vt:lpstr>
      <vt:lpstr>MathType 6.0 Equation</vt:lpstr>
      <vt:lpstr>Section 6.3</vt:lpstr>
      <vt:lpstr>Conditional Probability </vt:lpstr>
      <vt:lpstr>Probability Law 9: Conditional Probability </vt:lpstr>
      <vt:lpstr>Example 6.3.1</vt:lpstr>
      <vt:lpstr>Example 6.3.1 (cont.)</vt:lpstr>
      <vt:lpstr>Example 6.3.1 (cont.)</vt:lpstr>
      <vt:lpstr>Example 6.3.1 (cont.)</vt:lpstr>
      <vt:lpstr>Example 6.3.2</vt:lpstr>
      <vt:lpstr>Example 6.3.2 (cont.)</vt:lpstr>
      <vt:lpstr>Example 6.3.2 (cont.)</vt:lpstr>
      <vt:lpstr>Example 6.3.2 (cont.)</vt:lpstr>
      <vt:lpstr>Example 6.3.2 (cont.)</vt:lpstr>
      <vt:lpstr>Example 6.3.3</vt:lpstr>
      <vt:lpstr>Independent </vt:lpstr>
      <vt:lpstr>Probability Law 10: Multiplication Rule for Independent Events</vt:lpstr>
      <vt:lpstr>Example 6.3.4</vt:lpstr>
      <vt:lpstr>Example 6.3.4 (cont.)</vt:lpstr>
      <vt:lpstr>Example 6.3.4 (cont.)</vt:lpstr>
      <vt:lpstr>Example 6.3.5</vt:lpstr>
      <vt:lpstr>Example 6.3.5 (cont.)</vt:lpstr>
      <vt:lpstr>Example 6.3.6</vt:lpstr>
      <vt:lpstr>Example 6.3.6 (cont.)</vt:lpstr>
      <vt:lpstr>Example 6.3.7</vt:lpstr>
      <vt:lpstr>Example 6.3.7 (cont.)</vt:lpstr>
      <vt:lpstr>Example 6.3.7 (cont.)</vt:lpstr>
      <vt:lpstr>Example 6.3.7 (cont.)</vt:lpstr>
      <vt:lpstr>Example 6.3.7 (cont.)</vt:lpstr>
      <vt:lpstr>Example 6.3.7 (cont.)</vt:lpstr>
      <vt:lpstr>Example 6.3.8</vt:lpstr>
      <vt:lpstr>Example 6.3.8 (cont.)</vt:lpstr>
      <vt:lpstr>Example 6.3.8 (cont.)</vt:lpstr>
      <vt:lpstr>Example 6.3.8 (cont.)</vt:lpstr>
      <vt:lpstr>Example 6.3.9</vt:lpstr>
      <vt:lpstr>Example 6.3.9 (cont.)</vt:lpstr>
      <vt:lpstr>Example 6.3.9 (cont.)</vt:lpstr>
      <vt:lpstr>Probability Law 11: Multiplication Rule for Dependent Events </vt:lpstr>
      <vt:lpstr>Example 6.3.10</vt:lpstr>
      <vt:lpstr>Example 6.3.10 (cont.)</vt:lpstr>
      <vt:lpstr>Example 6.3.10 (cont.)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Discovering Statistics and Data 3e</dc:title>
  <dc:creator>Hawkes Learning</dc:creator>
  <cp:lastModifiedBy>Kara Roche</cp:lastModifiedBy>
  <cp:revision>208</cp:revision>
  <dcterms:created xsi:type="dcterms:W3CDTF">2013-04-26T14:43:13Z</dcterms:created>
  <dcterms:modified xsi:type="dcterms:W3CDTF">2018-08-14T13:50:55Z</dcterms:modified>
</cp:coreProperties>
</file>