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86" r:id="rId3"/>
    <p:sldId id="287" r:id="rId4"/>
    <p:sldId id="288" r:id="rId5"/>
    <p:sldId id="289" r:id="rId6"/>
    <p:sldId id="290" r:id="rId7"/>
    <p:sldId id="291" r:id="rId8"/>
    <p:sldId id="292" r:id="rId9"/>
    <p:sldId id="293"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092"/>
    <a:srgbClr val="000000"/>
    <a:srgbClr val="0000FF"/>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5" d="100"/>
          <a:sy n="105" d="100"/>
        </p:scale>
        <p:origin x="34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8/14/2018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 Id="rId1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8.vml"/><Relationship Id="rId6" Type="http://schemas.openxmlformats.org/officeDocument/2006/relationships/image" Target="../media/image19.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8.bin"/><Relationship Id="rId1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Combinations and Permutations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6.4.4</a:t>
            </a:r>
          </a:p>
        </p:txBody>
      </p:sp>
      <p:sp>
        <p:nvSpPr>
          <p:cNvPr id="3" name="Content Placeholder 2"/>
          <p:cNvSpPr>
            <a:spLocks noGrp="1"/>
          </p:cNvSpPr>
          <p:nvPr>
            <p:ph idx="1"/>
          </p:nvPr>
        </p:nvSpPr>
        <p:spPr/>
        <p:txBody>
          <a:bodyPr/>
          <a:lstStyle/>
          <a:p>
            <a:r>
              <a:rPr lang="en-US" dirty="0"/>
              <a:t>To complete your holiday shopping, you need to go to the bakery, department store, grocery store, and toy store. If you are going to visit the stores in sequence, how many different sequences exist?</a:t>
            </a:r>
          </a:p>
          <a:p>
            <a:r>
              <a:rPr lang="en-US" b="1" dirty="0"/>
              <a:t>Solution</a:t>
            </a:r>
          </a:p>
          <a:p>
            <a:r>
              <a:rPr lang="en-US" dirty="0"/>
              <a:t>This is a permutation problem because the order in which you visit the stores matters. Note that there are 4 stores to visit. By the permutation definition there are 4! = </a:t>
            </a:r>
            <a:r>
              <a:rPr lang="en-US" dirty="0">
                <a:solidFill>
                  <a:srgbClr val="FF0000"/>
                </a:solidFill>
              </a:rPr>
              <a:t>24</a:t>
            </a:r>
            <a:r>
              <a:rPr lang="en-US" dirty="0"/>
              <a:t> sequences.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6.4.5</a:t>
            </a:r>
          </a:p>
        </p:txBody>
      </p:sp>
      <p:sp>
        <p:nvSpPr>
          <p:cNvPr id="3" name="Content Placeholder 2"/>
          <p:cNvSpPr>
            <a:spLocks noGrp="1"/>
          </p:cNvSpPr>
          <p:nvPr>
            <p:ph idx="1"/>
          </p:nvPr>
        </p:nvSpPr>
        <p:spPr>
          <a:xfrm>
            <a:off x="457200" y="1066800"/>
            <a:ext cx="8229600" cy="5105400"/>
          </a:xfrm>
        </p:spPr>
        <p:txBody>
          <a:bodyPr/>
          <a:lstStyle/>
          <a:p>
            <a:r>
              <a:rPr lang="en-US" dirty="0"/>
              <a:t>At a local fast food restaurant, the door to the kitchen is secured by a five button lock, labeled 1, 2, 3, 4, 5. To open the door, the correct three digit code must be pushed, but each button can only be pushed once. How many different codes are possible?</a:t>
            </a:r>
          </a:p>
          <a:p>
            <a:r>
              <a:rPr lang="en-US" b="1" dirty="0"/>
              <a:t>Solution</a:t>
            </a:r>
          </a:p>
          <a:p>
            <a:r>
              <a:rPr lang="en-US" dirty="0"/>
              <a:t>This is a permutation problem of 5 objects, but we are selecting only 3 at a time. There are 5 buttons available for the first character in the code, 4 for the second and 3 for the third. Therefore, there are</a:t>
            </a:r>
          </a:p>
          <a:p>
            <a:pPr algn="ctr"/>
            <a:r>
              <a:rPr lang="fr-FR" dirty="0"/>
              <a:t>5 ⋅ 4 ⋅ 3 = </a:t>
            </a:r>
            <a:r>
              <a:rPr lang="fr-FR" dirty="0">
                <a:solidFill>
                  <a:srgbClr val="FF0000"/>
                </a:solidFill>
              </a:rPr>
              <a:t>60</a:t>
            </a:r>
            <a:r>
              <a:rPr lang="fr-FR" dirty="0"/>
              <a:t> possible codes.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 </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The number of permutations of </a:t>
            </a:r>
            <a:r>
              <a:rPr lang="en-US" i="1" dirty="0">
                <a:solidFill>
                  <a:srgbClr val="000000"/>
                </a:solidFill>
              </a:rPr>
              <a:t>n</a:t>
            </a:r>
            <a:r>
              <a:rPr lang="en-US" dirty="0">
                <a:solidFill>
                  <a:srgbClr val="000000"/>
                </a:solidFill>
              </a:rPr>
              <a:t> unique objects in which </a:t>
            </a:r>
            <a:r>
              <a:rPr lang="en-US" i="1" dirty="0">
                <a:solidFill>
                  <a:srgbClr val="000000"/>
                </a:solidFill>
              </a:rPr>
              <a:t>k</a:t>
            </a:r>
            <a:r>
              <a:rPr lang="en-US" dirty="0">
                <a:solidFill>
                  <a:srgbClr val="000000"/>
                </a:solidFill>
              </a:rPr>
              <a:t> are selected at a time and repetition is not allowed is given by</a:t>
            </a:r>
          </a:p>
          <a:p>
            <a:endParaRPr lang="en-US" dirty="0">
              <a:solidFill>
                <a:srgbClr val="000000"/>
              </a:solidFill>
            </a:endParaRPr>
          </a:p>
          <a:p>
            <a:endParaRPr lang="en-US" dirty="0">
              <a:solidFill>
                <a:srgbClr val="000000"/>
              </a:solidFill>
            </a:endParaRPr>
          </a:p>
          <a:p>
            <a:r>
              <a:rPr lang="en-US" dirty="0">
                <a:solidFill>
                  <a:srgbClr val="000000"/>
                </a:solidFill>
              </a:rPr>
              <a:t>Note that some alternate notations for permutations that you may see are      and </a:t>
            </a:r>
            <a:r>
              <a:rPr lang="en-US" i="1" dirty="0">
                <a:solidFill>
                  <a:srgbClr val="000000"/>
                </a:solidFill>
              </a:rPr>
              <a:t>P</a:t>
            </a:r>
            <a:r>
              <a:rPr lang="en-US" dirty="0">
                <a:solidFill>
                  <a:srgbClr val="000000"/>
                </a:solidFill>
              </a:rPr>
              <a:t>(</a:t>
            </a:r>
            <a:r>
              <a:rPr lang="en-US" i="1" dirty="0">
                <a:solidFill>
                  <a:srgbClr val="000000"/>
                </a:solidFill>
              </a:rPr>
              <a:t>n</a:t>
            </a:r>
            <a:r>
              <a:rPr lang="en-US" dirty="0">
                <a:solidFill>
                  <a:srgbClr val="000000"/>
                </a:solidFill>
              </a:rPr>
              <a:t>, </a:t>
            </a:r>
            <a:r>
              <a:rPr lang="en-US" i="1" dirty="0">
                <a:solidFill>
                  <a:srgbClr val="000000"/>
                </a:solidFill>
              </a:rPr>
              <a:t>k</a:t>
            </a:r>
            <a:r>
              <a:rPr lang="en-US" dirty="0">
                <a:solidFill>
                  <a:srgbClr val="000000"/>
                </a:solidFill>
              </a:rPr>
              <a:t>)</a:t>
            </a:r>
          </a:p>
        </p:txBody>
      </p:sp>
      <p:graphicFrame>
        <p:nvGraphicFramePr>
          <p:cNvPr id="76802" name="Object 2"/>
          <p:cNvGraphicFramePr>
            <a:graphicFrameLocks noChangeAspect="1"/>
          </p:cNvGraphicFramePr>
          <p:nvPr/>
        </p:nvGraphicFramePr>
        <p:xfrm>
          <a:off x="3765550" y="3086100"/>
          <a:ext cx="1841500" cy="952500"/>
        </p:xfrm>
        <a:graphic>
          <a:graphicData uri="http://schemas.openxmlformats.org/presentationml/2006/ole">
            <mc:AlternateContent xmlns:mc="http://schemas.openxmlformats.org/markup-compatibility/2006">
              <mc:Choice xmlns:v="urn:schemas-microsoft-com:vml" Requires="v">
                <p:oleObj spid="_x0000_s76814" name="Equation" r:id="rId3" imgW="1841400" imgH="952200" progId="Equation.DSMT4">
                  <p:embed/>
                </p:oleObj>
              </mc:Choice>
              <mc:Fallback>
                <p:oleObj name="Equation" r:id="rId3" imgW="18414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3086100"/>
                        <a:ext cx="1841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3619500" y="4678363"/>
          <a:ext cx="342900" cy="469900"/>
        </p:xfrm>
        <a:graphic>
          <a:graphicData uri="http://schemas.openxmlformats.org/presentationml/2006/ole">
            <mc:AlternateContent xmlns:mc="http://schemas.openxmlformats.org/markup-compatibility/2006">
              <mc:Choice xmlns:v="urn:schemas-microsoft-com:vml" Requires="v">
                <p:oleObj spid="_x0000_s76815" name="Equation" r:id="rId5" imgW="342720" imgH="469800" progId="Equation.DSMT4">
                  <p:embed/>
                </p:oleObj>
              </mc:Choice>
              <mc:Fallback>
                <p:oleObj name="Equation" r:id="rId5" imgW="3427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678363"/>
                        <a:ext cx="34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6.4.6</a:t>
            </a:r>
          </a:p>
        </p:txBody>
      </p:sp>
      <p:sp>
        <p:nvSpPr>
          <p:cNvPr id="3" name="Content Placeholder 2"/>
          <p:cNvSpPr>
            <a:spLocks noGrp="1"/>
          </p:cNvSpPr>
          <p:nvPr>
            <p:ph idx="1"/>
          </p:nvPr>
        </p:nvSpPr>
        <p:spPr/>
        <p:txBody>
          <a:bodyPr/>
          <a:lstStyle/>
          <a:p>
            <a:r>
              <a:rPr lang="en-US" dirty="0"/>
              <a:t>Seven sprinters have advanced to the final heat at a track meet. How many ways can they finish in first, second, and third place?</a:t>
            </a:r>
          </a:p>
          <a:p>
            <a:r>
              <a:rPr lang="en-US" b="1" dirty="0"/>
              <a:t>Solution</a:t>
            </a:r>
          </a:p>
          <a:p>
            <a:r>
              <a:rPr lang="en-US" dirty="0"/>
              <a:t>Because we have seven sprinters and the order (first, second, third) is important, we need to find the number of permutations of 7 objects selecting 3 at a time.</a:t>
            </a:r>
            <a:endParaRPr lang="en-US" b="1" dirty="0"/>
          </a:p>
        </p:txBody>
      </p:sp>
      <p:graphicFrame>
        <p:nvGraphicFramePr>
          <p:cNvPr id="77827" name="Object 3"/>
          <p:cNvGraphicFramePr>
            <a:graphicFrameLocks noChangeAspect="1"/>
          </p:cNvGraphicFramePr>
          <p:nvPr/>
        </p:nvGraphicFramePr>
        <p:xfrm>
          <a:off x="889233" y="5164822"/>
          <a:ext cx="406400" cy="431800"/>
        </p:xfrm>
        <a:graphic>
          <a:graphicData uri="http://schemas.openxmlformats.org/presentationml/2006/ole">
            <mc:AlternateContent xmlns:mc="http://schemas.openxmlformats.org/markup-compatibility/2006">
              <mc:Choice xmlns:v="urn:schemas-microsoft-com:vml" Requires="v">
                <p:oleObj spid="_x0000_s77857" name="Equation" r:id="rId3" imgW="406080" imgH="431640" progId="Equation.DSMT4">
                  <p:embed/>
                </p:oleObj>
              </mc:Choice>
              <mc:Fallback>
                <p:oleObj name="Equation" r:id="rId3" imgW="40608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233" y="5164822"/>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8" name="Object 4"/>
          <p:cNvGraphicFramePr>
            <a:graphicFrameLocks noChangeAspect="1"/>
          </p:cNvGraphicFramePr>
          <p:nvPr/>
        </p:nvGraphicFramePr>
        <p:xfrm>
          <a:off x="1354822" y="4935523"/>
          <a:ext cx="1346200" cy="952500"/>
        </p:xfrm>
        <a:graphic>
          <a:graphicData uri="http://schemas.openxmlformats.org/presentationml/2006/ole">
            <mc:AlternateContent xmlns:mc="http://schemas.openxmlformats.org/markup-compatibility/2006">
              <mc:Choice xmlns:v="urn:schemas-microsoft-com:vml" Requires="v">
                <p:oleObj spid="_x0000_s77858" name="Equation" r:id="rId5" imgW="1346040" imgH="952200" progId="Equation.DSMT4">
                  <p:embed/>
                </p:oleObj>
              </mc:Choice>
              <mc:Fallback>
                <p:oleObj name="Equation" r:id="rId5" imgW="134604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822" y="4935523"/>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9" name="Object 5"/>
          <p:cNvGraphicFramePr>
            <a:graphicFrameLocks noChangeAspect="1"/>
          </p:cNvGraphicFramePr>
          <p:nvPr/>
        </p:nvGraphicFramePr>
        <p:xfrm>
          <a:off x="2718033" y="4936222"/>
          <a:ext cx="647700" cy="838200"/>
        </p:xfrm>
        <a:graphic>
          <a:graphicData uri="http://schemas.openxmlformats.org/presentationml/2006/ole">
            <mc:AlternateContent xmlns:mc="http://schemas.openxmlformats.org/markup-compatibility/2006">
              <mc:Choice xmlns:v="urn:schemas-microsoft-com:vml" Requires="v">
                <p:oleObj spid="_x0000_s77859" name="Equation" r:id="rId7" imgW="647640" imgH="838080" progId="Equation.DSMT4">
                  <p:embed/>
                </p:oleObj>
              </mc:Choice>
              <mc:Fallback>
                <p:oleObj name="Equation" r:id="rId7" imgW="6476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033" y="4936222"/>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3403134" y="4911055"/>
          <a:ext cx="2870200" cy="927100"/>
        </p:xfrm>
        <a:graphic>
          <a:graphicData uri="http://schemas.openxmlformats.org/presentationml/2006/ole">
            <mc:AlternateContent xmlns:mc="http://schemas.openxmlformats.org/markup-compatibility/2006">
              <mc:Choice xmlns:v="urn:schemas-microsoft-com:vml" Requires="v">
                <p:oleObj spid="_x0000_s77860" name="Equation" r:id="rId9" imgW="2869920" imgH="927000" progId="Equation.DSMT4">
                  <p:embed/>
                </p:oleObj>
              </mc:Choice>
              <mc:Fallback>
                <p:oleObj name="Equation" r:id="rId9" imgW="2869920" imgH="927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3134" y="4911055"/>
                        <a:ext cx="2870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1" name="Object 7"/>
          <p:cNvGraphicFramePr>
            <a:graphicFrameLocks noChangeAspect="1"/>
          </p:cNvGraphicFramePr>
          <p:nvPr/>
        </p:nvGraphicFramePr>
        <p:xfrm>
          <a:off x="6291044" y="5215855"/>
          <a:ext cx="1143000" cy="292100"/>
        </p:xfrm>
        <a:graphic>
          <a:graphicData uri="http://schemas.openxmlformats.org/presentationml/2006/ole">
            <mc:AlternateContent xmlns:mc="http://schemas.openxmlformats.org/markup-compatibility/2006">
              <mc:Choice xmlns:v="urn:schemas-microsoft-com:vml" Requires="v">
                <p:oleObj spid="_x0000_s77861" name="Equation" r:id="rId11" imgW="1143000" imgH="291960" progId="Equation.DSMT4">
                  <p:embed/>
                </p:oleObj>
              </mc:Choice>
              <mc:Fallback>
                <p:oleObj name="Equation" r:id="rId11" imgW="114300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1044" y="5215855"/>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2" name="Object 8"/>
          <p:cNvGraphicFramePr>
            <a:graphicFrameLocks noChangeAspect="1"/>
          </p:cNvGraphicFramePr>
          <p:nvPr/>
        </p:nvGraphicFramePr>
        <p:xfrm>
          <a:off x="7467600" y="5215156"/>
          <a:ext cx="825500" cy="292100"/>
        </p:xfrm>
        <a:graphic>
          <a:graphicData uri="http://schemas.openxmlformats.org/presentationml/2006/ole">
            <mc:AlternateContent xmlns:mc="http://schemas.openxmlformats.org/markup-compatibility/2006">
              <mc:Choice xmlns:v="urn:schemas-microsoft-com:vml" Requires="v">
                <p:oleObj spid="_x0000_s77862" name="Equation" r:id="rId13" imgW="825480" imgH="291960" progId="Equation.DSMT4">
                  <p:embed/>
                </p:oleObj>
              </mc:Choice>
              <mc:Fallback>
                <p:oleObj name="Equation" r:id="rId13" imgW="82548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5215156"/>
                        <a:ext cx="825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8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Distinguishable Permutations</a:t>
            </a:r>
          </a:p>
        </p:txBody>
      </p:sp>
      <p:sp>
        <p:nvSpPr>
          <p:cNvPr id="4"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If given </a:t>
            </a:r>
            <a:r>
              <a:rPr lang="en-US" i="1" dirty="0">
                <a:solidFill>
                  <a:srgbClr val="000000"/>
                </a:solidFill>
              </a:rPr>
              <a:t>n</a:t>
            </a:r>
            <a:r>
              <a:rPr lang="en-US" dirty="0">
                <a:solidFill>
                  <a:srgbClr val="000000"/>
                </a:solidFill>
              </a:rPr>
              <a:t> objects, with </a:t>
            </a:r>
            <a:r>
              <a:rPr lang="en-US" i="1" dirty="0">
                <a:solidFill>
                  <a:srgbClr val="000000"/>
                </a:solidFill>
              </a:rPr>
              <a:t>n</a:t>
            </a:r>
            <a:r>
              <a:rPr lang="en-US" baseline="-25000" dirty="0">
                <a:solidFill>
                  <a:srgbClr val="000000"/>
                </a:solidFill>
              </a:rPr>
              <a:t>1</a:t>
            </a:r>
            <a:r>
              <a:rPr lang="en-US" dirty="0">
                <a:solidFill>
                  <a:srgbClr val="000000"/>
                </a:solidFill>
              </a:rPr>
              <a:t> alike, </a:t>
            </a:r>
            <a:r>
              <a:rPr lang="en-US" i="1" dirty="0">
                <a:solidFill>
                  <a:srgbClr val="000000"/>
                </a:solidFill>
              </a:rPr>
              <a:t>n</a:t>
            </a:r>
            <a:r>
              <a:rPr lang="en-US" baseline="-25000" dirty="0">
                <a:solidFill>
                  <a:srgbClr val="000000"/>
                </a:solidFill>
              </a:rPr>
              <a:t>2</a:t>
            </a:r>
            <a:r>
              <a:rPr lang="en-US" dirty="0">
                <a:solidFill>
                  <a:srgbClr val="000000"/>
                </a:solidFill>
              </a:rPr>
              <a:t> alike, … , </a:t>
            </a:r>
            <a:r>
              <a:rPr lang="en-US" i="1" dirty="0" err="1">
                <a:solidFill>
                  <a:srgbClr val="000000"/>
                </a:solidFill>
              </a:rPr>
              <a:t>n</a:t>
            </a:r>
            <a:r>
              <a:rPr lang="en-US" i="1" baseline="-25000" dirty="0" err="1">
                <a:solidFill>
                  <a:srgbClr val="000000"/>
                </a:solidFill>
              </a:rPr>
              <a:t>k</a:t>
            </a:r>
            <a:r>
              <a:rPr lang="en-US" dirty="0">
                <a:solidFill>
                  <a:srgbClr val="000000"/>
                </a:solidFill>
              </a:rPr>
              <a:t> alike, then the number of </a:t>
            </a:r>
            <a:r>
              <a:rPr lang="en-US" b="1" dirty="0">
                <a:solidFill>
                  <a:srgbClr val="C00000"/>
                </a:solidFill>
              </a:rPr>
              <a:t>distinguishable permutations </a:t>
            </a:r>
            <a:r>
              <a:rPr lang="en-US" dirty="0">
                <a:solidFill>
                  <a:srgbClr val="000000"/>
                </a:solidFill>
              </a:rPr>
              <a:t>of all </a:t>
            </a:r>
            <a:r>
              <a:rPr lang="en-US" i="1" dirty="0">
                <a:solidFill>
                  <a:srgbClr val="000000"/>
                </a:solidFill>
              </a:rPr>
              <a:t>n</a:t>
            </a:r>
            <a:r>
              <a:rPr lang="en-US" dirty="0">
                <a:solidFill>
                  <a:srgbClr val="000000"/>
                </a:solidFill>
              </a:rPr>
              <a:t> objects is</a:t>
            </a:r>
          </a:p>
          <a:p>
            <a:endParaRPr lang="en-US" dirty="0">
              <a:solidFill>
                <a:srgbClr val="000000"/>
              </a:solidFill>
            </a:endParaRPr>
          </a:p>
          <a:p>
            <a:endParaRPr lang="en-US" dirty="0">
              <a:solidFill>
                <a:srgbClr val="000000"/>
              </a:solidFill>
            </a:endParaRPr>
          </a:p>
        </p:txBody>
      </p:sp>
      <p:graphicFrame>
        <p:nvGraphicFramePr>
          <p:cNvPr id="78850" name="Object 2"/>
          <p:cNvGraphicFramePr>
            <a:graphicFrameLocks noChangeAspect="1"/>
          </p:cNvGraphicFramePr>
          <p:nvPr/>
        </p:nvGraphicFramePr>
        <p:xfrm>
          <a:off x="3225800" y="3048000"/>
          <a:ext cx="2260600" cy="965200"/>
        </p:xfrm>
        <a:graphic>
          <a:graphicData uri="http://schemas.openxmlformats.org/presentationml/2006/ole">
            <mc:AlternateContent xmlns:mc="http://schemas.openxmlformats.org/markup-compatibility/2006">
              <mc:Choice xmlns:v="urn:schemas-microsoft-com:vml" Requires="v">
                <p:oleObj spid="_x0000_s78856" name="Equation" r:id="rId3" imgW="2260440" imgH="965160" progId="Equation.DSMT4">
                  <p:embed/>
                </p:oleObj>
              </mc:Choice>
              <mc:Fallback>
                <p:oleObj name="Equation" r:id="rId3" imgW="2260440" imgH="965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3048000"/>
                        <a:ext cx="2260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6.4.7</a:t>
            </a:r>
          </a:p>
        </p:txBody>
      </p:sp>
      <p:sp>
        <p:nvSpPr>
          <p:cNvPr id="3" name="Content Placeholder 2"/>
          <p:cNvSpPr>
            <a:spLocks noGrp="1"/>
          </p:cNvSpPr>
          <p:nvPr>
            <p:ph idx="1"/>
          </p:nvPr>
        </p:nvSpPr>
        <p:spPr/>
        <p:txBody>
          <a:bodyPr/>
          <a:lstStyle/>
          <a:p>
            <a:r>
              <a:rPr lang="en-US" dirty="0"/>
              <a:t>How many distinguishable permutations can be made from the word </a:t>
            </a:r>
            <a:r>
              <a:rPr lang="en-US" i="1" dirty="0"/>
              <a:t>Mississippi</a:t>
            </a:r>
            <a:r>
              <a:rPr lang="en-US" dirty="0"/>
              <a:t>?</a:t>
            </a:r>
          </a:p>
          <a:p>
            <a:r>
              <a:rPr lang="en-US" b="1" dirty="0"/>
              <a:t>Solution</a:t>
            </a:r>
          </a:p>
          <a:p>
            <a:r>
              <a:rPr lang="en-US" dirty="0"/>
              <a:t>There are 11 letters in the word </a:t>
            </a:r>
            <a:r>
              <a:rPr lang="en-US" i="1" dirty="0"/>
              <a:t>Mississippi</a:t>
            </a:r>
            <a:r>
              <a:rPr lang="en-US" dirty="0"/>
              <a:t>, one M, four I’s, four S’s, and two P’s. So there are,</a:t>
            </a:r>
          </a:p>
          <a:p>
            <a:endParaRPr lang="en-US" b="1" dirty="0"/>
          </a:p>
          <a:p>
            <a:endParaRPr lang="en-US" b="1" dirty="0"/>
          </a:p>
          <a:p>
            <a:r>
              <a:rPr lang="en-US" dirty="0"/>
              <a:t>distinguishable permutations of the letters in </a:t>
            </a:r>
            <a:r>
              <a:rPr lang="en-US" i="1" dirty="0"/>
              <a:t>Mississippi.</a:t>
            </a:r>
            <a:endParaRPr lang="en-US" b="1" dirty="0"/>
          </a:p>
        </p:txBody>
      </p:sp>
      <p:graphicFrame>
        <p:nvGraphicFramePr>
          <p:cNvPr id="79874" name="Object 2"/>
          <p:cNvGraphicFramePr>
            <a:graphicFrameLocks noChangeAspect="1"/>
          </p:cNvGraphicFramePr>
          <p:nvPr/>
        </p:nvGraphicFramePr>
        <p:xfrm>
          <a:off x="3098800" y="3740150"/>
          <a:ext cx="2844800" cy="952500"/>
        </p:xfrm>
        <a:graphic>
          <a:graphicData uri="http://schemas.openxmlformats.org/presentationml/2006/ole">
            <mc:AlternateContent xmlns:mc="http://schemas.openxmlformats.org/markup-compatibility/2006">
              <mc:Choice xmlns:v="urn:schemas-microsoft-com:vml" Requires="v">
                <p:oleObj spid="_x0000_s79879" name="Equation" r:id="rId3" imgW="2844720" imgH="952200" progId="Equation.DSMT4">
                  <p:embed/>
                </p:oleObj>
              </mc:Choice>
              <mc:Fallback>
                <p:oleObj name="Equation" r:id="rId3" imgW="28447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3740150"/>
                        <a:ext cx="2844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4"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A </a:t>
            </a:r>
            <a:r>
              <a:rPr lang="en-US" b="1" dirty="0">
                <a:solidFill>
                  <a:srgbClr val="C00000"/>
                </a:solidFill>
              </a:rPr>
              <a:t>combination</a:t>
            </a:r>
            <a:r>
              <a:rPr lang="en-US" dirty="0">
                <a:solidFill>
                  <a:srgbClr val="000000"/>
                </a:solidFill>
              </a:rPr>
              <a:t> is a collection or grouping of objects where the order is </a:t>
            </a:r>
            <a:r>
              <a:rPr lang="en-US" b="1" i="1" dirty="0">
                <a:solidFill>
                  <a:srgbClr val="C00000"/>
                </a:solidFill>
              </a:rPr>
              <a:t>not</a:t>
            </a:r>
            <a:r>
              <a:rPr lang="en-US" i="1" dirty="0">
                <a:solidFill>
                  <a:srgbClr val="000000"/>
                </a:solidFill>
              </a:rPr>
              <a:t> </a:t>
            </a:r>
            <a:r>
              <a:rPr lang="en-US" dirty="0">
                <a:solidFill>
                  <a:srgbClr val="000000"/>
                </a:solidFill>
              </a:rPr>
              <a:t>important</a:t>
            </a:r>
            <a:r>
              <a:rPr lang="en-US" i="1" dirty="0">
                <a:solidFill>
                  <a:srgbClr val="000000"/>
                </a:solidFill>
              </a:rPr>
              <a: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The number of combinations of </a:t>
            </a:r>
            <a:r>
              <a:rPr lang="en-US" i="1" dirty="0">
                <a:solidFill>
                  <a:srgbClr val="000000"/>
                </a:solidFill>
              </a:rPr>
              <a:t>n</a:t>
            </a:r>
            <a:r>
              <a:rPr lang="en-US" dirty="0">
                <a:solidFill>
                  <a:srgbClr val="000000"/>
                </a:solidFill>
              </a:rPr>
              <a:t> unique objects selecting </a:t>
            </a:r>
            <a:r>
              <a:rPr lang="en-US" i="1" dirty="0">
                <a:solidFill>
                  <a:srgbClr val="000000"/>
                </a:solidFill>
              </a:rPr>
              <a:t>k</a:t>
            </a:r>
            <a:r>
              <a:rPr lang="en-US" dirty="0">
                <a:solidFill>
                  <a:srgbClr val="000000"/>
                </a:solidFill>
              </a:rPr>
              <a:t> at a time and repetition is not allowed is given by </a:t>
            </a:r>
          </a:p>
          <a:p>
            <a:endParaRPr lang="en-US" dirty="0">
              <a:solidFill>
                <a:srgbClr val="000000"/>
              </a:solidFill>
            </a:endParaRPr>
          </a:p>
          <a:p>
            <a:endParaRPr lang="en-US" dirty="0">
              <a:solidFill>
                <a:srgbClr val="000000"/>
              </a:solidFill>
            </a:endParaRPr>
          </a:p>
          <a:p>
            <a:r>
              <a:rPr lang="en-US" dirty="0">
                <a:solidFill>
                  <a:srgbClr val="000000"/>
                </a:solidFill>
              </a:rPr>
              <a:t>Note that some alternate notations for combinations that you may see are      and </a:t>
            </a:r>
            <a:r>
              <a:rPr lang="en-US" i="1" dirty="0">
                <a:solidFill>
                  <a:srgbClr val="000000"/>
                </a:solidFill>
              </a:rPr>
              <a:t>C</a:t>
            </a:r>
            <a:r>
              <a:rPr lang="en-US" dirty="0">
                <a:solidFill>
                  <a:srgbClr val="000000"/>
                </a:solidFill>
              </a:rPr>
              <a:t>(</a:t>
            </a:r>
            <a:r>
              <a:rPr lang="en-US" i="1" dirty="0">
                <a:solidFill>
                  <a:srgbClr val="000000"/>
                </a:solidFill>
              </a:rPr>
              <a:t>n</a:t>
            </a:r>
            <a:r>
              <a:rPr lang="en-US" dirty="0">
                <a:solidFill>
                  <a:srgbClr val="000000"/>
                </a:solidFill>
              </a:rPr>
              <a:t>, </a:t>
            </a:r>
            <a:r>
              <a:rPr lang="en-US" i="1" dirty="0">
                <a:solidFill>
                  <a:srgbClr val="000000"/>
                </a:solidFill>
              </a:rPr>
              <a:t>k</a:t>
            </a:r>
            <a:r>
              <a:rPr lang="en-US" dirty="0">
                <a:solidFill>
                  <a:srgbClr val="000000"/>
                </a:solidFill>
              </a:rPr>
              <a:t>).</a:t>
            </a:r>
            <a:endParaRPr lang="en-US" i="1" dirty="0">
              <a:solidFill>
                <a:srgbClr val="000000"/>
              </a:solidFill>
            </a:endParaRPr>
          </a:p>
        </p:txBody>
      </p:sp>
      <p:graphicFrame>
        <p:nvGraphicFramePr>
          <p:cNvPr id="80898" name="Object 2"/>
          <p:cNvGraphicFramePr>
            <a:graphicFrameLocks noChangeAspect="1"/>
          </p:cNvGraphicFramePr>
          <p:nvPr/>
        </p:nvGraphicFramePr>
        <p:xfrm>
          <a:off x="3587750" y="3086100"/>
          <a:ext cx="2197100" cy="952500"/>
        </p:xfrm>
        <a:graphic>
          <a:graphicData uri="http://schemas.openxmlformats.org/presentationml/2006/ole">
            <mc:AlternateContent xmlns:mc="http://schemas.openxmlformats.org/markup-compatibility/2006">
              <mc:Choice xmlns:v="urn:schemas-microsoft-com:vml" Requires="v">
                <p:oleObj spid="_x0000_s80910" name="Equation" r:id="rId3" imgW="2197080" imgH="952200" progId="Equation.DSMT4">
                  <p:embed/>
                </p:oleObj>
              </mc:Choice>
              <mc:Fallback>
                <p:oleObj name="Equation" r:id="rId3" imgW="21970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3086100"/>
                        <a:ext cx="2197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p:cNvGraphicFramePr>
            <a:graphicFrameLocks noChangeAspect="1"/>
          </p:cNvGraphicFramePr>
          <p:nvPr/>
        </p:nvGraphicFramePr>
        <p:xfrm>
          <a:off x="3614956" y="4664978"/>
          <a:ext cx="355600" cy="469900"/>
        </p:xfrm>
        <a:graphic>
          <a:graphicData uri="http://schemas.openxmlformats.org/presentationml/2006/ole">
            <mc:AlternateContent xmlns:mc="http://schemas.openxmlformats.org/markup-compatibility/2006">
              <mc:Choice xmlns:v="urn:schemas-microsoft-com:vml" Requires="v">
                <p:oleObj spid="_x0000_s80911" name="Equation" r:id="rId5" imgW="355320" imgH="469800" progId="Equation.DSMT4">
                  <p:embed/>
                </p:oleObj>
              </mc:Choice>
              <mc:Fallback>
                <p:oleObj name="Equation" r:id="rId5" imgW="3553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4956" y="4664978"/>
                        <a:ext cx="35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6.4.8</a:t>
            </a:r>
          </a:p>
        </p:txBody>
      </p:sp>
      <p:sp>
        <p:nvSpPr>
          <p:cNvPr id="3" name="Content Placeholder 2"/>
          <p:cNvSpPr>
            <a:spLocks noGrp="1"/>
          </p:cNvSpPr>
          <p:nvPr>
            <p:ph idx="1"/>
          </p:nvPr>
        </p:nvSpPr>
        <p:spPr/>
        <p:txBody>
          <a:bodyPr/>
          <a:lstStyle/>
          <a:p>
            <a:r>
              <a:rPr lang="en-US" dirty="0"/>
              <a:t>In South Carolina’s </a:t>
            </a:r>
            <a:r>
              <a:rPr lang="en-US" i="1" dirty="0"/>
              <a:t>Palmetto Cash 5 </a:t>
            </a:r>
            <a:r>
              <a:rPr lang="en-US" dirty="0"/>
              <a:t>lottery, a player selects five different numbers from 1 to 38 (inclusive). If the numbers selected match the player’s numbers in any order, the player wins. </a:t>
            </a:r>
          </a:p>
          <a:p>
            <a:pPr marL="514350" indent="-514350">
              <a:buFont typeface="+mj-lt"/>
              <a:buAutoNum type="alphaLcPeriod"/>
            </a:pPr>
            <a:r>
              <a:rPr lang="en-US" dirty="0"/>
              <a:t>What is the total number of winning combinations?</a:t>
            </a:r>
          </a:p>
          <a:p>
            <a:pPr marL="514350" indent="-514350">
              <a:buFont typeface="+mj-lt"/>
              <a:buAutoNum type="alphaLcPeriod"/>
            </a:pPr>
            <a:r>
              <a:rPr lang="en-US" dirty="0"/>
              <a:t>What is the probability of winning?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6.4.8 (cont.)</a:t>
            </a:r>
          </a:p>
        </p:txBody>
      </p:sp>
      <p:sp>
        <p:nvSpPr>
          <p:cNvPr id="3" name="Content Placeholder 2"/>
          <p:cNvSpPr>
            <a:spLocks noGrp="1"/>
          </p:cNvSpPr>
          <p:nvPr>
            <p:ph idx="1"/>
          </p:nvPr>
        </p:nvSpPr>
        <p:spPr>
          <a:xfrm>
            <a:off x="609600" y="914400"/>
            <a:ext cx="8229600" cy="5562600"/>
          </a:xfrm>
        </p:spPr>
        <p:txBody>
          <a:bodyPr/>
          <a:lstStyle/>
          <a:p>
            <a:r>
              <a:rPr lang="en-US" b="1" dirty="0"/>
              <a:t>Solution</a:t>
            </a:r>
          </a:p>
          <a:p>
            <a:pPr marL="514350" indent="-514350">
              <a:buFont typeface="+mj-lt"/>
              <a:buAutoNum type="alphaLcPeriod"/>
            </a:pPr>
            <a:r>
              <a:rPr lang="en-US" dirty="0"/>
              <a:t>Because we have 38 unique numbers and 5 will be selected at a time, we have:</a:t>
            </a:r>
          </a:p>
          <a:p>
            <a:endParaRPr lang="en-US" dirty="0"/>
          </a:p>
          <a:p>
            <a:endParaRPr lang="en-US" dirty="0"/>
          </a:p>
          <a:p>
            <a:endParaRPr lang="en-US" dirty="0"/>
          </a:p>
          <a:p>
            <a:pPr marL="514350" indent="-514350">
              <a:buFont typeface="+mj-lt"/>
              <a:buAutoNum type="alphaLcPeriod" startAt="2"/>
            </a:pPr>
            <a:r>
              <a:rPr lang="en-US" dirty="0"/>
              <a:t>The probability of winning with any one combination is</a:t>
            </a:r>
          </a:p>
        </p:txBody>
      </p:sp>
      <p:graphicFrame>
        <p:nvGraphicFramePr>
          <p:cNvPr id="81922" name="Object 2"/>
          <p:cNvGraphicFramePr>
            <a:graphicFrameLocks noChangeAspect="1"/>
          </p:cNvGraphicFramePr>
          <p:nvPr>
            <p:extLst>
              <p:ext uri="{D42A27DB-BD31-4B8C-83A1-F6EECF244321}">
                <p14:modId xmlns:p14="http://schemas.microsoft.com/office/powerpoint/2010/main" val="1689525225"/>
              </p:ext>
            </p:extLst>
          </p:nvPr>
        </p:nvGraphicFramePr>
        <p:xfrm>
          <a:off x="888767" y="2735755"/>
          <a:ext cx="571500" cy="431800"/>
        </p:xfrm>
        <a:graphic>
          <a:graphicData uri="http://schemas.openxmlformats.org/presentationml/2006/ole">
            <mc:AlternateContent xmlns:mc="http://schemas.openxmlformats.org/markup-compatibility/2006">
              <mc:Choice xmlns:v="urn:schemas-microsoft-com:vml" Requires="v">
                <p:oleObj spid="_x0000_s81958" name="Equation" r:id="rId3" imgW="571320" imgH="431640" progId="Equation.DSMT4">
                  <p:embed/>
                </p:oleObj>
              </mc:Choice>
              <mc:Fallback>
                <p:oleObj name="Equation" r:id="rId3" imgW="5713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767" y="2735755"/>
                        <a:ext cx="57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3" name="Object 3"/>
          <p:cNvGraphicFramePr>
            <a:graphicFrameLocks noChangeAspect="1"/>
          </p:cNvGraphicFramePr>
          <p:nvPr>
            <p:extLst>
              <p:ext uri="{D42A27DB-BD31-4B8C-83A1-F6EECF244321}">
                <p14:modId xmlns:p14="http://schemas.microsoft.com/office/powerpoint/2010/main" val="3576109239"/>
              </p:ext>
            </p:extLst>
          </p:nvPr>
        </p:nvGraphicFramePr>
        <p:xfrm>
          <a:off x="1536467" y="2432844"/>
          <a:ext cx="1828800" cy="952500"/>
        </p:xfrm>
        <a:graphic>
          <a:graphicData uri="http://schemas.openxmlformats.org/presentationml/2006/ole">
            <mc:AlternateContent xmlns:mc="http://schemas.openxmlformats.org/markup-compatibility/2006">
              <mc:Choice xmlns:v="urn:schemas-microsoft-com:vml" Requires="v">
                <p:oleObj spid="_x0000_s81959" name="Equation" r:id="rId5" imgW="1828800" imgH="952200" progId="Equation.DSMT4">
                  <p:embed/>
                </p:oleObj>
              </mc:Choice>
              <mc:Fallback>
                <p:oleObj name="Equation" r:id="rId5" imgW="18288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467" y="2432844"/>
                        <a:ext cx="1828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extLst>
              <p:ext uri="{D42A27DB-BD31-4B8C-83A1-F6EECF244321}">
                <p14:modId xmlns:p14="http://schemas.microsoft.com/office/powerpoint/2010/main" val="338857967"/>
              </p:ext>
            </p:extLst>
          </p:nvPr>
        </p:nvGraphicFramePr>
        <p:xfrm>
          <a:off x="3416067" y="2432844"/>
          <a:ext cx="1092200" cy="838200"/>
        </p:xfrm>
        <a:graphic>
          <a:graphicData uri="http://schemas.openxmlformats.org/presentationml/2006/ole">
            <mc:AlternateContent xmlns:mc="http://schemas.openxmlformats.org/markup-compatibility/2006">
              <mc:Choice xmlns:v="urn:schemas-microsoft-com:vml" Requires="v">
                <p:oleObj spid="_x0000_s81960" name="Equation" r:id="rId7" imgW="1091880" imgH="838080" progId="Equation.DSMT4">
                  <p:embed/>
                </p:oleObj>
              </mc:Choice>
              <mc:Fallback>
                <p:oleObj name="Equation" r:id="rId7" imgW="109188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067" y="2432844"/>
                        <a:ext cx="109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5" name="Object 5"/>
          <p:cNvGraphicFramePr>
            <a:graphicFrameLocks noChangeAspect="1"/>
          </p:cNvGraphicFramePr>
          <p:nvPr>
            <p:extLst>
              <p:ext uri="{D42A27DB-BD31-4B8C-83A1-F6EECF244321}">
                <p14:modId xmlns:p14="http://schemas.microsoft.com/office/powerpoint/2010/main" val="214635842"/>
              </p:ext>
            </p:extLst>
          </p:nvPr>
        </p:nvGraphicFramePr>
        <p:xfrm>
          <a:off x="4572000" y="2409032"/>
          <a:ext cx="3721100" cy="927100"/>
        </p:xfrm>
        <a:graphic>
          <a:graphicData uri="http://schemas.openxmlformats.org/presentationml/2006/ole">
            <mc:AlternateContent xmlns:mc="http://schemas.openxmlformats.org/markup-compatibility/2006">
              <mc:Choice xmlns:v="urn:schemas-microsoft-com:vml" Requires="v">
                <p:oleObj spid="_x0000_s81961" name="Equation" r:id="rId9" imgW="3720960" imgH="927000" progId="Equation.DSMT4">
                  <p:embed/>
                </p:oleObj>
              </mc:Choice>
              <mc:Fallback>
                <p:oleObj name="Equation" r:id="rId9" imgW="3720960" imgH="927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409032"/>
                        <a:ext cx="3721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7" name="Object 7"/>
          <p:cNvGraphicFramePr>
            <a:graphicFrameLocks noChangeAspect="1"/>
          </p:cNvGraphicFramePr>
          <p:nvPr>
            <p:extLst>
              <p:ext uri="{D42A27DB-BD31-4B8C-83A1-F6EECF244321}">
                <p14:modId xmlns:p14="http://schemas.microsoft.com/office/powerpoint/2010/main" val="2543952102"/>
              </p:ext>
            </p:extLst>
          </p:nvPr>
        </p:nvGraphicFramePr>
        <p:xfrm>
          <a:off x="4572000" y="3521869"/>
          <a:ext cx="1473200" cy="330200"/>
        </p:xfrm>
        <a:graphic>
          <a:graphicData uri="http://schemas.openxmlformats.org/presentationml/2006/ole">
            <mc:AlternateContent xmlns:mc="http://schemas.openxmlformats.org/markup-compatibility/2006">
              <mc:Choice xmlns:v="urn:schemas-microsoft-com:vml" Requires="v">
                <p:oleObj spid="_x0000_s81962" name="Equation" r:id="rId11" imgW="1473120" imgH="330120" progId="Equation.DSMT4">
                  <p:embed/>
                </p:oleObj>
              </mc:Choice>
              <mc:Fallback>
                <p:oleObj name="Equation" r:id="rId11" imgW="1473120" imgH="330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521869"/>
                        <a:ext cx="1473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8" name="Object 8"/>
          <p:cNvGraphicFramePr>
            <a:graphicFrameLocks noChangeAspect="1"/>
          </p:cNvGraphicFramePr>
          <p:nvPr>
            <p:extLst>
              <p:ext uri="{D42A27DB-BD31-4B8C-83A1-F6EECF244321}">
                <p14:modId xmlns:p14="http://schemas.microsoft.com/office/powerpoint/2010/main" val="139120200"/>
              </p:ext>
            </p:extLst>
          </p:nvPr>
        </p:nvGraphicFramePr>
        <p:xfrm>
          <a:off x="2929389" y="4806030"/>
          <a:ext cx="1536700" cy="889000"/>
        </p:xfrm>
        <a:graphic>
          <a:graphicData uri="http://schemas.openxmlformats.org/presentationml/2006/ole">
            <mc:AlternateContent xmlns:mc="http://schemas.openxmlformats.org/markup-compatibility/2006">
              <mc:Choice xmlns:v="urn:schemas-microsoft-com:vml" Requires="v">
                <p:oleObj spid="_x0000_s81963" name="Equation" r:id="rId13" imgW="1536480" imgH="888840" progId="Equation.DSMT4">
                  <p:embed/>
                </p:oleObj>
              </mc:Choice>
              <mc:Fallback>
                <p:oleObj name="Equation" r:id="rId13" imgW="1536480" imgH="8888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389" y="4806030"/>
                        <a:ext cx="1536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9" name="Object 9"/>
          <p:cNvGraphicFramePr>
            <a:graphicFrameLocks noChangeAspect="1"/>
          </p:cNvGraphicFramePr>
          <p:nvPr>
            <p:extLst>
              <p:ext uri="{D42A27DB-BD31-4B8C-83A1-F6EECF244321}">
                <p14:modId xmlns:p14="http://schemas.microsoft.com/office/powerpoint/2010/main" val="3181375492"/>
              </p:ext>
            </p:extLst>
          </p:nvPr>
        </p:nvGraphicFramePr>
        <p:xfrm>
          <a:off x="4508267" y="5098130"/>
          <a:ext cx="1714500" cy="292100"/>
        </p:xfrm>
        <a:graphic>
          <a:graphicData uri="http://schemas.openxmlformats.org/presentationml/2006/ole">
            <mc:AlternateContent xmlns:mc="http://schemas.openxmlformats.org/markup-compatibility/2006">
              <mc:Choice xmlns:v="urn:schemas-microsoft-com:vml" Requires="v">
                <p:oleObj spid="_x0000_s81964" name="Equation" r:id="rId15" imgW="1714320" imgH="291960" progId="Equation.DSMT4">
                  <p:embed/>
                </p:oleObj>
              </mc:Choice>
              <mc:Fallback>
                <p:oleObj name="Equation" r:id="rId15" imgW="171432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8267" y="509813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Fundamental Counting Principle </a:t>
            </a:r>
          </a:p>
        </p:txBody>
      </p:sp>
      <p:sp>
        <p:nvSpPr>
          <p:cNvPr id="4"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Procedure</a:t>
            </a:r>
            <a:endParaRPr lang="en-US" dirty="0">
              <a:solidFill>
                <a:srgbClr val="000000"/>
              </a:solidFill>
            </a:endParaRPr>
          </a:p>
          <a:p>
            <a:r>
              <a:rPr lang="en-US" i="1" dirty="0">
                <a:solidFill>
                  <a:srgbClr val="000000"/>
                </a:solidFill>
              </a:rPr>
              <a:t>E</a:t>
            </a:r>
            <a:r>
              <a:rPr lang="en-US" baseline="-25000" dirty="0">
                <a:solidFill>
                  <a:srgbClr val="000000"/>
                </a:solidFill>
              </a:rPr>
              <a:t>1</a:t>
            </a:r>
            <a:r>
              <a:rPr lang="en-US" dirty="0">
                <a:solidFill>
                  <a:srgbClr val="000000"/>
                </a:solidFill>
              </a:rPr>
              <a:t> is an event with </a:t>
            </a:r>
            <a:r>
              <a:rPr lang="en-US" i="1" dirty="0">
                <a:solidFill>
                  <a:srgbClr val="000000"/>
                </a:solidFill>
              </a:rPr>
              <a:t>n</a:t>
            </a:r>
            <a:r>
              <a:rPr lang="en-US" baseline="-25000" dirty="0">
                <a:solidFill>
                  <a:srgbClr val="000000"/>
                </a:solidFill>
              </a:rPr>
              <a:t>1</a:t>
            </a:r>
            <a:r>
              <a:rPr lang="en-US" dirty="0">
                <a:solidFill>
                  <a:srgbClr val="000000"/>
                </a:solidFill>
              </a:rPr>
              <a:t> possible outcomes and </a:t>
            </a:r>
            <a:r>
              <a:rPr lang="en-US" i="1" dirty="0">
                <a:solidFill>
                  <a:srgbClr val="000000"/>
                </a:solidFill>
              </a:rPr>
              <a:t>E</a:t>
            </a:r>
            <a:r>
              <a:rPr lang="en-US" baseline="-25000" dirty="0">
                <a:solidFill>
                  <a:srgbClr val="000000"/>
                </a:solidFill>
              </a:rPr>
              <a:t>2</a:t>
            </a:r>
            <a:r>
              <a:rPr lang="en-US" dirty="0">
                <a:solidFill>
                  <a:srgbClr val="000000"/>
                </a:solidFill>
              </a:rPr>
              <a:t> is an event with </a:t>
            </a:r>
            <a:r>
              <a:rPr lang="en-US" i="1" dirty="0">
                <a:solidFill>
                  <a:srgbClr val="000000"/>
                </a:solidFill>
              </a:rPr>
              <a:t>n</a:t>
            </a:r>
            <a:r>
              <a:rPr lang="en-US" baseline="-25000" dirty="0">
                <a:solidFill>
                  <a:srgbClr val="000000"/>
                </a:solidFill>
              </a:rPr>
              <a:t>2</a:t>
            </a:r>
            <a:r>
              <a:rPr lang="en-US" dirty="0">
                <a:solidFill>
                  <a:srgbClr val="000000"/>
                </a:solidFill>
              </a:rPr>
              <a:t> possible outcomes. The number of ways the events can occur in sequence is </a:t>
            </a:r>
            <a:r>
              <a:rPr lang="en-US" i="1" dirty="0">
                <a:solidFill>
                  <a:srgbClr val="000000"/>
                </a:solidFill>
              </a:rPr>
              <a:t>n</a:t>
            </a:r>
            <a:r>
              <a:rPr lang="en-US" baseline="-25000" dirty="0">
                <a:solidFill>
                  <a:srgbClr val="000000"/>
                </a:solidFill>
              </a:rPr>
              <a:t>1</a:t>
            </a:r>
            <a:r>
              <a:rPr lang="en-US" dirty="0">
                <a:solidFill>
                  <a:srgbClr val="000000"/>
                </a:solidFill>
              </a:rPr>
              <a:t>⋅ </a:t>
            </a:r>
            <a:r>
              <a:rPr lang="en-US" i="1" dirty="0">
                <a:solidFill>
                  <a:srgbClr val="000000"/>
                </a:solidFill>
              </a:rPr>
              <a:t>n</a:t>
            </a:r>
            <a:r>
              <a:rPr lang="en-US" baseline="-25000" dirty="0">
                <a:solidFill>
                  <a:srgbClr val="000000"/>
                </a:solidFill>
              </a:rPr>
              <a:t>2</a:t>
            </a:r>
            <a:r>
              <a:rPr lang="en-US" dirty="0">
                <a:solidFill>
                  <a:srgbClr val="000000"/>
                </a:solidFill>
              </a:rPr>
              <a:t>. This principle can be applied for any number of events occurring in sequence.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9291D-6233-4E6F-8876-DBD44FA2EA86}"/>
              </a:ext>
            </a:extLst>
          </p:cNvPr>
          <p:cNvSpPr>
            <a:spLocks noGrp="1"/>
          </p:cNvSpPr>
          <p:nvPr>
            <p:ph type="title"/>
          </p:nvPr>
        </p:nvSpPr>
        <p:spPr/>
        <p:txBody>
          <a:bodyPr/>
          <a:lstStyle/>
          <a:p>
            <a:r>
              <a:rPr lang="en-US" dirty="0"/>
              <a:t>Review</a:t>
            </a:r>
          </a:p>
        </p:txBody>
      </p:sp>
      <p:graphicFrame>
        <p:nvGraphicFramePr>
          <p:cNvPr id="4" name="Content Placeholder 3">
            <a:extLst>
              <a:ext uri="{FF2B5EF4-FFF2-40B4-BE49-F238E27FC236}">
                <a16:creationId xmlns:a16="http://schemas.microsoft.com/office/drawing/2014/main" xmlns="" id="{5233A3C6-6AE4-4D5A-AC01-7DE7CFCF2D40}"/>
              </a:ext>
            </a:extLst>
          </p:cNvPr>
          <p:cNvGraphicFramePr>
            <a:graphicFrameLocks noGrp="1"/>
          </p:cNvGraphicFramePr>
          <p:nvPr>
            <p:ph idx="1"/>
            <p:extLst>
              <p:ext uri="{D42A27DB-BD31-4B8C-83A1-F6EECF244321}">
                <p14:modId xmlns:p14="http://schemas.microsoft.com/office/powerpoint/2010/main" val="396154375"/>
              </p:ext>
            </p:extLst>
          </p:nvPr>
        </p:nvGraphicFramePr>
        <p:xfrm>
          <a:off x="457200" y="1279525"/>
          <a:ext cx="8229600" cy="42113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4067935202"/>
                    </a:ext>
                  </a:extLst>
                </a:gridCol>
                <a:gridCol w="2514600">
                  <a:extLst>
                    <a:ext uri="{9D8B030D-6E8A-4147-A177-3AD203B41FA5}">
                      <a16:colId xmlns:a16="http://schemas.microsoft.com/office/drawing/2014/main" xmlns="" val="2175240139"/>
                    </a:ext>
                  </a:extLst>
                </a:gridCol>
                <a:gridCol w="3429000">
                  <a:extLst>
                    <a:ext uri="{9D8B030D-6E8A-4147-A177-3AD203B41FA5}">
                      <a16:colId xmlns:a16="http://schemas.microsoft.com/office/drawing/2014/main" xmlns="" val="2799039104"/>
                    </a:ext>
                  </a:extLst>
                </a:gridCol>
              </a:tblGrid>
              <a:tr h="370840">
                <a:tc>
                  <a:txBody>
                    <a:bodyPr/>
                    <a:lstStyle/>
                    <a:p>
                      <a:r>
                        <a:rPr lang="en-US" dirty="0"/>
                        <a:t>Concept</a:t>
                      </a:r>
                    </a:p>
                  </a:txBody>
                  <a:tcPr/>
                </a:tc>
                <a:tc>
                  <a:txBody>
                    <a:bodyPr/>
                    <a:lstStyle/>
                    <a:p>
                      <a:endParaRPr lang="en-US" dirty="0"/>
                    </a:p>
                  </a:txBody>
                  <a:tcPr/>
                </a:tc>
                <a:tc>
                  <a:txBody>
                    <a:bodyPr/>
                    <a:lstStyle/>
                    <a:p>
                      <a:r>
                        <a:rPr lang="en-US" dirty="0"/>
                        <a:t>Formula</a:t>
                      </a:r>
                    </a:p>
                  </a:txBody>
                  <a:tcPr/>
                </a:tc>
                <a:extLst>
                  <a:ext uri="{0D108BD9-81ED-4DB2-BD59-A6C34878D82A}">
                    <a16:rowId xmlns:a16="http://schemas.microsoft.com/office/drawing/2014/main" xmlns="" val="1163531343"/>
                  </a:ext>
                </a:extLst>
              </a:tr>
              <a:tr h="370840">
                <a:tc>
                  <a:txBody>
                    <a:bodyPr/>
                    <a:lstStyle/>
                    <a:p>
                      <a:pPr algn="ctr"/>
                      <a:r>
                        <a:rPr lang="en-US" b="1" dirty="0"/>
                        <a:t>Fundamental Counting Principle</a:t>
                      </a:r>
                    </a:p>
                  </a:txBody>
                  <a:tcPr anchor="ctr"/>
                </a:tc>
                <a:tc>
                  <a:txBody>
                    <a:bodyPr/>
                    <a:lstStyle/>
                    <a:p>
                      <a:r>
                        <a:rPr lang="en-US" i="0" dirty="0">
                          <a:solidFill>
                            <a:srgbClr val="366092"/>
                          </a:solidFill>
                        </a:rPr>
                        <a:t>If one event has </a:t>
                      </a:r>
                      <a:r>
                        <a:rPr lang="en-US" i="1" dirty="0">
                          <a:solidFill>
                            <a:srgbClr val="366092"/>
                          </a:solidFill>
                        </a:rPr>
                        <a:t>n</a:t>
                      </a:r>
                      <a:r>
                        <a:rPr lang="en-US" baseline="-25000" dirty="0">
                          <a:solidFill>
                            <a:srgbClr val="366092"/>
                          </a:solidFill>
                        </a:rPr>
                        <a:t>1</a:t>
                      </a:r>
                      <a:r>
                        <a:rPr lang="en-US" i="0" dirty="0">
                          <a:solidFill>
                            <a:srgbClr val="366092"/>
                          </a:solidFill>
                        </a:rPr>
                        <a:t> outcomes and another event has </a:t>
                      </a:r>
                      <a:r>
                        <a:rPr lang="en-US" i="1" dirty="0">
                          <a:solidFill>
                            <a:srgbClr val="366092"/>
                          </a:solidFill>
                        </a:rPr>
                        <a:t>n</a:t>
                      </a:r>
                      <a:r>
                        <a:rPr lang="en-US" baseline="-25000" dirty="0">
                          <a:solidFill>
                            <a:srgbClr val="366092"/>
                          </a:solidFill>
                        </a:rPr>
                        <a:t>2</a:t>
                      </a:r>
                      <a:r>
                        <a:rPr lang="en-US" i="0" dirty="0">
                          <a:solidFill>
                            <a:srgbClr val="366092"/>
                          </a:solidFill>
                        </a:rPr>
                        <a:t> </a:t>
                      </a:r>
                      <a:r>
                        <a:rPr lang="en-US" sz="1800" i="0" kern="1200" dirty="0">
                          <a:solidFill>
                            <a:srgbClr val="366092"/>
                          </a:solidFill>
                          <a:latin typeface="+mn-lt"/>
                          <a:ea typeface="+mn-ea"/>
                          <a:cs typeface="+mn-cs"/>
                        </a:rPr>
                        <a:t>outcomes</a:t>
                      </a:r>
                      <a:r>
                        <a:rPr lang="en-US" i="0" dirty="0">
                          <a:solidFill>
                            <a:srgbClr val="366092"/>
                          </a:solidFill>
                        </a:rPr>
                        <a:t>, the number of ways the events can occur in sequence is the product of </a:t>
                      </a:r>
                      <a:r>
                        <a:rPr lang="en-US" i="1" dirty="0">
                          <a:solidFill>
                            <a:srgbClr val="366092"/>
                          </a:solidFill>
                        </a:rPr>
                        <a:t>n</a:t>
                      </a:r>
                      <a:r>
                        <a:rPr lang="en-US" baseline="-25000" dirty="0">
                          <a:solidFill>
                            <a:srgbClr val="366092"/>
                          </a:solidFill>
                        </a:rPr>
                        <a:t>1</a:t>
                      </a:r>
                      <a:r>
                        <a:rPr lang="en-US" i="0" dirty="0">
                          <a:solidFill>
                            <a:srgbClr val="366092"/>
                          </a:solidFill>
                        </a:rPr>
                        <a:t> and</a:t>
                      </a:r>
                      <a:r>
                        <a:rPr lang="en-US" i="1" dirty="0">
                          <a:solidFill>
                            <a:srgbClr val="366092"/>
                          </a:solidFill>
                        </a:rPr>
                        <a:t> n</a:t>
                      </a:r>
                      <a:r>
                        <a:rPr lang="en-US" baseline="-25000" dirty="0">
                          <a:solidFill>
                            <a:srgbClr val="366092"/>
                          </a:solidFill>
                        </a:rPr>
                        <a:t>2</a:t>
                      </a:r>
                      <a:r>
                        <a:rPr lang="en-US" i="0" dirty="0">
                          <a:solidFill>
                            <a:srgbClr val="366092"/>
                          </a:solidFill>
                        </a:rPr>
                        <a:t>. </a:t>
                      </a:r>
                      <a:endParaRPr lang="en-US" dirty="0">
                        <a:solidFill>
                          <a:srgbClr val="366092"/>
                        </a:solidFill>
                      </a:endParaRPr>
                    </a:p>
                  </a:txBody>
                  <a:tcPr/>
                </a:tc>
                <a:tc>
                  <a:txBody>
                    <a:bodyPr/>
                    <a:lstStyle/>
                    <a:p>
                      <a:pPr algn="ctr"/>
                      <a:r>
                        <a:rPr lang="en-US" i="1" dirty="0">
                          <a:solidFill>
                            <a:schemeClr val="tx1"/>
                          </a:solidFill>
                        </a:rPr>
                        <a:t>n</a:t>
                      </a:r>
                      <a:r>
                        <a:rPr lang="en-US" baseline="-25000" dirty="0">
                          <a:solidFill>
                            <a:schemeClr val="tx1"/>
                          </a:solidFill>
                        </a:rPr>
                        <a:t>1</a:t>
                      </a:r>
                      <a:r>
                        <a:rPr lang="en-US" dirty="0">
                          <a:solidFill>
                            <a:schemeClr val="tx1"/>
                          </a:solidFill>
                        </a:rPr>
                        <a:t>⋅ </a:t>
                      </a:r>
                      <a:r>
                        <a:rPr lang="en-US" i="1" dirty="0">
                          <a:solidFill>
                            <a:schemeClr val="tx1"/>
                          </a:solidFill>
                        </a:rPr>
                        <a:t>n</a:t>
                      </a:r>
                      <a:r>
                        <a:rPr lang="en-US" baseline="-25000" dirty="0">
                          <a:solidFill>
                            <a:schemeClr val="tx1"/>
                          </a:solidFill>
                        </a:rPr>
                        <a:t>2</a:t>
                      </a:r>
                      <a:endParaRPr lang="en-US" dirty="0">
                        <a:solidFill>
                          <a:schemeClr val="tx1"/>
                        </a:solidFill>
                      </a:endParaRPr>
                    </a:p>
                  </a:txBody>
                  <a:tcPr anchor="ctr"/>
                </a:tc>
                <a:extLst>
                  <a:ext uri="{0D108BD9-81ED-4DB2-BD59-A6C34878D82A}">
                    <a16:rowId xmlns:a16="http://schemas.microsoft.com/office/drawing/2014/main" xmlns="" val="143009321"/>
                  </a:ext>
                </a:extLst>
              </a:tr>
              <a:tr h="370840">
                <a:tc>
                  <a:txBody>
                    <a:bodyPr/>
                    <a:lstStyle/>
                    <a:p>
                      <a:pPr algn="ctr"/>
                      <a:r>
                        <a:rPr lang="en-US" b="1" dirty="0"/>
                        <a:t>Factorial</a:t>
                      </a:r>
                    </a:p>
                  </a:txBody>
                  <a:tcPr anchor="ctr"/>
                </a:tc>
                <a:tc>
                  <a:txBody>
                    <a:bodyPr/>
                    <a:lstStyle/>
                    <a:p>
                      <a:r>
                        <a:rPr lang="en-US" i="1" dirty="0"/>
                        <a:t>n</a:t>
                      </a:r>
                      <a:r>
                        <a:rPr lang="en-US" i="0" dirty="0"/>
                        <a:t>! is the product of each of the positive whole numbers from 1 to </a:t>
                      </a:r>
                      <a:r>
                        <a:rPr lang="en-US" i="1" dirty="0"/>
                        <a:t>n</a:t>
                      </a:r>
                      <a:r>
                        <a:rPr lang="en-US" i="0" dirty="0"/>
                        <a:t>.</a:t>
                      </a:r>
                      <a:endParaRPr lang="en-US"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i="1" dirty="0">
                          <a:solidFill>
                            <a:schemeClr val="tx1"/>
                          </a:solidFill>
                        </a:rPr>
                        <a:t>n</a:t>
                      </a:r>
                      <a:r>
                        <a:rPr lang="pt-BR" dirty="0">
                          <a:solidFill>
                            <a:schemeClr val="tx1"/>
                          </a:solidFill>
                        </a:rPr>
                        <a:t>! = </a:t>
                      </a:r>
                      <a:r>
                        <a:rPr lang="pt-BR" i="1" dirty="0">
                          <a:solidFill>
                            <a:schemeClr val="tx1"/>
                          </a:solidFill>
                        </a:rPr>
                        <a:t>n</a:t>
                      </a:r>
                      <a:r>
                        <a:rPr lang="pt-BR" dirty="0">
                          <a:solidFill>
                            <a:schemeClr val="tx1"/>
                          </a:solidFill>
                        </a:rPr>
                        <a:t> ⋅ (</a:t>
                      </a:r>
                      <a:r>
                        <a:rPr lang="pt-BR" i="1" dirty="0">
                          <a:solidFill>
                            <a:schemeClr val="tx1"/>
                          </a:solidFill>
                        </a:rPr>
                        <a:t>n</a:t>
                      </a:r>
                      <a:r>
                        <a:rPr lang="pt-BR" dirty="0">
                          <a:solidFill>
                            <a:schemeClr val="tx1"/>
                          </a:solidFill>
                        </a:rPr>
                        <a:t>−1) ⋅ (</a:t>
                      </a:r>
                      <a:r>
                        <a:rPr lang="pt-BR" i="1" dirty="0">
                          <a:solidFill>
                            <a:schemeClr val="tx1"/>
                          </a:solidFill>
                        </a:rPr>
                        <a:t>n</a:t>
                      </a:r>
                      <a:r>
                        <a:rPr lang="pt-BR" dirty="0">
                          <a:solidFill>
                            <a:schemeClr val="tx1"/>
                          </a:solidFill>
                        </a:rPr>
                        <a:t>−2) ⋅… ⋅ 3 ⋅ 2 ⋅ 1.</a:t>
                      </a:r>
                      <a:endParaRPr lang="en-US" dirty="0">
                        <a:solidFill>
                          <a:schemeClr val="tx1"/>
                        </a:solidFill>
                      </a:endParaRPr>
                    </a:p>
                  </a:txBody>
                  <a:tcPr anchor="ctr"/>
                </a:tc>
                <a:extLst>
                  <a:ext uri="{0D108BD9-81ED-4DB2-BD59-A6C34878D82A}">
                    <a16:rowId xmlns:a16="http://schemas.microsoft.com/office/drawing/2014/main" xmlns="" val="1227650565"/>
                  </a:ext>
                </a:extLst>
              </a:tr>
              <a:tr h="370840">
                <a:tc>
                  <a:txBody>
                    <a:bodyPr/>
                    <a:lstStyle/>
                    <a:p>
                      <a:pPr algn="ctr"/>
                      <a:r>
                        <a:rPr lang="en-US" b="1" dirty="0"/>
                        <a:t>Combination</a:t>
                      </a:r>
                    </a:p>
                  </a:txBody>
                  <a:tcPr anchor="ctr"/>
                </a:tc>
                <a:tc>
                  <a:txBody>
                    <a:bodyPr/>
                    <a:lstStyle/>
                    <a:p>
                      <a:r>
                        <a:rPr lang="en-US" dirty="0"/>
                        <a:t>A collection or grouping of objects where order is not important.</a:t>
                      </a:r>
                    </a:p>
                  </a:txBody>
                  <a:tcPr/>
                </a:tc>
                <a:tc>
                  <a:txBody>
                    <a:bodyPr/>
                    <a:lstStyle/>
                    <a:p>
                      <a:endParaRPr lang="en-US" dirty="0"/>
                    </a:p>
                  </a:txBody>
                  <a:tcPr/>
                </a:tc>
                <a:extLst>
                  <a:ext uri="{0D108BD9-81ED-4DB2-BD59-A6C34878D82A}">
                    <a16:rowId xmlns:a16="http://schemas.microsoft.com/office/drawing/2014/main" xmlns="" val="2811790716"/>
                  </a:ext>
                </a:extLst>
              </a:tr>
            </a:tbl>
          </a:graphicData>
        </a:graphic>
      </p:graphicFrame>
      <p:graphicFrame>
        <p:nvGraphicFramePr>
          <p:cNvPr id="5" name="Object 2">
            <a:extLst>
              <a:ext uri="{FF2B5EF4-FFF2-40B4-BE49-F238E27FC236}">
                <a16:creationId xmlns:a16="http://schemas.microsoft.com/office/drawing/2014/main" xmlns="" id="{81E60F25-8700-4638-9C97-862BAED2CFDE}"/>
              </a:ext>
            </a:extLst>
          </p:cNvPr>
          <p:cNvGraphicFramePr>
            <a:graphicFrameLocks noChangeAspect="1"/>
          </p:cNvGraphicFramePr>
          <p:nvPr>
            <p:extLst>
              <p:ext uri="{D42A27DB-BD31-4B8C-83A1-F6EECF244321}">
                <p14:modId xmlns:p14="http://schemas.microsoft.com/office/powerpoint/2010/main" val="1054978795"/>
              </p:ext>
            </p:extLst>
          </p:nvPr>
        </p:nvGraphicFramePr>
        <p:xfrm>
          <a:off x="6172200" y="4724400"/>
          <a:ext cx="1363663" cy="595313"/>
        </p:xfrm>
        <a:graphic>
          <a:graphicData uri="http://schemas.openxmlformats.org/presentationml/2006/ole">
            <mc:AlternateContent xmlns:mc="http://schemas.openxmlformats.org/markup-compatibility/2006">
              <mc:Choice xmlns:v="urn:schemas-microsoft-com:vml" Requires="v">
                <p:oleObj spid="_x0000_s82951" name="Equation" r:id="rId3" imgW="2184120" imgH="952200" progId="Equation.DSMT4">
                  <p:embed/>
                </p:oleObj>
              </mc:Choice>
              <mc:Fallback>
                <p:oleObj name="Equation" r:id="rId3" imgW="2184120" imgH="952200" progId="Equation.DSMT4">
                  <p:embed/>
                  <p:pic>
                    <p:nvPicPr>
                      <p:cNvPr id="80898" name="Object 2"/>
                      <p:cNvPicPr>
                        <a:picLocks noChangeAspect="1" noChangeArrowheads="1"/>
                      </p:cNvPicPr>
                      <p:nvPr/>
                    </p:nvPicPr>
                    <p:blipFill>
                      <a:blip r:embed="rId4"/>
                      <a:srcRect/>
                      <a:stretch>
                        <a:fillRect/>
                      </a:stretch>
                    </p:blipFill>
                    <p:spPr bwMode="auto">
                      <a:xfrm>
                        <a:off x="6172200" y="4724400"/>
                        <a:ext cx="1363663" cy="5953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45116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3329F-605B-432B-B049-0C9FC76D4296}"/>
              </a:ext>
            </a:extLst>
          </p:cNvPr>
          <p:cNvSpPr>
            <a:spLocks noGrp="1"/>
          </p:cNvSpPr>
          <p:nvPr>
            <p:ph type="title"/>
          </p:nvPr>
        </p:nvSpPr>
        <p:spPr/>
        <p:txBody>
          <a:bodyPr/>
          <a:lstStyle/>
          <a:p>
            <a:r>
              <a:rPr lang="en-US" dirty="0"/>
              <a:t>Review (cont.)</a:t>
            </a:r>
          </a:p>
        </p:txBody>
      </p:sp>
      <p:graphicFrame>
        <p:nvGraphicFramePr>
          <p:cNvPr id="4" name="Content Placeholder 3">
            <a:extLst>
              <a:ext uri="{FF2B5EF4-FFF2-40B4-BE49-F238E27FC236}">
                <a16:creationId xmlns:a16="http://schemas.microsoft.com/office/drawing/2014/main" xmlns="" id="{DE18D504-3D0D-4F9D-9E81-58771A0241D6}"/>
              </a:ext>
            </a:extLst>
          </p:cNvPr>
          <p:cNvGraphicFramePr>
            <a:graphicFrameLocks noGrp="1"/>
          </p:cNvGraphicFramePr>
          <p:nvPr>
            <p:ph idx="1"/>
            <p:extLst>
              <p:ext uri="{D42A27DB-BD31-4B8C-83A1-F6EECF244321}">
                <p14:modId xmlns:p14="http://schemas.microsoft.com/office/powerpoint/2010/main" val="1617450319"/>
              </p:ext>
            </p:extLst>
          </p:nvPr>
        </p:nvGraphicFramePr>
        <p:xfrm>
          <a:off x="457200" y="1279525"/>
          <a:ext cx="8229600" cy="42113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626811917"/>
                    </a:ext>
                  </a:extLst>
                </a:gridCol>
                <a:gridCol w="3200400">
                  <a:extLst>
                    <a:ext uri="{9D8B030D-6E8A-4147-A177-3AD203B41FA5}">
                      <a16:colId xmlns:a16="http://schemas.microsoft.com/office/drawing/2014/main" xmlns="" val="965383593"/>
                    </a:ext>
                  </a:extLst>
                </a:gridCol>
                <a:gridCol w="2743200">
                  <a:extLst>
                    <a:ext uri="{9D8B030D-6E8A-4147-A177-3AD203B41FA5}">
                      <a16:colId xmlns:a16="http://schemas.microsoft.com/office/drawing/2014/main" xmlns="" val="2897066335"/>
                    </a:ext>
                  </a:extLst>
                </a:gridCol>
              </a:tblGrid>
              <a:tr h="370840">
                <a:tc>
                  <a:txBody>
                    <a:bodyPr/>
                    <a:lstStyle/>
                    <a:p>
                      <a:r>
                        <a:rPr lang="en-US" dirty="0"/>
                        <a:t>Concept</a:t>
                      </a:r>
                    </a:p>
                  </a:txBody>
                  <a:tcPr/>
                </a:tc>
                <a:tc>
                  <a:txBody>
                    <a:bodyPr/>
                    <a:lstStyle/>
                    <a:p>
                      <a:endParaRPr lang="en-US" dirty="0"/>
                    </a:p>
                  </a:txBody>
                  <a:tcPr/>
                </a:tc>
                <a:tc>
                  <a:txBody>
                    <a:bodyPr/>
                    <a:lstStyle/>
                    <a:p>
                      <a:r>
                        <a:rPr lang="en-US" dirty="0"/>
                        <a:t>Formula</a:t>
                      </a:r>
                    </a:p>
                  </a:txBody>
                  <a:tcPr/>
                </a:tc>
                <a:extLst>
                  <a:ext uri="{0D108BD9-81ED-4DB2-BD59-A6C34878D82A}">
                    <a16:rowId xmlns:a16="http://schemas.microsoft.com/office/drawing/2014/main" xmlns="" val="3507340360"/>
                  </a:ext>
                </a:extLst>
              </a:tr>
              <a:tr h="370840">
                <a:tc rowSpan="3">
                  <a:txBody>
                    <a:bodyPr/>
                    <a:lstStyle/>
                    <a:p>
                      <a:pPr algn="ctr"/>
                      <a:r>
                        <a:rPr lang="en-US" b="1" dirty="0"/>
                        <a:t>Permutation</a:t>
                      </a:r>
                    </a:p>
                  </a:txBody>
                  <a:tcPr anchor="ctr"/>
                </a:tc>
                <a:tc>
                  <a:txBody>
                    <a:bodyPr/>
                    <a:lstStyle/>
                    <a:p>
                      <a:r>
                        <a:rPr lang="en-US" dirty="0"/>
                        <a:t>A specific order or arrangement of objects.</a:t>
                      </a:r>
                    </a:p>
                  </a:txBody>
                  <a:tcPr/>
                </a:tc>
                <a:tc>
                  <a:txBody>
                    <a:bodyPr/>
                    <a:lstStyle/>
                    <a:p>
                      <a:r>
                        <a:rPr lang="en-US" dirty="0"/>
                        <a:t>The number of arrangements for </a:t>
                      </a:r>
                      <a:r>
                        <a:rPr lang="en-US" i="1" dirty="0"/>
                        <a:t>n</a:t>
                      </a:r>
                      <a:r>
                        <a:rPr lang="en-US" i="0" dirty="0"/>
                        <a:t> objects when order is important is given by </a:t>
                      </a:r>
                      <a:r>
                        <a:rPr lang="en-US" i="1" dirty="0"/>
                        <a:t>n</a:t>
                      </a:r>
                      <a:r>
                        <a:rPr lang="en-US" i="0" dirty="0"/>
                        <a:t> factorial: </a:t>
                      </a:r>
                      <a:r>
                        <a:rPr lang="en-US" i="1" dirty="0"/>
                        <a:t>n</a:t>
                      </a:r>
                      <a:r>
                        <a:rPr lang="en-US" i="0" dirty="0"/>
                        <a:t>!.</a:t>
                      </a:r>
                      <a:endParaRPr lang="en-US" dirty="0"/>
                    </a:p>
                  </a:txBody>
                  <a:tcPr/>
                </a:tc>
                <a:extLst>
                  <a:ext uri="{0D108BD9-81ED-4DB2-BD59-A6C34878D82A}">
                    <a16:rowId xmlns:a16="http://schemas.microsoft.com/office/drawing/2014/main" xmlns="" val="127452057"/>
                  </a:ext>
                </a:extLst>
              </a:tr>
              <a:tr h="370840">
                <a:tc vMerge="1">
                  <a:txBody>
                    <a:bodyPr/>
                    <a:lstStyle/>
                    <a:p>
                      <a:endParaRPr lang="en-US"/>
                    </a:p>
                  </a:txBody>
                  <a:tcPr/>
                </a:tc>
                <a:tc>
                  <a:txBody>
                    <a:bodyPr/>
                    <a:lstStyle/>
                    <a:p>
                      <a:r>
                        <a:rPr lang="en-US" dirty="0"/>
                        <a:t>The number of permutations of </a:t>
                      </a:r>
                      <a:r>
                        <a:rPr lang="en-US" i="1" dirty="0"/>
                        <a:t>n</a:t>
                      </a:r>
                      <a:r>
                        <a:rPr lang="en-US" i="0" dirty="0"/>
                        <a:t> unique objects selecting </a:t>
                      </a:r>
                      <a:r>
                        <a:rPr lang="en-US" i="1" dirty="0"/>
                        <a:t>k</a:t>
                      </a:r>
                      <a:r>
                        <a:rPr lang="en-US" i="0" dirty="0"/>
                        <a:t> at a time and repetition is not allowed.</a:t>
                      </a:r>
                      <a:endParaRPr lang="en-US" dirty="0"/>
                    </a:p>
                  </a:txBody>
                  <a:tcPr/>
                </a:tc>
                <a:tc>
                  <a:txBody>
                    <a:bodyPr/>
                    <a:lstStyle/>
                    <a:p>
                      <a:endParaRPr lang="en-US" dirty="0"/>
                    </a:p>
                  </a:txBody>
                  <a:tcPr/>
                </a:tc>
                <a:extLst>
                  <a:ext uri="{0D108BD9-81ED-4DB2-BD59-A6C34878D82A}">
                    <a16:rowId xmlns:a16="http://schemas.microsoft.com/office/drawing/2014/main" xmlns="" val="2538816483"/>
                  </a:ext>
                </a:extLst>
              </a:tr>
              <a:tr h="370840">
                <a:tc vMerge="1">
                  <a:txBody>
                    <a:bodyPr/>
                    <a:lstStyle/>
                    <a:p>
                      <a:endParaRPr lang="en-US" dirty="0"/>
                    </a:p>
                  </a:txBody>
                  <a:tcPr/>
                </a:tc>
                <a:tc>
                  <a:txBody>
                    <a:bodyPr/>
                    <a:lstStyle/>
                    <a:p>
                      <a:r>
                        <a:rPr lang="en-US" dirty="0"/>
                        <a:t>Given </a:t>
                      </a:r>
                      <a:r>
                        <a:rPr lang="en-US" i="1" dirty="0"/>
                        <a:t>n</a:t>
                      </a:r>
                      <a:r>
                        <a:rPr lang="en-US" i="0" dirty="0"/>
                        <a:t> objects with </a:t>
                      </a:r>
                      <a:r>
                        <a:rPr lang="en-US" i="1" dirty="0"/>
                        <a:t>n</a:t>
                      </a:r>
                      <a:r>
                        <a:rPr lang="en-US" i="1" baseline="-25000" dirty="0"/>
                        <a:t>1</a:t>
                      </a:r>
                      <a:r>
                        <a:rPr lang="en-US" i="0" dirty="0"/>
                        <a:t> alike, </a:t>
                      </a:r>
                      <a:r>
                        <a:rPr lang="en-US" i="1" dirty="0"/>
                        <a:t>n</a:t>
                      </a:r>
                      <a:r>
                        <a:rPr lang="en-US" i="1" baseline="-25000" dirty="0"/>
                        <a:t>2</a:t>
                      </a:r>
                      <a:r>
                        <a:rPr lang="en-US" i="0" dirty="0"/>
                        <a:t> alike, …, </a:t>
                      </a:r>
                      <a:r>
                        <a:rPr lang="en-US" i="1" dirty="0" err="1"/>
                        <a:t>n</a:t>
                      </a:r>
                      <a:r>
                        <a:rPr lang="en-US" i="1" baseline="-25000" dirty="0" err="1"/>
                        <a:t>k</a:t>
                      </a:r>
                      <a:r>
                        <a:rPr lang="en-US" i="0" dirty="0"/>
                        <a:t> alike, then the number of distinguishable permutations is given by the formula to the right.</a:t>
                      </a:r>
                      <a:endParaRPr lang="en-US" dirty="0"/>
                    </a:p>
                  </a:txBody>
                  <a:tcPr/>
                </a:tc>
                <a:tc>
                  <a:txBody>
                    <a:bodyPr/>
                    <a:lstStyle/>
                    <a:p>
                      <a:endParaRPr lang="en-US" dirty="0"/>
                    </a:p>
                  </a:txBody>
                  <a:tcPr/>
                </a:tc>
                <a:extLst>
                  <a:ext uri="{0D108BD9-81ED-4DB2-BD59-A6C34878D82A}">
                    <a16:rowId xmlns:a16="http://schemas.microsoft.com/office/drawing/2014/main" xmlns="" val="2609347505"/>
                  </a:ext>
                </a:extLst>
              </a:tr>
            </a:tbl>
          </a:graphicData>
        </a:graphic>
      </p:graphicFrame>
      <p:graphicFrame>
        <p:nvGraphicFramePr>
          <p:cNvPr id="5" name="Object 2">
            <a:extLst>
              <a:ext uri="{FF2B5EF4-FFF2-40B4-BE49-F238E27FC236}">
                <a16:creationId xmlns:a16="http://schemas.microsoft.com/office/drawing/2014/main" xmlns="" id="{240AD8C5-A3D1-4563-9DC8-BC09416BDA25}"/>
              </a:ext>
            </a:extLst>
          </p:cNvPr>
          <p:cNvGraphicFramePr>
            <a:graphicFrameLocks noChangeAspect="1"/>
          </p:cNvGraphicFramePr>
          <p:nvPr>
            <p:extLst>
              <p:ext uri="{D42A27DB-BD31-4B8C-83A1-F6EECF244321}">
                <p14:modId xmlns:p14="http://schemas.microsoft.com/office/powerpoint/2010/main" val="1129242698"/>
              </p:ext>
            </p:extLst>
          </p:nvPr>
        </p:nvGraphicFramePr>
        <p:xfrm>
          <a:off x="6553200" y="4343400"/>
          <a:ext cx="1524000" cy="642938"/>
        </p:xfrm>
        <a:graphic>
          <a:graphicData uri="http://schemas.openxmlformats.org/presentationml/2006/ole">
            <mc:AlternateContent xmlns:mc="http://schemas.openxmlformats.org/markup-compatibility/2006">
              <mc:Choice xmlns:v="urn:schemas-microsoft-com:vml" Requires="v">
                <p:oleObj spid="_x0000_s83978" name="Equation" r:id="rId3" imgW="2260440" imgH="952200" progId="Equation.DSMT4">
                  <p:embed/>
                </p:oleObj>
              </mc:Choice>
              <mc:Fallback>
                <p:oleObj name="Equation" r:id="rId3" imgW="2260440" imgH="952200" progId="Equation.DSMT4">
                  <p:embed/>
                  <p:pic>
                    <p:nvPicPr>
                      <p:cNvPr id="78850" name="Object 2"/>
                      <p:cNvPicPr>
                        <a:picLocks noChangeAspect="1" noChangeArrowheads="1"/>
                      </p:cNvPicPr>
                      <p:nvPr/>
                    </p:nvPicPr>
                    <p:blipFill>
                      <a:blip r:embed="rId4"/>
                      <a:srcRect/>
                      <a:stretch>
                        <a:fillRect/>
                      </a:stretch>
                    </p:blipFill>
                    <p:spPr bwMode="auto">
                      <a:xfrm>
                        <a:off x="6553200" y="4343400"/>
                        <a:ext cx="1524000" cy="642938"/>
                      </a:xfrm>
                      <a:prstGeom prst="rect">
                        <a:avLst/>
                      </a:prstGeom>
                      <a:noFill/>
                      <a:ln>
                        <a:noFill/>
                      </a:ln>
                      <a:effectLst/>
                    </p:spPr>
                  </p:pic>
                </p:oleObj>
              </mc:Fallback>
            </mc:AlternateContent>
          </a:graphicData>
        </a:graphic>
      </p:graphicFrame>
      <p:graphicFrame>
        <p:nvGraphicFramePr>
          <p:cNvPr id="6" name="Object 2">
            <a:extLst>
              <a:ext uri="{FF2B5EF4-FFF2-40B4-BE49-F238E27FC236}">
                <a16:creationId xmlns:a16="http://schemas.microsoft.com/office/drawing/2014/main" xmlns="" id="{6B80BC2D-2748-4FDB-81E1-7676FDF6B65E}"/>
              </a:ext>
            </a:extLst>
          </p:cNvPr>
          <p:cNvGraphicFramePr>
            <a:graphicFrameLocks noChangeAspect="1"/>
          </p:cNvGraphicFramePr>
          <p:nvPr>
            <p:extLst>
              <p:ext uri="{D42A27DB-BD31-4B8C-83A1-F6EECF244321}">
                <p14:modId xmlns:p14="http://schemas.microsoft.com/office/powerpoint/2010/main" val="2591545769"/>
              </p:ext>
            </p:extLst>
          </p:nvPr>
        </p:nvGraphicFramePr>
        <p:xfrm>
          <a:off x="6629400" y="3069874"/>
          <a:ext cx="1219200" cy="630621"/>
        </p:xfrm>
        <a:graphic>
          <a:graphicData uri="http://schemas.openxmlformats.org/presentationml/2006/ole">
            <mc:AlternateContent xmlns:mc="http://schemas.openxmlformats.org/markup-compatibility/2006">
              <mc:Choice xmlns:v="urn:schemas-microsoft-com:vml" Requires="v">
                <p:oleObj spid="_x0000_s83979" name="Equation" r:id="rId5" imgW="1841400" imgH="952200" progId="Equation.DSMT4">
                  <p:embed/>
                </p:oleObj>
              </mc:Choice>
              <mc:Fallback>
                <p:oleObj name="Equation" r:id="rId5" imgW="1841400" imgH="952200" progId="Equation.DSMT4">
                  <p:embed/>
                  <p:pic>
                    <p:nvPicPr>
                      <p:cNvPr id="76802" name="Object 2"/>
                      <p:cNvPicPr>
                        <a:picLocks noChangeAspect="1" noChangeArrowheads="1"/>
                      </p:cNvPicPr>
                      <p:nvPr/>
                    </p:nvPicPr>
                    <p:blipFill>
                      <a:blip r:embed="rId6"/>
                      <a:srcRect/>
                      <a:stretch>
                        <a:fillRect/>
                      </a:stretch>
                    </p:blipFill>
                    <p:spPr bwMode="auto">
                      <a:xfrm>
                        <a:off x="6629400" y="3069874"/>
                        <a:ext cx="1219200" cy="6306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6243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6.4.1</a:t>
            </a:r>
          </a:p>
        </p:txBody>
      </p:sp>
      <p:sp>
        <p:nvSpPr>
          <p:cNvPr id="3" name="Content Placeholder 2"/>
          <p:cNvSpPr>
            <a:spLocks noGrp="1"/>
          </p:cNvSpPr>
          <p:nvPr>
            <p:ph idx="1"/>
          </p:nvPr>
        </p:nvSpPr>
        <p:spPr/>
        <p:txBody>
          <a:bodyPr/>
          <a:lstStyle/>
          <a:p>
            <a:r>
              <a:rPr lang="en-US" dirty="0"/>
              <a:t>A local office supply store offers ballpoint pens from three different manufacturers. Each manufacturer’s pens come in either red, blue, black, or green and either fine or medium tip is available for each color. How many different pens does the store carry?</a:t>
            </a:r>
          </a:p>
          <a:p>
            <a:r>
              <a:rPr lang="en-US" b="1" dirty="0"/>
              <a:t>Solution</a:t>
            </a:r>
          </a:p>
          <a:p>
            <a:endParaRPr lang="en-US" b="1" dirty="0"/>
          </a:p>
        </p:txBody>
      </p:sp>
      <p:graphicFrame>
        <p:nvGraphicFramePr>
          <p:cNvPr id="72707" name="Object 3"/>
          <p:cNvGraphicFramePr>
            <a:graphicFrameLocks noChangeAspect="1"/>
          </p:cNvGraphicFramePr>
          <p:nvPr>
            <p:extLst>
              <p:ext uri="{D42A27DB-BD31-4B8C-83A1-F6EECF244321}">
                <p14:modId xmlns:p14="http://schemas.microsoft.com/office/powerpoint/2010/main" val="3892673451"/>
              </p:ext>
            </p:extLst>
          </p:nvPr>
        </p:nvGraphicFramePr>
        <p:xfrm>
          <a:off x="279400" y="4254500"/>
          <a:ext cx="8712200" cy="1155700"/>
        </p:xfrm>
        <a:graphic>
          <a:graphicData uri="http://schemas.openxmlformats.org/presentationml/2006/ole">
            <mc:AlternateContent xmlns:mc="http://schemas.openxmlformats.org/markup-compatibility/2006">
              <mc:Choice xmlns:v="urn:schemas-microsoft-com:vml" Requires="v">
                <p:oleObj spid="_x0000_s72712" name="Equation" r:id="rId3" imgW="8712000" imgH="1155600" progId="Equation.DSMT4">
                  <p:embed/>
                </p:oleObj>
              </mc:Choice>
              <mc:Fallback>
                <p:oleObj name="Equation" r:id="rId3" imgW="8712000" imgH="1155600" progId="Equation.DSMT4">
                  <p:embed/>
                  <p:pic>
                    <p:nvPicPr>
                      <p:cNvPr id="0" name="Picture 3"/>
                      <p:cNvPicPr>
                        <a:picLocks noChangeAspect="1" noChangeArrowheads="1"/>
                      </p:cNvPicPr>
                      <p:nvPr/>
                    </p:nvPicPr>
                    <p:blipFill>
                      <a:blip r:embed="rId4"/>
                      <a:srcRect/>
                      <a:stretch>
                        <a:fillRect/>
                      </a:stretch>
                    </p:blipFill>
                    <p:spPr bwMode="auto">
                      <a:xfrm>
                        <a:off x="279400" y="4254500"/>
                        <a:ext cx="8712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6.4.2</a:t>
            </a:r>
          </a:p>
        </p:txBody>
      </p:sp>
      <p:sp>
        <p:nvSpPr>
          <p:cNvPr id="3" name="Content Placeholder 2"/>
          <p:cNvSpPr>
            <a:spLocks noGrp="1"/>
          </p:cNvSpPr>
          <p:nvPr>
            <p:ph idx="1"/>
          </p:nvPr>
        </p:nvSpPr>
        <p:spPr>
          <a:xfrm>
            <a:off x="457200" y="1101055"/>
            <a:ext cx="8229600" cy="4572000"/>
          </a:xfrm>
        </p:spPr>
        <p:txBody>
          <a:bodyPr/>
          <a:lstStyle/>
          <a:p>
            <a:r>
              <a:rPr lang="en-US" dirty="0"/>
              <a:t>Most </a:t>
            </a:r>
            <a:r>
              <a:rPr lang="en-US" dirty="0" err="1"/>
              <a:t>nonpersonalized</a:t>
            </a:r>
            <a:r>
              <a:rPr lang="en-US" dirty="0"/>
              <a:t> license plates in the state of Utah consist of three numbers followed by three letters (excluding I, O, and Q). How many license plates are possible?</a:t>
            </a:r>
          </a:p>
          <a:p>
            <a:r>
              <a:rPr lang="en-US" b="1" dirty="0"/>
              <a:t>Solution</a:t>
            </a:r>
          </a:p>
          <a:p>
            <a:r>
              <a:rPr lang="en-US" dirty="0"/>
              <a:t>There are ten digits (0–9) possible for each of the first three characters. Likewise, there are 23 letters possible for the last three characters. Therefore, we have: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6.4.2 (cont.)</a:t>
            </a:r>
          </a:p>
        </p:txBody>
      </p:sp>
      <p:graphicFrame>
        <p:nvGraphicFramePr>
          <p:cNvPr id="74754" name="Object 2"/>
          <p:cNvGraphicFramePr>
            <a:graphicFrameLocks noChangeAspect="1"/>
          </p:cNvGraphicFramePr>
          <p:nvPr>
            <p:extLst>
              <p:ext uri="{D42A27DB-BD31-4B8C-83A1-F6EECF244321}">
                <p14:modId xmlns:p14="http://schemas.microsoft.com/office/powerpoint/2010/main" val="957786610"/>
              </p:ext>
            </p:extLst>
          </p:nvPr>
        </p:nvGraphicFramePr>
        <p:xfrm>
          <a:off x="787400" y="1524000"/>
          <a:ext cx="7645400" cy="1079500"/>
        </p:xfrm>
        <a:graphic>
          <a:graphicData uri="http://schemas.openxmlformats.org/presentationml/2006/ole">
            <mc:AlternateContent xmlns:mc="http://schemas.openxmlformats.org/markup-compatibility/2006">
              <mc:Choice xmlns:v="urn:schemas-microsoft-com:vml" Requires="v">
                <p:oleObj spid="_x0000_s74759" name="Equation" r:id="rId3" imgW="7645320" imgH="1079280" progId="Equation.DSMT4">
                  <p:embed/>
                </p:oleObj>
              </mc:Choice>
              <mc:Fallback>
                <p:oleObj name="Equation" r:id="rId3" imgW="7645320" imgH="1079280" progId="Equation.DSMT4">
                  <p:embed/>
                  <p:pic>
                    <p:nvPicPr>
                      <p:cNvPr id="0" name="Picture 2"/>
                      <p:cNvPicPr>
                        <a:picLocks noChangeAspect="1" noChangeArrowheads="1"/>
                      </p:cNvPicPr>
                      <p:nvPr/>
                    </p:nvPicPr>
                    <p:blipFill>
                      <a:blip r:embed="rId4"/>
                      <a:srcRect/>
                      <a:stretch>
                        <a:fillRect/>
                      </a:stretch>
                    </p:blipFill>
                    <p:spPr bwMode="auto">
                      <a:xfrm>
                        <a:off x="787400" y="1524000"/>
                        <a:ext cx="7645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55" name="Picture 3"/>
          <p:cNvPicPr>
            <a:picLocks noChangeAspect="1" noChangeArrowheads="1"/>
          </p:cNvPicPr>
          <p:nvPr/>
        </p:nvPicPr>
        <p:blipFill>
          <a:blip r:embed="rId5" cstate="print"/>
          <a:srcRect/>
          <a:stretch>
            <a:fillRect/>
          </a:stretch>
        </p:blipFill>
        <p:spPr bwMode="auto">
          <a:xfrm>
            <a:off x="1981200" y="2971800"/>
            <a:ext cx="485775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6.4.3</a:t>
            </a:r>
          </a:p>
        </p:txBody>
      </p:sp>
      <p:sp>
        <p:nvSpPr>
          <p:cNvPr id="3" name="Content Placeholder 2"/>
          <p:cNvSpPr>
            <a:spLocks noGrp="1"/>
          </p:cNvSpPr>
          <p:nvPr>
            <p:ph idx="1"/>
          </p:nvPr>
        </p:nvSpPr>
        <p:spPr>
          <a:xfrm>
            <a:off x="457200" y="1108745"/>
            <a:ext cx="8229600" cy="4758656"/>
          </a:xfrm>
        </p:spPr>
        <p:txBody>
          <a:bodyPr>
            <a:normAutofit/>
          </a:bodyPr>
          <a:lstStyle/>
          <a:p>
            <a:r>
              <a:rPr lang="en-US" dirty="0"/>
              <a:t>You have a stack of 5 textbooks: English, History, Statistics, Geology, and Psychology. How many ways can you arrange these textbooks on a shelf?</a:t>
            </a:r>
          </a:p>
          <a:p>
            <a:r>
              <a:rPr lang="en-US" b="1" dirty="0"/>
              <a:t>Solution</a:t>
            </a:r>
          </a:p>
        </p:txBody>
      </p:sp>
      <p:pic>
        <p:nvPicPr>
          <p:cNvPr id="75778" name="Picture 2"/>
          <p:cNvPicPr>
            <a:picLocks noChangeAspect="1" noChangeArrowheads="1"/>
          </p:cNvPicPr>
          <p:nvPr/>
        </p:nvPicPr>
        <p:blipFill>
          <a:blip r:embed="rId2" cstate="print"/>
          <a:srcRect/>
          <a:stretch>
            <a:fillRect/>
          </a:stretch>
        </p:blipFill>
        <p:spPr bwMode="auto">
          <a:xfrm>
            <a:off x="6400800" y="2057401"/>
            <a:ext cx="2362200" cy="2406602"/>
          </a:xfrm>
          <a:prstGeom prst="rect">
            <a:avLst/>
          </a:prstGeom>
          <a:noFill/>
          <a:ln w="9525">
            <a:noFill/>
            <a:miter lim="800000"/>
            <a:headEnd/>
            <a:tailEnd/>
          </a:ln>
        </p:spPr>
      </p:pic>
      <p:sp>
        <p:nvSpPr>
          <p:cNvPr id="6" name="Rectangle 5"/>
          <p:cNvSpPr/>
          <p:nvPr/>
        </p:nvSpPr>
        <p:spPr>
          <a:xfrm>
            <a:off x="457200" y="2997666"/>
            <a:ext cx="6019800" cy="2677656"/>
          </a:xfrm>
          <a:prstGeom prst="rect">
            <a:avLst/>
          </a:prstGeom>
        </p:spPr>
        <p:txBody>
          <a:bodyPr wrap="square">
            <a:spAutoFit/>
          </a:bodyPr>
          <a:lstStyle/>
          <a:p>
            <a:r>
              <a:rPr lang="en-US" sz="2800" dirty="0"/>
              <a:t>Because you can put each book on the bookshelf only once, you have five possible choices for the first book. Similarly, there are four possible choices for the second book, three possible choices for the third book,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6.4.3 (cont.)</a:t>
            </a:r>
          </a:p>
        </p:txBody>
      </p:sp>
      <p:sp>
        <p:nvSpPr>
          <p:cNvPr id="3" name="Content Placeholder 2"/>
          <p:cNvSpPr>
            <a:spLocks noGrp="1"/>
          </p:cNvSpPr>
          <p:nvPr>
            <p:ph idx="1"/>
          </p:nvPr>
        </p:nvSpPr>
        <p:spPr/>
        <p:txBody>
          <a:bodyPr/>
          <a:lstStyle/>
          <a:p>
            <a:r>
              <a:rPr lang="en-US" dirty="0"/>
              <a:t>two possible choices for the fourth book and only one book left for the fifth book. Using the Fundamental Counting Principle, we have</a:t>
            </a:r>
          </a:p>
          <a:p>
            <a:pPr algn="ctr"/>
            <a:r>
              <a:rPr lang="fr-FR" dirty="0"/>
              <a:t>5 ⋅ 4 ⋅ 3 ⋅ 2 ⋅ 1 = </a:t>
            </a:r>
            <a:r>
              <a:rPr lang="fr-FR" dirty="0">
                <a:solidFill>
                  <a:srgbClr val="FF0000"/>
                </a:solidFill>
              </a:rPr>
              <a:t>120</a:t>
            </a:r>
            <a:r>
              <a:rPr lang="fr-FR" dirty="0"/>
              <a:t> possible arrangements.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Factorial </a:t>
            </a:r>
          </a:p>
        </p:txBody>
      </p:sp>
      <p:sp>
        <p:nvSpPr>
          <p:cNvPr id="4" name="Content Placeholder 2"/>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Suppose </a:t>
            </a:r>
            <a:r>
              <a:rPr lang="en-US" i="1" dirty="0">
                <a:solidFill>
                  <a:srgbClr val="000000"/>
                </a:solidFill>
              </a:rPr>
              <a:t>n</a:t>
            </a:r>
            <a:r>
              <a:rPr lang="en-US" dirty="0">
                <a:solidFill>
                  <a:srgbClr val="000000"/>
                </a:solidFill>
              </a:rPr>
              <a:t> is a positive whole number. Then,</a:t>
            </a:r>
          </a:p>
          <a:p>
            <a:pPr algn="ctr"/>
            <a:r>
              <a:rPr lang="pt-BR" i="1" dirty="0">
                <a:solidFill>
                  <a:srgbClr val="0000FF"/>
                </a:solidFill>
              </a:rPr>
              <a:t>n</a:t>
            </a:r>
            <a:r>
              <a:rPr lang="pt-BR" dirty="0">
                <a:solidFill>
                  <a:srgbClr val="0000FF"/>
                </a:solidFill>
              </a:rPr>
              <a:t>! = </a:t>
            </a:r>
            <a:r>
              <a:rPr lang="pt-BR" i="1" dirty="0">
                <a:solidFill>
                  <a:srgbClr val="0000FF"/>
                </a:solidFill>
              </a:rPr>
              <a:t>n</a:t>
            </a:r>
            <a:r>
              <a:rPr lang="pt-BR" dirty="0">
                <a:solidFill>
                  <a:srgbClr val="0000FF"/>
                </a:solidFill>
              </a:rPr>
              <a:t> ⋅ (</a:t>
            </a:r>
            <a:r>
              <a:rPr lang="pt-BR" i="1" dirty="0">
                <a:solidFill>
                  <a:srgbClr val="0000FF"/>
                </a:solidFill>
              </a:rPr>
              <a:t>n</a:t>
            </a:r>
            <a:r>
              <a:rPr lang="pt-BR" dirty="0">
                <a:solidFill>
                  <a:srgbClr val="0000FF"/>
                </a:solidFill>
              </a:rPr>
              <a:t>−1) ⋅ (</a:t>
            </a:r>
            <a:r>
              <a:rPr lang="pt-BR" i="1" dirty="0">
                <a:solidFill>
                  <a:srgbClr val="0000FF"/>
                </a:solidFill>
              </a:rPr>
              <a:t>n</a:t>
            </a:r>
            <a:r>
              <a:rPr lang="pt-BR" dirty="0">
                <a:solidFill>
                  <a:srgbClr val="0000FF"/>
                </a:solidFill>
              </a:rPr>
              <a:t>−2) ⋅… ⋅ 3 ⋅ 2 ⋅ 1</a:t>
            </a:r>
            <a:r>
              <a:rPr lang="pt-BR" dirty="0">
                <a:solidFill>
                  <a:srgbClr val="000000"/>
                </a:solidFill>
              </a:rPr>
              <a:t>.</a:t>
            </a:r>
            <a:endParaRPr lang="en-US" dirty="0">
              <a:solidFill>
                <a:srgbClr val="000000"/>
              </a:solidFill>
            </a:endParaRPr>
          </a:p>
        </p:txBody>
      </p:sp>
      <p:sp>
        <p:nvSpPr>
          <p:cNvPr id="5" name="Content Placeholder 3">
            <a:extLst>
              <a:ext uri="{FF2B5EF4-FFF2-40B4-BE49-F238E27FC236}">
                <a16:creationId xmlns:a16="http://schemas.microsoft.com/office/drawing/2014/main" xmlns="" id="{EBA21749-1FC9-4B6C-B8C1-925D8EEABB1C}"/>
              </a:ext>
            </a:extLst>
          </p:cNvPr>
          <p:cNvSpPr txBox="1">
            <a:spLocks/>
          </p:cNvSpPr>
          <p:nvPr/>
        </p:nvSpPr>
        <p:spPr>
          <a:xfrm>
            <a:off x="457200" y="3675782"/>
            <a:ext cx="8229600" cy="1040285"/>
          </a:xfrm>
          <a:prstGeom prst="rect">
            <a:avLst/>
          </a:prstGeom>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ctr"/>
            <a:r>
              <a:rPr lang="en-US">
                <a:solidFill>
                  <a:srgbClr val="000000"/>
                </a:solidFill>
                <a:latin typeface="Calibri" pitchFamily="34" charset="0"/>
              </a:rPr>
              <a:t>	</a:t>
            </a:r>
            <a:r>
              <a:rPr lang="en-US" b="1">
                <a:solidFill>
                  <a:srgbClr val="000000"/>
                </a:solidFill>
                <a:latin typeface="Calibri" pitchFamily="34" charset="0"/>
              </a:rPr>
              <a:t>Note</a:t>
            </a:r>
          </a:p>
          <a:p>
            <a:r>
              <a:rPr lang="en-US">
                <a:solidFill>
                  <a:srgbClr val="000000"/>
                </a:solidFill>
              </a:rPr>
              <a:t>0! = 1 by definition.</a:t>
            </a:r>
            <a:endParaRPr 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a:t>
            </a:r>
          </a:p>
        </p:txBody>
      </p:sp>
      <p:sp>
        <p:nvSpPr>
          <p:cNvPr id="4"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A </a:t>
            </a:r>
            <a:r>
              <a:rPr lang="en-US" b="1" dirty="0">
                <a:solidFill>
                  <a:srgbClr val="C00000"/>
                </a:solidFill>
              </a:rPr>
              <a:t>permutation</a:t>
            </a:r>
            <a:r>
              <a:rPr lang="en-US" dirty="0">
                <a:solidFill>
                  <a:srgbClr val="000000"/>
                </a:solidFill>
              </a:rPr>
              <a:t> is a specific order or arrangement of objects in a set. There are </a:t>
            </a:r>
            <a:r>
              <a:rPr lang="en-US" i="1" dirty="0">
                <a:solidFill>
                  <a:srgbClr val="000000"/>
                </a:solidFill>
              </a:rPr>
              <a:t>n</a:t>
            </a:r>
            <a:r>
              <a:rPr lang="en-US" dirty="0">
                <a:solidFill>
                  <a:srgbClr val="000000"/>
                </a:solidFill>
              </a:rPr>
              <a:t>! permutations of </a:t>
            </a:r>
            <a:r>
              <a:rPr lang="en-US" i="1" dirty="0">
                <a:solidFill>
                  <a:srgbClr val="000000"/>
                </a:solidFill>
              </a:rPr>
              <a:t>n</a:t>
            </a:r>
            <a:r>
              <a:rPr lang="en-US" dirty="0">
                <a:solidFill>
                  <a:srgbClr val="000000"/>
                </a:solidFill>
              </a:rPr>
              <a:t> unique objects.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1080</Words>
  <Application>Microsoft Office PowerPoint</Application>
  <PresentationFormat>On-screen Show (4:3)</PresentationFormat>
  <Paragraphs>97</Paragraphs>
  <Slides>21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6" baseType="lpstr">
      <vt:lpstr>Calibri</vt:lpstr>
      <vt:lpstr>Arial</vt:lpstr>
      <vt:lpstr>Office Theme</vt:lpstr>
      <vt:lpstr>MathType 6.0 Equation</vt:lpstr>
      <vt:lpstr>Equation</vt:lpstr>
      <vt:lpstr>Section 6.4</vt:lpstr>
      <vt:lpstr>The Fundamental Counting Principle </vt:lpstr>
      <vt:lpstr>Example 6.4.1</vt:lpstr>
      <vt:lpstr>Example 6.4.2</vt:lpstr>
      <vt:lpstr>Example 6.4.2 (cont.)</vt:lpstr>
      <vt:lpstr>Example 6.4.3</vt:lpstr>
      <vt:lpstr>Example 6.4.3 (cont.)</vt:lpstr>
      <vt:lpstr>Factorial </vt:lpstr>
      <vt:lpstr>Permutation</vt:lpstr>
      <vt:lpstr>Example 6.4.4</vt:lpstr>
      <vt:lpstr>Example 6.4.5</vt:lpstr>
      <vt:lpstr>Permutation </vt:lpstr>
      <vt:lpstr>Example 6.4.6</vt:lpstr>
      <vt:lpstr>Distinguishable Permutations</vt:lpstr>
      <vt:lpstr>Example 6.4.7</vt:lpstr>
      <vt:lpstr>Combinations</vt:lpstr>
      <vt:lpstr>Combinations</vt:lpstr>
      <vt:lpstr>Example 6.4.8</vt:lpstr>
      <vt:lpstr>Example 6.4.8 (cont.)</vt:lpstr>
      <vt:lpstr>Review</vt:lpstr>
      <vt:lpstr>Review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Kara Roche</cp:lastModifiedBy>
  <cp:revision>179</cp:revision>
  <dcterms:created xsi:type="dcterms:W3CDTF">2013-04-26T14:43:13Z</dcterms:created>
  <dcterms:modified xsi:type="dcterms:W3CDTF">2018-08-14T13:53:41Z</dcterms:modified>
</cp:coreProperties>
</file>