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300" r:id="rId4"/>
    <p:sldId id="289" r:id="rId5"/>
    <p:sldId id="290" r:id="rId6"/>
    <p:sldId id="291" r:id="rId7"/>
    <p:sldId id="292" r:id="rId8"/>
    <p:sldId id="293" r:id="rId9"/>
    <p:sldId id="286" r:id="rId10"/>
    <p:sldId id="294" r:id="rId11"/>
    <p:sldId id="295" r:id="rId12"/>
    <p:sldId id="296" r:id="rId13"/>
    <p:sldId id="299" r:id="rId14"/>
    <p:sldId id="297" r:id="rId15"/>
    <p:sldId id="298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  <a:srgbClr val="0000FF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105" d="100"/>
          <a:sy n="105" d="100"/>
        </p:scale>
        <p:origin x="9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 err="1">
                <a:solidFill>
                  <a:srgbClr val="1F497D"/>
                </a:solidFill>
              </a:rPr>
              <a:t>Bayes</a:t>
            </a:r>
            <a:r>
              <a:rPr lang="en-US" b="1" i="1" dirty="0">
                <a:solidFill>
                  <a:srgbClr val="1F497D"/>
                </a:solidFill>
              </a:rPr>
              <a:t>’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’ Theorem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Theorem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=	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=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990600" y="2083033"/>
          <a:ext cx="7594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name="Equation" r:id="rId3" imgW="7594560" imgH="1015920" progId="Equation.DSMT4">
                  <p:embed/>
                </p:oleObj>
              </mc:Choice>
              <mc:Fallback>
                <p:oleObj name="Equation" r:id="rId3" imgW="7594560" imgH="1015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83033"/>
                        <a:ext cx="7594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3"/>
          <p:cNvGraphicFramePr>
            <a:graphicFrameLocks noChangeAspect="1"/>
          </p:cNvGraphicFramePr>
          <p:nvPr/>
        </p:nvGraphicFramePr>
        <p:xfrm>
          <a:off x="3035300" y="3606800"/>
          <a:ext cx="2832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Equation" r:id="rId5" imgW="2831760" imgH="1041120" progId="Equation.DSMT4">
                  <p:embed/>
                </p:oleObj>
              </mc:Choice>
              <mc:Fallback>
                <p:oleObj name="Equation" r:id="rId5" imgW="2831760" imgH="1041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606800"/>
                        <a:ext cx="2832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873"/>
            <a:ext cx="8229600" cy="4572000"/>
          </a:xfrm>
        </p:spPr>
        <p:txBody>
          <a:bodyPr>
            <a:noAutofit/>
          </a:bodyPr>
          <a:lstStyle/>
          <a:p>
            <a:r>
              <a:rPr lang="en-US" dirty="0"/>
              <a:t>Let </a:t>
            </a:r>
            <a:r>
              <a:rPr lang="en-US" i="1" dirty="0"/>
              <a:t>D</a:t>
            </a:r>
            <a:r>
              <a:rPr lang="en-US" dirty="0"/>
              <a:t> be the event that a person has a rare disease. Suppose that the rare disease has an incidence rate of 1% in the population,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) = 0.01.     is the event that a person does not have the rare disease (i.e., the complement of </a:t>
            </a:r>
            <a:r>
              <a:rPr lang="en-US" i="1" dirty="0"/>
              <a:t>D</a:t>
            </a:r>
            <a:r>
              <a:rPr lang="en-US" dirty="0"/>
              <a:t>). Suppose a machine is used to diagnose the disease. Let </a:t>
            </a:r>
            <a:r>
              <a:rPr lang="en-US" i="1" dirty="0"/>
              <a:t>C</a:t>
            </a:r>
            <a:r>
              <a:rPr lang="en-US" dirty="0"/>
              <a:t> be the event that the disease is confirmed as the diagnosis. Suppose that the probability of the machine falsely confirming the disease when one doesn’t have it is 		           called a </a:t>
            </a:r>
            <a:r>
              <a:rPr lang="en-US" i="1" dirty="0"/>
              <a:t>false positive</a:t>
            </a:r>
            <a:r>
              <a:rPr lang="en-US" dirty="0"/>
              <a:t>; while 		          which says that the machine correctly confirms the disease with an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05264"/>
              </p:ext>
            </p:extLst>
          </p:nvPr>
        </p:nvGraphicFramePr>
        <p:xfrm>
          <a:off x="5448300" y="2105906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4" name="Equation" r:id="rId3" imgW="266400" imgH="342720" progId="Equation.DSMT4">
                  <p:embed/>
                </p:oleObj>
              </mc:Choice>
              <mc:Fallback>
                <p:oleObj name="Equation" r:id="rId3" imgW="26640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105906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96452"/>
              </p:ext>
            </p:extLst>
          </p:nvPr>
        </p:nvGraphicFramePr>
        <p:xfrm>
          <a:off x="5715000" y="4639293"/>
          <a:ext cx="2146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5" name="Equation" r:id="rId5" imgW="2145960" imgH="495000" progId="Equation.DSMT4">
                  <p:embed/>
                </p:oleObj>
              </mc:Choice>
              <mc:Fallback>
                <p:oleObj name="Equation" r:id="rId5" imgW="214596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39293"/>
                        <a:ext cx="2146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323539"/>
              </p:ext>
            </p:extLst>
          </p:nvPr>
        </p:nvGraphicFramePr>
        <p:xfrm>
          <a:off x="4654550" y="5111147"/>
          <a:ext cx="213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Equation" r:id="rId7" imgW="2133360" imgH="469800" progId="Equation.DSMT4">
                  <p:embed/>
                </p:oleObj>
              </mc:Choice>
              <mc:Fallback>
                <p:oleObj name="Equation" r:id="rId7" imgW="21333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5111147"/>
                        <a:ext cx="213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 of 95%. Now, suppose that the machine confirms that a person has the disease. What is the probability that the person actually has the disease? In other words, what is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|</a:t>
            </a:r>
            <a:r>
              <a:rPr lang="en-US" i="1" dirty="0"/>
              <a:t>C</a:t>
            </a:r>
            <a:r>
              <a:rPr lang="en-US" dirty="0"/>
              <a:t>)?</a:t>
            </a: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971800"/>
            <a:ext cx="3286125" cy="275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are the probabilities given to us in the problem.</a:t>
            </a:r>
            <a:endParaRPr lang="en-US" b="1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3340100" y="1896611"/>
          <a:ext cx="166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Equation" r:id="rId3" imgW="1663560" imgH="469800" progId="Equation.DSMT4">
                  <p:embed/>
                </p:oleObj>
              </mc:Choice>
              <mc:Fallback>
                <p:oleObj name="Equation" r:id="rId3" imgW="166356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96611"/>
                        <a:ext cx="1663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331711" y="2391911"/>
          <a:ext cx="1689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5" name="Equation" r:id="rId5" imgW="1688760" imgH="495000" progId="Equation.DSMT4">
                  <p:embed/>
                </p:oleObj>
              </mc:Choice>
              <mc:Fallback>
                <p:oleObj name="Equation" r:id="rId5" imgW="16887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711" y="2391911"/>
                        <a:ext cx="1689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2971800" y="28956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6" name="Equation" r:id="rId7" imgW="2044440" imgH="469800" progId="Equation.DSMT4">
                  <p:embed/>
                </p:oleObj>
              </mc:Choice>
              <mc:Fallback>
                <p:oleObj name="Equation" r:id="rId7" imgW="204444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56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2971800" y="3369578"/>
          <a:ext cx="2057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7" name="Equation" r:id="rId9" imgW="2057400" imgH="495000" progId="Equation.DSMT4">
                  <p:embed/>
                </p:oleObj>
              </mc:Choice>
              <mc:Fallback>
                <p:oleObj name="Equation" r:id="rId9" imgW="205740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69578"/>
                        <a:ext cx="2057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probability that a person with a positive diagnostic result actually has the disease we proceed as follows.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303789" y="2590800"/>
          <a:ext cx="502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Equation" r:id="rId3" imgW="5029200" imgH="990360" progId="Equation.DSMT4">
                  <p:embed/>
                </p:oleObj>
              </mc:Choice>
              <mc:Fallback>
                <p:oleObj name="Equation" r:id="rId3" imgW="5029200" imgH="990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89" y="2590800"/>
                        <a:ext cx="5029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218189" y="3644900"/>
          <a:ext cx="4800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5" imgW="4800600" imgH="1002960" progId="Equation.DSMT4">
                  <p:embed/>
                </p:oleObj>
              </mc:Choice>
              <mc:Fallback>
                <p:oleObj name="Equation" r:id="rId5" imgW="4800600" imgH="1002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189" y="3644900"/>
                        <a:ext cx="48006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209800" y="4787900"/>
          <a:ext cx="5638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Equation" r:id="rId7" imgW="5638680" imgH="1002960" progId="Equation.DSMT4">
                  <p:embed/>
                </p:oleObj>
              </mc:Choice>
              <mc:Fallback>
                <p:oleObj name="Equation" r:id="rId7" imgW="5638680" imgH="1002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87900"/>
                        <a:ext cx="5638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somewhat of an assuring result in that you have only a 6% chance of having the disease even though the machine yielded a positive diagnostic.</a:t>
            </a: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2197100" y="1295400"/>
          <a:ext cx="459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0" name="Equation" r:id="rId3" imgW="4597200" imgH="838080" progId="Equation.DSMT4">
                  <p:embed/>
                </p:oleObj>
              </mc:Choice>
              <mc:Fallback>
                <p:oleObj name="Equation" r:id="rId3" imgW="45972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295400"/>
                        <a:ext cx="4597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2226578" y="2362200"/>
          <a:ext cx="374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Equation" r:id="rId5" imgW="3746160" imgH="838080" progId="Equation.DSMT4">
                  <p:embed/>
                </p:oleObj>
              </mc:Choice>
              <mc:Fallback>
                <p:oleObj name="Equation" r:id="rId5" imgW="37461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578" y="2362200"/>
                        <a:ext cx="374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2268523" y="3429000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2" name="Equation" r:id="rId7" imgW="2463480" imgH="838080" progId="Equation.DSMT4">
                  <p:embed/>
                </p:oleObj>
              </mc:Choice>
              <mc:Fallback>
                <p:oleObj name="Equation" r:id="rId7" imgW="24634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23" y="3429000"/>
                        <a:ext cx="246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4864100" y="37020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3" name="Equation" r:id="rId9" imgW="927000" imgH="291960" progId="Equation.DSMT4">
                  <p:embed/>
                </p:oleObj>
              </mc:Choice>
              <mc:Fallback>
                <p:oleObj name="Equation" r:id="rId9" imgW="9270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37020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85% of all passengers in an airport fly on a major airline, while the remaining 15% fly on a small airline. Of those passengers traveling on a major airline, suppose we know that 65% are traveling for business. Of those passengers traveling on a small airline, 25% are traveling for business.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593106"/>
            <a:ext cx="2676525" cy="204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(Notice that even though we only talk about business passengers, there are also implied non-business passengers as well.) Now a business passenger is selected at random. What is the probability that the business passenger traveled on a major airline?</a:t>
            </a:r>
          </a:p>
          <a:p>
            <a:pPr>
              <a:spcBef>
                <a:spcPts val="0"/>
              </a:spcBef>
            </a:pPr>
            <a:r>
              <a:rPr lang="en-US" b="1" dirty="0"/>
              <a:t>Solution</a:t>
            </a:r>
          </a:p>
          <a:p>
            <a:pPr>
              <a:spcBef>
                <a:spcPts val="0"/>
              </a:spcBef>
            </a:pPr>
            <a:r>
              <a:rPr lang="en-US" dirty="0"/>
              <a:t>Let’s first define the events associated with this problem.</a:t>
            </a:r>
          </a:p>
          <a:p>
            <a:pPr algn="ctr">
              <a:spcBef>
                <a:spcPts val="0"/>
              </a:spcBef>
            </a:pPr>
            <a:r>
              <a:rPr lang="en-US" i="1" dirty="0"/>
              <a:t> M</a:t>
            </a:r>
            <a:r>
              <a:rPr lang="en-US" dirty="0"/>
              <a:t> </a:t>
            </a:r>
            <a:r>
              <a:rPr lang="en-US" dirty="0">
                <a:latin typeface="Symbol" pitchFamily="98" charset="2"/>
              </a:rPr>
              <a:t>=</a:t>
            </a:r>
            <a:r>
              <a:rPr lang="en-US" dirty="0"/>
              <a:t> Major Airline</a:t>
            </a:r>
          </a:p>
          <a:p>
            <a:pPr algn="ctr">
              <a:spcBef>
                <a:spcPts val="0"/>
              </a:spcBef>
            </a:pPr>
            <a:r>
              <a:rPr lang="en-US" i="1" dirty="0"/>
              <a:t>  S</a:t>
            </a:r>
            <a:r>
              <a:rPr lang="en-US" dirty="0"/>
              <a:t> </a:t>
            </a:r>
            <a:r>
              <a:rPr lang="en-US" dirty="0">
                <a:latin typeface="Symbol" pitchFamily="98" charset="2"/>
              </a:rPr>
              <a:t>=</a:t>
            </a:r>
            <a:r>
              <a:rPr lang="en-US" dirty="0"/>
              <a:t> Small Airline</a:t>
            </a:r>
          </a:p>
          <a:p>
            <a:pPr algn="ctr">
              <a:spcBef>
                <a:spcPts val="0"/>
              </a:spcBef>
            </a:pPr>
            <a:r>
              <a:rPr lang="en-US" i="1" dirty="0"/>
              <a:t>              B</a:t>
            </a:r>
            <a:r>
              <a:rPr lang="en-US" dirty="0"/>
              <a:t> </a:t>
            </a:r>
            <a:r>
              <a:rPr lang="en-US" dirty="0">
                <a:latin typeface="Symbol" pitchFamily="98" charset="2"/>
              </a:rPr>
              <a:t>=</a:t>
            </a:r>
            <a:r>
              <a:rPr lang="en-US" dirty="0"/>
              <a:t> Business Passenger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are the probabilities given to us in the problem.</a:t>
            </a:r>
          </a:p>
          <a:p>
            <a:pPr algn="ctr"/>
            <a:r>
              <a:rPr lang="en-US" i="1" dirty="0"/>
              <a:t>     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 </a:t>
            </a:r>
            <a:r>
              <a:rPr lang="en-US" dirty="0">
                <a:latin typeface="Symbol" pitchFamily="98" charset="2"/>
              </a:rPr>
              <a:t>=</a:t>
            </a:r>
            <a:r>
              <a:rPr lang="en-US" dirty="0"/>
              <a:t> 0.85</a:t>
            </a:r>
          </a:p>
          <a:p>
            <a:pPr algn="ctr"/>
            <a:r>
              <a:rPr lang="en-US" i="1" dirty="0"/>
              <a:t>       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dirty="0">
                <a:latin typeface="Symbol" pitchFamily="98" charset="2"/>
              </a:rPr>
              <a:t>=</a:t>
            </a:r>
            <a:r>
              <a:rPr lang="en-US" dirty="0"/>
              <a:t> 0.15</a:t>
            </a:r>
          </a:p>
          <a:p>
            <a:pPr algn="ctr"/>
            <a:r>
              <a:rPr lang="en-US" i="1" dirty="0"/>
              <a:t> 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) </a:t>
            </a:r>
            <a:r>
              <a:rPr lang="en-US" dirty="0">
                <a:latin typeface="Symbol" pitchFamily="98" charset="2"/>
              </a:rPr>
              <a:t>=</a:t>
            </a:r>
            <a:r>
              <a:rPr lang="en-US" dirty="0"/>
              <a:t> 0.65</a:t>
            </a:r>
          </a:p>
          <a:p>
            <a:pPr algn="ctr"/>
            <a:r>
              <a:rPr lang="en-US" i="1" dirty="0"/>
              <a:t>   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dirty="0">
                <a:latin typeface="Symbol" pitchFamily="98" charset="2"/>
              </a:rPr>
              <a:t>=</a:t>
            </a:r>
            <a:r>
              <a:rPr lang="en-US" dirty="0"/>
              <a:t> 0.25</a:t>
            </a:r>
          </a:p>
          <a:p>
            <a:r>
              <a:rPr lang="en-US" dirty="0"/>
              <a:t>To determine the probability that the selected business passenger traveled on a major airline, we need to find the probability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|</a:t>
            </a:r>
            <a:r>
              <a:rPr lang="en-US" i="1" dirty="0"/>
              <a:t>B</a:t>
            </a:r>
            <a:r>
              <a:rPr lang="en-US" dirty="0"/>
              <a:t>). Using the four probabilities above and </a:t>
            </a:r>
            <a:r>
              <a:rPr lang="en-US" dirty="0" err="1"/>
              <a:t>Bayes</a:t>
            </a:r>
            <a:r>
              <a:rPr lang="en-US" dirty="0"/>
              <a:t>’ Theorem, we proceed as follows.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|</a:t>
            </a:r>
            <a:r>
              <a:rPr lang="en-US" i="1" dirty="0"/>
              <a:t>B</a:t>
            </a:r>
            <a:r>
              <a:rPr lang="en-US" dirty="0"/>
              <a:t>) =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=</a:t>
            </a: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286000" y="1091967"/>
          <a:ext cx="142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Equation" r:id="rId3" imgW="1422360" imgH="990360" progId="Equation.DSMT4">
                  <p:embed/>
                </p:oleObj>
              </mc:Choice>
              <mc:Fallback>
                <p:oleObj name="Equation" r:id="rId3" imgW="1422360" imgH="990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91967"/>
                        <a:ext cx="1422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1193334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By the definition of a conditional probability.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1244600" y="2590800"/>
          <a:ext cx="2946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Equation" r:id="rId5" imgW="2946240" imgH="990360" progId="Equation.DSMT4">
                  <p:embed/>
                </p:oleObj>
              </mc:Choice>
              <mc:Fallback>
                <p:oleObj name="Equation" r:id="rId5" imgW="2946240" imgH="990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590800"/>
                        <a:ext cx="2946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495800" y="2133600"/>
            <a:ext cx="434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denominator says that all business passengers travel either on a major airline or on a small airline; those are the only two alternatives and they are mutually exclusive. Thus, is equivalent to the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 denominator.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=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778184" y="1558255"/>
          <a:ext cx="4279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3" imgW="4279680" imgH="990360" progId="Equation.DSMT4">
                  <p:embed/>
                </p:oleObj>
              </mc:Choice>
              <mc:Fallback>
                <p:oleObj name="Equation" r:id="rId3" imgW="4279680" imgH="990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84" y="1558255"/>
                        <a:ext cx="4279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093936" y="1143000"/>
            <a:ext cx="388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numerator and denominator result from rearranging the conditional probability formula and solving for the probability of the intersection of two events. Note that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M</a:t>
            </a:r>
            <a:r>
              <a:rPr lang="en-US" sz="2600" dirty="0"/>
              <a:t>∩</a:t>
            </a:r>
            <a:r>
              <a:rPr lang="en-US" sz="2600" i="1" dirty="0"/>
              <a:t>B</a:t>
            </a:r>
            <a:r>
              <a:rPr lang="en-US" sz="2600" dirty="0"/>
              <a:t>) is equal to both </a:t>
            </a:r>
            <a:br>
              <a:rPr lang="en-US" sz="2600" dirty="0"/>
            </a:b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M</a:t>
            </a:r>
            <a:r>
              <a:rPr lang="en-US" sz="2600" dirty="0"/>
              <a:t>) ⋅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|</a:t>
            </a:r>
            <a:r>
              <a:rPr lang="en-US" sz="2600" i="1" dirty="0"/>
              <a:t>M</a:t>
            </a:r>
            <a:r>
              <a:rPr lang="en-US" sz="2600" dirty="0"/>
              <a:t>) and </a:t>
            </a:r>
            <a:br>
              <a:rPr lang="en-US" sz="2600" dirty="0"/>
            </a:b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)⋅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M</a:t>
            </a:r>
            <a:r>
              <a:rPr lang="en-US" sz="2600" dirty="0"/>
              <a:t>|</a:t>
            </a:r>
            <a:r>
              <a:rPr lang="en-US" sz="2600" i="1" dirty="0"/>
              <a:t>B</a:t>
            </a:r>
            <a:r>
              <a:rPr lang="en-US" sz="2600" dirty="0"/>
              <a:t>) by the definition of conditional probability.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=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</a:t>
            </a:r>
          </a:p>
          <a:p>
            <a:endParaRPr lang="en-US" dirty="0"/>
          </a:p>
          <a:p>
            <a:r>
              <a:rPr lang="en-US" dirty="0"/>
              <a:t>Therefore, we know that if the passenger was traveling for business, there is about a 94% chance that he or she will be traveling on a major airline.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1219200" y="1143000"/>
          <a:ext cx="318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Equation" r:id="rId3" imgW="3187440" imgH="838080" progId="Equation.DSMT4">
                  <p:embed/>
                </p:oleObj>
              </mc:Choice>
              <mc:Fallback>
                <p:oleObj name="Equation" r:id="rId3" imgW="318744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3187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953000" y="1219200"/>
            <a:ext cx="38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Substitute the probability values given in the problem.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177255" y="2683778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Equation" r:id="rId5" imgW="1054080" imgH="838080" progId="Equation.DSMT4">
                  <p:embed/>
                </p:oleObj>
              </mc:Choice>
              <mc:Fallback>
                <p:oleObj name="Equation" r:id="rId5" imgW="10540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255" y="2683778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2260833" y="29718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Equation" r:id="rId7" imgW="1104840" imgH="291960" progId="Equation.DSMT4">
                  <p:embed/>
                </p:oleObj>
              </mc:Choice>
              <mc:Fallback>
                <p:oleObj name="Equation" r:id="rId7" imgW="11048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833" y="29718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3386356" y="2955022"/>
          <a:ext cx="90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4" name="Equation" r:id="rId9" imgW="901440" imgH="304560" progId="Equation.DSMT4">
                  <p:embed/>
                </p:oleObj>
              </mc:Choice>
              <mc:Fallback>
                <p:oleObj name="Equation" r:id="rId9" imgW="90144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356" y="2955022"/>
                        <a:ext cx="901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how the conditional probability of 94% is not intuitive. It is called the </a:t>
            </a:r>
            <a:r>
              <a:rPr lang="en-US" b="1" dirty="0"/>
              <a:t>posterior probability</a:t>
            </a:r>
            <a:r>
              <a:rPr lang="en-US" dirty="0"/>
              <a:t>. The </a:t>
            </a:r>
            <a:r>
              <a:rPr lang="en-US" b="1" dirty="0"/>
              <a:t>prior probability</a:t>
            </a:r>
            <a:r>
              <a:rPr lang="en-US" dirty="0"/>
              <a:t> of a passenger traveling on a major airline of 85% has been increased to 94%, given the information that the passenger was traveling for business purposes.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’ Theorem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8738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Theorem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be an event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...,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be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mutually exclusive and collectively exhaustive events. Then </a:t>
            </a:r>
            <a:r>
              <a:rPr lang="en-US" dirty="0" err="1">
                <a:solidFill>
                  <a:srgbClr val="000000"/>
                </a:solidFill>
              </a:rPr>
              <a:t>Bayes</a:t>
            </a:r>
            <a:r>
              <a:rPr lang="en-US" dirty="0">
                <a:solidFill>
                  <a:srgbClr val="000000"/>
                </a:solidFill>
              </a:rPr>
              <a:t>’ Theorem states,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		=	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		=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762000" y="3679388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Equation" r:id="rId3" imgW="1155600" imgH="495000" progId="Equation.DSMT4">
                  <p:embed/>
                </p:oleObj>
              </mc:Choice>
              <mc:Fallback>
                <p:oleObj name="Equation" r:id="rId3" imgW="1155600" imgH="4950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79388"/>
                        <a:ext cx="1155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4864100" y="3429233"/>
          <a:ext cx="1409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Equation" r:id="rId5" imgW="1409400" imgH="1015920" progId="Equation.DSMT4">
                  <p:embed/>
                </p:oleObj>
              </mc:Choice>
              <mc:Fallback>
                <p:oleObj name="Equation" r:id="rId5" imgW="1409400" imgH="1015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3429233"/>
                        <a:ext cx="14097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895600" y="4479488"/>
          <a:ext cx="5397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Equation" r:id="rId7" imgW="5397480" imgH="1015920" progId="Equation.DSMT4">
                  <p:embed/>
                </p:oleObj>
              </mc:Choice>
              <mc:Fallback>
                <p:oleObj name="Equation" r:id="rId7" imgW="5397480" imgH="1015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79488"/>
                        <a:ext cx="5397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671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Symbol</vt:lpstr>
      <vt:lpstr>Arial</vt:lpstr>
      <vt:lpstr>Office Theme</vt:lpstr>
      <vt:lpstr>Equation</vt:lpstr>
      <vt:lpstr>Section 6.5</vt:lpstr>
      <vt:lpstr>Example 6.5.1</vt:lpstr>
      <vt:lpstr>Example 6.5.1 (cont.)</vt:lpstr>
      <vt:lpstr>Example 6.5.1 (cont.)</vt:lpstr>
      <vt:lpstr>Example 6.5.1 (cont.)</vt:lpstr>
      <vt:lpstr>Example 6.5.1 (cont.)</vt:lpstr>
      <vt:lpstr>Example 6.5.1 (cont.)</vt:lpstr>
      <vt:lpstr>Example 6.5.1 (cont.)</vt:lpstr>
      <vt:lpstr>Bayes’ Theorem </vt:lpstr>
      <vt:lpstr>Bayes’ Theorem </vt:lpstr>
      <vt:lpstr>Example 6.5.2</vt:lpstr>
      <vt:lpstr>Example 6.5.2 (cont.)</vt:lpstr>
      <vt:lpstr>Example 6.5.2 (cont.)</vt:lpstr>
      <vt:lpstr>Example 6.5.2 (cont.)</vt:lpstr>
      <vt:lpstr>Example 6.5.2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Kara Roche</cp:lastModifiedBy>
  <cp:revision>188</cp:revision>
  <dcterms:created xsi:type="dcterms:W3CDTF">2013-04-26T14:43:13Z</dcterms:created>
  <dcterms:modified xsi:type="dcterms:W3CDTF">2018-08-14T13:55:31Z</dcterms:modified>
</cp:coreProperties>
</file>