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86" r:id="rId3"/>
    <p:sldId id="287" r:id="rId4"/>
    <p:sldId id="288" r:id="rId5"/>
    <p:sldId id="289" r:id="rId6"/>
    <p:sldId id="290" r:id="rId7"/>
    <p:sldId id="291" r:id="rId8"/>
    <p:sldId id="292" r:id="rId9"/>
    <p:sldId id="293" r:id="rId10"/>
    <p:sldId id="294" r:id="rId11"/>
    <p:sldId id="295" r:id="rId12"/>
  </p:sldIdLst>
  <p:sldSz cx="9144000" cy="6858000" type="screen4x3"/>
  <p:notesSz cx="6858000" cy="9144000"/>
  <p:embeddedFontLst>
    <p:embeddedFont>
      <p:font typeface="Calibri" panose="020F0502020204030204" pitchFamily="34" charset="0"/>
      <p:regular r:id="rId15"/>
      <p:bold r:id="rId16"/>
      <p:italic r:id="rId17"/>
      <p:boldItalic r:id="rId18"/>
    </p:embeddedFont>
    <p:embeddedFont>
      <p:font typeface="Roboto Condensed" panose="02000000000000000000" pitchFamily="2"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5" d="100"/>
          <a:sy n="105" d="100"/>
        </p:scale>
        <p:origin x="342"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font" Target="fonts/font8.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7/11/2018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7/11/2018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dirty="0" smtClean="0">
                <a:solidFill>
                  <a:srgbClr val="1F497D"/>
                </a:solidFill>
                <a:latin typeface="Arial" charset="0"/>
                <a:cs typeface="Arial" charset="0"/>
              </a:rPr>
              <a:t>7.1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t>Types of Random Variables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7.1.4</a:t>
            </a:r>
            <a:endParaRPr lang="en-US" dirty="0"/>
          </a:p>
        </p:txBody>
      </p:sp>
      <p:sp>
        <p:nvSpPr>
          <p:cNvPr id="3" name="Content Placeholder 2"/>
          <p:cNvSpPr>
            <a:spLocks noGrp="1"/>
          </p:cNvSpPr>
          <p:nvPr>
            <p:ph idx="1"/>
          </p:nvPr>
        </p:nvSpPr>
        <p:spPr/>
        <p:txBody>
          <a:bodyPr/>
          <a:lstStyle/>
          <a:p>
            <a:r>
              <a:rPr lang="en-US" b="1" dirty="0" smtClean="0"/>
              <a:t>Random Phenomenon: </a:t>
            </a:r>
            <a:r>
              <a:rPr lang="en-US" dirty="0" smtClean="0"/>
              <a:t>A local restaurant has an express policy that states that lunch will be served within 15 minutes of ordering, or it will be free. Obviously, the restaurant is keenly interested in not giving away its product  and in delivering on its promise of a timely lunch. But the length of time to prepare each meal varies because of the difference in preparation times of each dish, the load on the kitchen, and the experience of the chefs and waitresses.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7.1.4 (cont.)</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 </a:t>
            </a:r>
            <a:r>
              <a:rPr lang="en-US" i="1" dirty="0" smtClean="0"/>
              <a:t>Identify the random variable</a:t>
            </a:r>
            <a:r>
              <a:rPr lang="en-US" dirty="0" smtClean="0"/>
              <a:t>: </a:t>
            </a:r>
          </a:p>
          <a:p>
            <a:pPr marL="914400"/>
            <a:r>
              <a:rPr lang="en-US" i="1" dirty="0" smtClean="0"/>
              <a:t>X</a:t>
            </a:r>
            <a:r>
              <a:rPr lang="en-US" dirty="0" smtClean="0"/>
              <a:t> </a:t>
            </a:r>
            <a:r>
              <a:rPr lang="en-US" dirty="0" smtClean="0"/>
              <a:t>= the time between ordering a meal and receiving it. </a:t>
            </a:r>
          </a:p>
          <a:p>
            <a:pPr marL="514350" indent="-514350">
              <a:buFont typeface="+mj-lt"/>
              <a:buAutoNum type="arabicPeriod" startAt="2"/>
            </a:pPr>
            <a:r>
              <a:rPr lang="en-US" dirty="0" smtClean="0"/>
              <a:t> </a:t>
            </a:r>
            <a:r>
              <a:rPr lang="en-US" i="1" dirty="0" smtClean="0"/>
              <a:t>Range of values</a:t>
            </a:r>
            <a:r>
              <a:rPr lang="en-US" dirty="0" smtClean="0"/>
              <a:t>: </a:t>
            </a:r>
            <a:endParaRPr lang="en-US" dirty="0" smtClean="0"/>
          </a:p>
          <a:p>
            <a:pPr marL="914400"/>
            <a:r>
              <a:rPr lang="en-US" dirty="0" smtClean="0"/>
              <a:t>From </a:t>
            </a:r>
            <a:r>
              <a:rPr lang="en-US" dirty="0" smtClean="0"/>
              <a:t>0 to ∞ (infinity). Note that </a:t>
            </a:r>
            <a:r>
              <a:rPr lang="en-US" i="1" dirty="0" smtClean="0"/>
              <a:t>X</a:t>
            </a:r>
            <a:r>
              <a:rPr lang="en-US" dirty="0" smtClean="0"/>
              <a:t> is measured on a continuous scale. </a:t>
            </a:r>
          </a:p>
          <a:p>
            <a:pPr marL="514350" indent="-514350">
              <a:buFont typeface="+mj-lt"/>
              <a:buAutoNum type="arabicPeriod" startAt="3"/>
            </a:pPr>
            <a:r>
              <a:rPr lang="en-US" dirty="0" smtClean="0"/>
              <a:t> </a:t>
            </a:r>
            <a:r>
              <a:rPr lang="en-US" i="1" dirty="0" smtClean="0"/>
              <a:t>Probability density</a:t>
            </a:r>
            <a:r>
              <a:rPr lang="en-US" dirty="0" smtClean="0"/>
              <a:t>: </a:t>
            </a:r>
            <a:endParaRPr lang="en-US" dirty="0" smtClean="0"/>
          </a:p>
          <a:p>
            <a:pPr marL="914400"/>
            <a:r>
              <a:rPr lang="en-US" dirty="0" smtClean="0"/>
              <a:t>Unknown</a:t>
            </a:r>
            <a:r>
              <a:rPr lang="en-US" dirty="0" smtClean="0"/>
              <a:t>, but could be approximated using historical data.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Discrete Random Variable </a:t>
            </a:r>
          </a:p>
        </p:txBody>
      </p:sp>
      <p:sp>
        <p:nvSpPr>
          <p:cNvPr id="4"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 </a:t>
            </a:r>
            <a:r>
              <a:rPr lang="en-US" b="1" dirty="0" smtClean="0">
                <a:solidFill>
                  <a:srgbClr val="C00000"/>
                </a:solidFill>
              </a:rPr>
              <a:t>discrete random variable </a:t>
            </a:r>
            <a:r>
              <a:rPr lang="en-US" dirty="0" smtClean="0">
                <a:solidFill>
                  <a:srgbClr val="000000"/>
                </a:solidFill>
              </a:rPr>
              <a:t>is a random variable which has a countable number of possible outcomes. </a:t>
            </a:r>
          </a:p>
          <a:p>
            <a:r>
              <a:rPr lang="en-US" dirty="0" smtClean="0">
                <a:solidFill>
                  <a:srgbClr val="000000"/>
                </a:solidFill>
              </a:rPr>
              <a:t>When describing a discrete random variable, you should do the following. </a:t>
            </a:r>
          </a:p>
          <a:p>
            <a:pPr marL="514350" indent="-514350">
              <a:buFont typeface="+mj-lt"/>
              <a:buAutoNum type="arabicPeriod"/>
            </a:pPr>
            <a:r>
              <a:rPr lang="en-US" dirty="0" smtClean="0">
                <a:solidFill>
                  <a:srgbClr val="000000"/>
                </a:solidFill>
              </a:rPr>
              <a:t>State the variable. </a:t>
            </a:r>
          </a:p>
          <a:p>
            <a:pPr marL="514350" indent="-514350">
              <a:buFont typeface="+mj-lt"/>
              <a:buAutoNum type="arabicPeriod"/>
            </a:pPr>
            <a:r>
              <a:rPr lang="en-US" dirty="0" smtClean="0">
                <a:solidFill>
                  <a:srgbClr val="000000"/>
                </a:solidFill>
              </a:rPr>
              <a:t>List all of the possible values of the variable. </a:t>
            </a:r>
          </a:p>
          <a:p>
            <a:pPr marL="514350" indent="-514350">
              <a:buFont typeface="+mj-lt"/>
              <a:buAutoNum type="arabicPeriod"/>
            </a:pPr>
            <a:r>
              <a:rPr lang="en-US" dirty="0" smtClean="0">
                <a:solidFill>
                  <a:srgbClr val="000000"/>
                </a:solidFill>
              </a:rPr>
              <a:t>Determine the probabilities of these values.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7.1.1</a:t>
            </a:r>
            <a:endParaRPr lang="en-US" dirty="0"/>
          </a:p>
        </p:txBody>
      </p:sp>
      <p:sp>
        <p:nvSpPr>
          <p:cNvPr id="3" name="Content Placeholder 2"/>
          <p:cNvSpPr>
            <a:spLocks noGrp="1"/>
          </p:cNvSpPr>
          <p:nvPr>
            <p:ph idx="1"/>
          </p:nvPr>
        </p:nvSpPr>
        <p:spPr/>
        <p:txBody>
          <a:bodyPr>
            <a:normAutofit/>
          </a:bodyPr>
          <a:lstStyle/>
          <a:p>
            <a:r>
              <a:rPr lang="en-US" b="1" dirty="0" smtClean="0"/>
              <a:t>Random Phenomenon: </a:t>
            </a:r>
            <a:r>
              <a:rPr lang="en-US" dirty="0" smtClean="0"/>
              <a:t>Toss a die and observe the outcome of the toss. </a:t>
            </a:r>
            <a:endParaRPr lang="en-US" dirty="0" smtClean="0"/>
          </a:p>
          <a:p>
            <a:pPr marL="514350" indent="-514350">
              <a:buFont typeface="+mj-lt"/>
              <a:buAutoNum type="arabicPeriod"/>
            </a:pPr>
            <a:r>
              <a:rPr lang="en-US" dirty="0" smtClean="0"/>
              <a:t> </a:t>
            </a:r>
            <a:r>
              <a:rPr lang="en-US" i="1" dirty="0" smtClean="0"/>
              <a:t>Identify the random variable</a:t>
            </a:r>
            <a:r>
              <a:rPr lang="en-US" dirty="0" smtClean="0"/>
              <a:t>:</a:t>
            </a:r>
            <a:r>
              <a:rPr lang="en-US" i="1" dirty="0" smtClean="0"/>
              <a:t> </a:t>
            </a:r>
            <a:endParaRPr lang="en-US" i="1" dirty="0" smtClean="0"/>
          </a:p>
          <a:p>
            <a:r>
              <a:rPr lang="en-US" i="1" dirty="0"/>
              <a:t>	</a:t>
            </a:r>
            <a:r>
              <a:rPr lang="en-US" i="1" dirty="0" smtClean="0"/>
              <a:t>X </a:t>
            </a:r>
            <a:r>
              <a:rPr lang="en-US" dirty="0" smtClean="0"/>
              <a:t>= the outcome of the toss of a die. </a:t>
            </a:r>
          </a:p>
          <a:p>
            <a:pPr marL="514350" indent="-514350">
              <a:buFont typeface="+mj-lt"/>
              <a:buAutoNum type="arabicPeriod" startAt="2"/>
            </a:pPr>
            <a:r>
              <a:rPr lang="en-US" dirty="0" smtClean="0"/>
              <a:t> </a:t>
            </a:r>
            <a:r>
              <a:rPr lang="en-US" i="1" dirty="0" smtClean="0"/>
              <a:t>Range of values</a:t>
            </a:r>
            <a:r>
              <a:rPr lang="en-US" dirty="0" smtClean="0"/>
              <a:t>: </a:t>
            </a:r>
            <a:endParaRPr lang="en-US" dirty="0"/>
          </a:p>
          <a:p>
            <a:r>
              <a:rPr lang="en-US" dirty="0" smtClean="0"/>
              <a:t>	Integers </a:t>
            </a:r>
            <a:r>
              <a:rPr lang="en-US" dirty="0" smtClean="0"/>
              <a:t>between </a:t>
            </a:r>
            <a:r>
              <a:rPr lang="en-US" dirty="0" smtClean="0"/>
              <a:t>1 </a:t>
            </a:r>
            <a:r>
              <a:rPr lang="en-US" dirty="0" smtClean="0"/>
              <a:t>and 6, inclusive. </a:t>
            </a:r>
          </a:p>
        </p:txBody>
      </p:sp>
      <p:pic>
        <p:nvPicPr>
          <p:cNvPr id="1026" name="Picture 2"/>
          <p:cNvPicPr>
            <a:picLocks noChangeAspect="1" noChangeArrowheads="1"/>
          </p:cNvPicPr>
          <p:nvPr/>
        </p:nvPicPr>
        <p:blipFill>
          <a:blip r:embed="rId2" cstate="print"/>
          <a:srcRect/>
          <a:stretch>
            <a:fillRect/>
          </a:stretch>
        </p:blipFill>
        <p:spPr bwMode="auto">
          <a:xfrm>
            <a:off x="6629400" y="4345918"/>
            <a:ext cx="1828800" cy="152148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7.1.1 (cont.)</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3"/>
            </a:pPr>
            <a:r>
              <a:rPr lang="en-US" dirty="0" smtClean="0"/>
              <a:t> </a:t>
            </a:r>
            <a:r>
              <a:rPr lang="en-US" i="1" dirty="0" smtClean="0"/>
              <a:t>Probability distribution</a:t>
            </a:r>
            <a:r>
              <a:rPr lang="en-US" dirty="0" smtClean="0"/>
              <a:t>: </a:t>
            </a:r>
            <a:endParaRPr lang="en-US" dirty="0"/>
          </a:p>
          <a:p>
            <a:pPr marL="457200"/>
            <a:r>
              <a:rPr lang="en-US" dirty="0" smtClean="0"/>
              <a:t>The </a:t>
            </a:r>
            <a:r>
              <a:rPr lang="en-US" dirty="0" smtClean="0"/>
              <a:t>outcomes of the toss of a die and their probabilities are given below. The probabilities are deduced using the classical method and the assumption of a fair die. </a:t>
            </a:r>
          </a:p>
          <a:p>
            <a:endParaRPr lang="en-US" dirty="0"/>
          </a:p>
        </p:txBody>
      </p:sp>
      <p:graphicFrame>
        <p:nvGraphicFramePr>
          <p:cNvPr id="5" name="object 3"/>
          <p:cNvGraphicFramePr>
            <a:graphicFrameLocks noGrp="1"/>
          </p:cNvGraphicFramePr>
          <p:nvPr>
            <p:extLst>
              <p:ext uri="{D42A27DB-BD31-4B8C-83A1-F6EECF244321}">
                <p14:modId xmlns:p14="http://schemas.microsoft.com/office/powerpoint/2010/main" val="1639780097"/>
              </p:ext>
            </p:extLst>
          </p:nvPr>
        </p:nvGraphicFramePr>
        <p:xfrm>
          <a:off x="1371600" y="3685540"/>
          <a:ext cx="6324599" cy="1496060"/>
        </p:xfrm>
        <a:graphic>
          <a:graphicData uri="http://schemas.openxmlformats.org/drawingml/2006/table">
            <a:tbl>
              <a:tblPr firstRow="1" bandRow="1">
                <a:tableStyleId>{5C22544A-7EE6-4342-B048-85BDC9FD1C3A}</a:tableStyleId>
              </a:tblPr>
              <a:tblGrid>
                <a:gridCol w="1333649"/>
                <a:gridCol w="831825"/>
                <a:gridCol w="831825"/>
                <a:gridCol w="831825"/>
                <a:gridCol w="831825"/>
                <a:gridCol w="831825"/>
                <a:gridCol w="831825"/>
              </a:tblGrid>
              <a:tr h="457200">
                <a:tc gridSpan="7">
                  <a:txBody>
                    <a:bodyPr/>
                    <a:lstStyle/>
                    <a:p>
                      <a:pPr marL="105410" marR="0" indent="0" algn="ctr" defTabSz="914400" rtl="0" eaLnBrk="1" fontAlgn="auto" latinLnBrk="0" hangingPunct="1">
                        <a:lnSpc>
                          <a:spcPct val="100000"/>
                        </a:lnSpc>
                        <a:spcBef>
                          <a:spcPts val="520"/>
                        </a:spcBef>
                        <a:spcAft>
                          <a:spcPts val="0"/>
                        </a:spcAft>
                        <a:buClrTx/>
                        <a:buSzTx/>
                        <a:buFontTx/>
                        <a:buNone/>
                        <a:tabLst/>
                        <a:defRPr/>
                      </a:pPr>
                      <a:r>
                        <a:rPr lang="en-US" sz="2000" dirty="0" smtClean="0"/>
                        <a:t>Tossing a Die</a:t>
                      </a:r>
                    </a:p>
                  </a:txBody>
                  <a:tcPr marL="0" marR="0" marT="66040"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algn="ctr">
                        <a:lnSpc>
                          <a:spcPct val="100000"/>
                        </a:lnSpc>
                        <a:spcBef>
                          <a:spcPts val="455"/>
                        </a:spcBef>
                      </a:pPr>
                      <a:endParaRPr sz="1100">
                        <a:latin typeface="STIX"/>
                        <a:cs typeface="STIX"/>
                      </a:endParaRPr>
                    </a:p>
                  </a:txBody>
                  <a:tcPr marL="0" marR="0" marT="57785" marB="0"/>
                </a:tc>
                <a:tc hMerge="1">
                  <a:txBody>
                    <a:bodyPr/>
                    <a:lstStyle/>
                    <a:p>
                      <a:pPr marL="235585">
                        <a:lnSpc>
                          <a:spcPct val="100000"/>
                        </a:lnSpc>
                        <a:spcBef>
                          <a:spcPts val="455"/>
                        </a:spcBef>
                      </a:pPr>
                      <a:endParaRPr sz="1100" dirty="0">
                        <a:latin typeface="STIX"/>
                        <a:cs typeface="STIX"/>
                      </a:endParaRPr>
                    </a:p>
                  </a:txBody>
                  <a:tcPr marL="0" marR="0" marT="57785" marB="0"/>
                </a:tc>
              </a:tr>
              <a:tr h="381000">
                <a:tc>
                  <a:txBody>
                    <a:bodyPr/>
                    <a:lstStyle/>
                    <a:p>
                      <a:pPr marL="105410" algn="ctr">
                        <a:lnSpc>
                          <a:spcPct val="100000"/>
                        </a:lnSpc>
                        <a:spcBef>
                          <a:spcPts val="520"/>
                        </a:spcBef>
                      </a:pPr>
                      <a:r>
                        <a:rPr sz="2000" spc="-5" dirty="0">
                          <a:solidFill>
                            <a:srgbClr val="000000"/>
                          </a:solidFill>
                        </a:rPr>
                        <a:t>Value </a:t>
                      </a:r>
                      <a:r>
                        <a:rPr sz="2000" dirty="0">
                          <a:solidFill>
                            <a:srgbClr val="000000"/>
                          </a:solidFill>
                        </a:rPr>
                        <a:t>of</a:t>
                      </a:r>
                      <a:r>
                        <a:rPr sz="2000" spc="-25" dirty="0">
                          <a:solidFill>
                            <a:srgbClr val="000000"/>
                          </a:solidFill>
                        </a:rPr>
                        <a:t> </a:t>
                      </a:r>
                      <a:r>
                        <a:rPr sz="2000" i="1" dirty="0">
                          <a:solidFill>
                            <a:srgbClr val="000000"/>
                          </a:solidFill>
                        </a:rPr>
                        <a:t>X</a:t>
                      </a:r>
                      <a:endParaRPr sz="2000" i="1" dirty="0">
                        <a:solidFill>
                          <a:srgbClr val="000000"/>
                        </a:solidFill>
                        <a:latin typeface="Roboto Condensed"/>
                        <a:cs typeface="Roboto Condensed"/>
                      </a:endParaRPr>
                    </a:p>
                  </a:txBody>
                  <a:tcPr marL="0" marR="0" marT="66040" marB="0"/>
                </a:tc>
                <a:tc>
                  <a:txBody>
                    <a:bodyPr/>
                    <a:lstStyle/>
                    <a:p>
                      <a:pPr algn="ctr">
                        <a:lnSpc>
                          <a:spcPct val="100000"/>
                        </a:lnSpc>
                        <a:spcBef>
                          <a:spcPts val="455"/>
                        </a:spcBef>
                      </a:pPr>
                      <a:r>
                        <a:rPr sz="2000" dirty="0">
                          <a:solidFill>
                            <a:srgbClr val="000000"/>
                          </a:solidFill>
                        </a:rPr>
                        <a:t>1</a:t>
                      </a:r>
                      <a:endParaRPr sz="2000" dirty="0">
                        <a:solidFill>
                          <a:srgbClr val="000000"/>
                        </a:solidFill>
                        <a:latin typeface="STIX"/>
                        <a:cs typeface="STIX"/>
                      </a:endParaRPr>
                    </a:p>
                  </a:txBody>
                  <a:tcPr marL="0" marR="0" marT="57785" marB="0"/>
                </a:tc>
                <a:tc>
                  <a:txBody>
                    <a:bodyPr/>
                    <a:lstStyle/>
                    <a:p>
                      <a:pPr algn="ctr">
                        <a:lnSpc>
                          <a:spcPct val="100000"/>
                        </a:lnSpc>
                        <a:spcBef>
                          <a:spcPts val="455"/>
                        </a:spcBef>
                      </a:pPr>
                      <a:r>
                        <a:rPr sz="2000" dirty="0">
                          <a:solidFill>
                            <a:srgbClr val="000000"/>
                          </a:solidFill>
                        </a:rPr>
                        <a:t>2</a:t>
                      </a:r>
                      <a:endParaRPr sz="2000" dirty="0">
                        <a:solidFill>
                          <a:srgbClr val="000000"/>
                        </a:solidFill>
                        <a:latin typeface="STIX"/>
                        <a:cs typeface="STIX"/>
                      </a:endParaRPr>
                    </a:p>
                  </a:txBody>
                  <a:tcPr marL="0" marR="0" marT="57785" marB="0"/>
                </a:tc>
                <a:tc>
                  <a:txBody>
                    <a:bodyPr/>
                    <a:lstStyle/>
                    <a:p>
                      <a:pPr algn="ctr">
                        <a:lnSpc>
                          <a:spcPct val="100000"/>
                        </a:lnSpc>
                        <a:spcBef>
                          <a:spcPts val="455"/>
                        </a:spcBef>
                      </a:pPr>
                      <a:r>
                        <a:rPr sz="2000" dirty="0">
                          <a:solidFill>
                            <a:srgbClr val="000000"/>
                          </a:solidFill>
                        </a:rPr>
                        <a:t>3</a:t>
                      </a:r>
                      <a:endParaRPr sz="2000" dirty="0">
                        <a:solidFill>
                          <a:srgbClr val="000000"/>
                        </a:solidFill>
                        <a:latin typeface="STIX"/>
                        <a:cs typeface="STIX"/>
                      </a:endParaRPr>
                    </a:p>
                  </a:txBody>
                  <a:tcPr marL="0" marR="0" marT="57785" marB="0"/>
                </a:tc>
                <a:tc>
                  <a:txBody>
                    <a:bodyPr/>
                    <a:lstStyle/>
                    <a:p>
                      <a:pPr algn="ctr">
                        <a:lnSpc>
                          <a:spcPct val="100000"/>
                        </a:lnSpc>
                        <a:spcBef>
                          <a:spcPts val="455"/>
                        </a:spcBef>
                      </a:pPr>
                      <a:r>
                        <a:rPr sz="2000" dirty="0">
                          <a:solidFill>
                            <a:srgbClr val="000000"/>
                          </a:solidFill>
                        </a:rPr>
                        <a:t>4</a:t>
                      </a:r>
                      <a:endParaRPr sz="2000" dirty="0">
                        <a:solidFill>
                          <a:srgbClr val="000000"/>
                        </a:solidFill>
                        <a:latin typeface="STIX"/>
                        <a:cs typeface="STIX"/>
                      </a:endParaRPr>
                    </a:p>
                  </a:txBody>
                  <a:tcPr marL="0" marR="0" marT="57785" marB="0"/>
                </a:tc>
                <a:tc>
                  <a:txBody>
                    <a:bodyPr/>
                    <a:lstStyle/>
                    <a:p>
                      <a:pPr algn="ctr">
                        <a:lnSpc>
                          <a:spcPct val="100000"/>
                        </a:lnSpc>
                        <a:spcBef>
                          <a:spcPts val="455"/>
                        </a:spcBef>
                      </a:pPr>
                      <a:r>
                        <a:rPr sz="2000" dirty="0">
                          <a:solidFill>
                            <a:srgbClr val="000000"/>
                          </a:solidFill>
                        </a:rPr>
                        <a:t>5</a:t>
                      </a:r>
                      <a:endParaRPr sz="2000" dirty="0">
                        <a:solidFill>
                          <a:srgbClr val="000000"/>
                        </a:solidFill>
                        <a:latin typeface="STIX"/>
                        <a:cs typeface="STIX"/>
                      </a:endParaRPr>
                    </a:p>
                  </a:txBody>
                  <a:tcPr marL="0" marR="0" marT="57785" marB="0"/>
                </a:tc>
                <a:tc>
                  <a:txBody>
                    <a:bodyPr/>
                    <a:lstStyle/>
                    <a:p>
                      <a:pPr marL="0" indent="0" algn="ctr">
                        <a:lnSpc>
                          <a:spcPct val="100000"/>
                        </a:lnSpc>
                        <a:spcBef>
                          <a:spcPts val="455"/>
                        </a:spcBef>
                      </a:pPr>
                      <a:r>
                        <a:rPr sz="2000" dirty="0">
                          <a:solidFill>
                            <a:srgbClr val="000000"/>
                          </a:solidFill>
                        </a:rPr>
                        <a:t>6</a:t>
                      </a:r>
                      <a:endParaRPr sz="2000" dirty="0">
                        <a:solidFill>
                          <a:srgbClr val="000000"/>
                        </a:solidFill>
                        <a:latin typeface="STIX"/>
                        <a:cs typeface="STIX"/>
                      </a:endParaRPr>
                    </a:p>
                  </a:txBody>
                  <a:tcPr marL="0" marR="0" marT="57785" marB="0"/>
                </a:tc>
              </a:tr>
              <a:tr h="355600">
                <a:tc>
                  <a:txBody>
                    <a:bodyPr/>
                    <a:lstStyle/>
                    <a:p>
                      <a:pPr marL="88900" algn="ctr">
                        <a:lnSpc>
                          <a:spcPct val="100000"/>
                        </a:lnSpc>
                        <a:spcBef>
                          <a:spcPts val="775"/>
                        </a:spcBef>
                      </a:pPr>
                      <a:r>
                        <a:rPr sz="2000" spc="-5" dirty="0">
                          <a:solidFill>
                            <a:srgbClr val="000000"/>
                          </a:solidFill>
                        </a:rPr>
                        <a:t>Probability</a:t>
                      </a:r>
                      <a:endParaRPr sz="2000" dirty="0">
                        <a:solidFill>
                          <a:srgbClr val="000000"/>
                        </a:solidFill>
                        <a:latin typeface="Roboto Condensed"/>
                        <a:cs typeface="Roboto Condensed"/>
                      </a:endParaRPr>
                    </a:p>
                  </a:txBody>
                  <a:tcPr marL="0" marR="0" marT="98425" marB="0"/>
                </a:tc>
                <a:tc>
                  <a:txBody>
                    <a:bodyPr/>
                    <a:lstStyle/>
                    <a:p>
                      <a:pPr marR="4445" algn="ctr">
                        <a:lnSpc>
                          <a:spcPct val="100000"/>
                        </a:lnSpc>
                        <a:spcBef>
                          <a:spcPts val="180"/>
                        </a:spcBef>
                      </a:pPr>
                      <a:r>
                        <a:rPr sz="2000" u="sng" dirty="0" smtClean="0">
                          <a:solidFill>
                            <a:srgbClr val="000000"/>
                          </a:solidFill>
                          <a:uFill>
                            <a:solidFill>
                              <a:srgbClr val="000000"/>
                            </a:solidFill>
                          </a:uFill>
                        </a:rPr>
                        <a:t>1</a:t>
                      </a:r>
                      <a:endParaRPr sz="2000" dirty="0">
                        <a:solidFill>
                          <a:srgbClr val="000000"/>
                        </a:solidFill>
                      </a:endParaRPr>
                    </a:p>
                    <a:p>
                      <a:pPr marR="4445" algn="ctr">
                        <a:lnSpc>
                          <a:spcPct val="100000"/>
                        </a:lnSpc>
                        <a:spcBef>
                          <a:spcPts val="170"/>
                        </a:spcBef>
                      </a:pPr>
                      <a:r>
                        <a:rPr sz="2000" dirty="0">
                          <a:solidFill>
                            <a:srgbClr val="000000"/>
                          </a:solidFill>
                        </a:rPr>
                        <a:t>6</a:t>
                      </a:r>
                      <a:endParaRPr sz="2000" dirty="0">
                        <a:solidFill>
                          <a:srgbClr val="000000"/>
                        </a:solidFill>
                        <a:latin typeface="STIX"/>
                        <a:cs typeface="STIX"/>
                      </a:endParaRPr>
                    </a:p>
                  </a:txBody>
                  <a:tcPr marL="0" marR="0" marT="22860" marB="0"/>
                </a:tc>
                <a:tc>
                  <a:txBody>
                    <a:bodyPr/>
                    <a:lstStyle/>
                    <a:p>
                      <a:pPr marR="508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R="5080" algn="ctr">
                        <a:lnSpc>
                          <a:spcPct val="100000"/>
                        </a:lnSpc>
                        <a:spcBef>
                          <a:spcPts val="170"/>
                        </a:spcBef>
                      </a:pPr>
                      <a:r>
                        <a:rPr sz="2000" dirty="0">
                          <a:solidFill>
                            <a:srgbClr val="000000"/>
                          </a:solidFill>
                        </a:rPr>
                        <a:t>6</a:t>
                      </a:r>
                      <a:endParaRPr sz="2000" dirty="0">
                        <a:solidFill>
                          <a:srgbClr val="000000"/>
                        </a:solidFill>
                        <a:latin typeface="STIX"/>
                        <a:cs typeface="STIX"/>
                      </a:endParaRPr>
                    </a:p>
                  </a:txBody>
                  <a:tcPr marL="0" marR="0" marT="22860" marB="0"/>
                </a:tc>
                <a:tc>
                  <a:txBody>
                    <a:bodyPr/>
                    <a:lstStyle/>
                    <a:p>
                      <a:pPr marR="508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R="5080" algn="ctr">
                        <a:lnSpc>
                          <a:spcPct val="100000"/>
                        </a:lnSpc>
                        <a:spcBef>
                          <a:spcPts val="170"/>
                        </a:spcBef>
                      </a:pPr>
                      <a:r>
                        <a:rPr sz="2000" dirty="0">
                          <a:solidFill>
                            <a:srgbClr val="000000"/>
                          </a:solidFill>
                        </a:rPr>
                        <a:t>6</a:t>
                      </a:r>
                      <a:endParaRPr sz="2000" dirty="0">
                        <a:solidFill>
                          <a:srgbClr val="000000"/>
                        </a:solidFill>
                        <a:latin typeface="STIX"/>
                        <a:cs typeface="STIX"/>
                      </a:endParaRPr>
                    </a:p>
                  </a:txBody>
                  <a:tcPr marL="0" marR="0" marT="22860" marB="0"/>
                </a:tc>
                <a:tc>
                  <a:txBody>
                    <a:bodyPr/>
                    <a:lstStyle/>
                    <a:p>
                      <a:pPr marR="508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R="5080" algn="ctr">
                        <a:lnSpc>
                          <a:spcPct val="100000"/>
                        </a:lnSpc>
                        <a:spcBef>
                          <a:spcPts val="170"/>
                        </a:spcBef>
                      </a:pPr>
                      <a:r>
                        <a:rPr sz="2000" dirty="0">
                          <a:solidFill>
                            <a:srgbClr val="000000"/>
                          </a:solidFill>
                        </a:rPr>
                        <a:t>6</a:t>
                      </a:r>
                      <a:endParaRPr sz="2000" dirty="0">
                        <a:solidFill>
                          <a:srgbClr val="000000"/>
                        </a:solidFill>
                        <a:latin typeface="STIX"/>
                        <a:cs typeface="STIX"/>
                      </a:endParaRPr>
                    </a:p>
                  </a:txBody>
                  <a:tcPr marL="0" marR="0" marT="22860" marB="0"/>
                </a:tc>
                <a:tc>
                  <a:txBody>
                    <a:bodyPr/>
                    <a:lstStyle/>
                    <a:p>
                      <a:pPr marR="508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R="5080" algn="ctr">
                        <a:lnSpc>
                          <a:spcPct val="100000"/>
                        </a:lnSpc>
                        <a:spcBef>
                          <a:spcPts val="170"/>
                        </a:spcBef>
                      </a:pPr>
                      <a:r>
                        <a:rPr sz="2000" dirty="0">
                          <a:solidFill>
                            <a:srgbClr val="000000"/>
                          </a:solidFill>
                        </a:rPr>
                        <a:t>6</a:t>
                      </a:r>
                      <a:endParaRPr sz="2000" dirty="0">
                        <a:solidFill>
                          <a:srgbClr val="000000"/>
                        </a:solidFill>
                        <a:latin typeface="STIX"/>
                        <a:cs typeface="STIX"/>
                      </a:endParaRPr>
                    </a:p>
                  </a:txBody>
                  <a:tcPr marL="0" marR="0" marT="22860" marB="0"/>
                </a:tc>
                <a:tc>
                  <a:txBody>
                    <a:bodyPr/>
                    <a:lstStyle/>
                    <a:p>
                      <a:pPr marL="0" indent="0" algn="ctr">
                        <a:lnSpc>
                          <a:spcPct val="100000"/>
                        </a:lnSpc>
                        <a:spcBef>
                          <a:spcPts val="180"/>
                        </a:spcBef>
                      </a:pPr>
                      <a:r>
                        <a:rPr sz="2000" u="sng" dirty="0">
                          <a:solidFill>
                            <a:srgbClr val="000000"/>
                          </a:solidFill>
                          <a:uFill>
                            <a:solidFill>
                              <a:srgbClr val="000000"/>
                            </a:solidFill>
                          </a:uFill>
                        </a:rPr>
                        <a:t>1</a:t>
                      </a:r>
                      <a:endParaRPr sz="2000" dirty="0">
                        <a:solidFill>
                          <a:srgbClr val="000000"/>
                        </a:solidFill>
                      </a:endParaRPr>
                    </a:p>
                    <a:p>
                      <a:pPr marL="0" indent="0" algn="ctr">
                        <a:lnSpc>
                          <a:spcPct val="100000"/>
                        </a:lnSpc>
                        <a:spcBef>
                          <a:spcPts val="170"/>
                        </a:spcBef>
                      </a:pPr>
                      <a:r>
                        <a:rPr sz="2000" dirty="0">
                          <a:solidFill>
                            <a:srgbClr val="000000"/>
                          </a:solidFill>
                        </a:rPr>
                        <a:t>6</a:t>
                      </a:r>
                      <a:endParaRPr sz="2000" dirty="0">
                        <a:solidFill>
                          <a:srgbClr val="000000"/>
                        </a:solidFill>
                        <a:latin typeface="STIX"/>
                        <a:cs typeface="STIX"/>
                      </a:endParaRPr>
                    </a:p>
                  </a:txBody>
                  <a:tcPr marL="0" marR="0" marT="22860" marB="0"/>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7.1.2</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Random Phenomenon: </a:t>
            </a:r>
            <a:r>
              <a:rPr lang="en-US" dirty="0" smtClean="0"/>
              <a:t>The number of defective integrated circuits received in a batch of 1000. Each outcome of the random variable is a numerical measure whose range of values is given below.</a:t>
            </a:r>
            <a:r>
              <a:rPr lang="en-US" b="1" dirty="0" smtClean="0"/>
              <a:t> </a:t>
            </a:r>
          </a:p>
          <a:p>
            <a:pPr marL="514350" indent="-514350">
              <a:buFont typeface="+mj-lt"/>
              <a:buAutoNum type="arabicPeriod"/>
            </a:pPr>
            <a:r>
              <a:rPr lang="en-US" dirty="0" smtClean="0"/>
              <a:t> </a:t>
            </a:r>
            <a:r>
              <a:rPr lang="en-US" i="1" dirty="0" smtClean="0"/>
              <a:t>Identify the random variable</a:t>
            </a:r>
            <a:r>
              <a:rPr lang="en-US" dirty="0" smtClean="0"/>
              <a:t>: </a:t>
            </a:r>
            <a:endParaRPr lang="en-US" dirty="0" smtClean="0"/>
          </a:p>
          <a:p>
            <a:pPr marL="914400"/>
            <a:r>
              <a:rPr lang="en-US" i="1" dirty="0" smtClean="0"/>
              <a:t>X</a:t>
            </a:r>
            <a:r>
              <a:rPr lang="en-US" dirty="0" smtClean="0"/>
              <a:t> </a:t>
            </a:r>
            <a:r>
              <a:rPr lang="en-US" dirty="0" smtClean="0"/>
              <a:t>= the number of defective integrated circuits in a batch of 1000. </a:t>
            </a:r>
          </a:p>
          <a:p>
            <a:pPr marL="514350" indent="-514350">
              <a:buFont typeface="+mj-lt"/>
              <a:buAutoNum type="arabicPeriod" startAt="2"/>
            </a:pPr>
            <a:r>
              <a:rPr lang="en-US" dirty="0" smtClean="0"/>
              <a:t> </a:t>
            </a:r>
            <a:r>
              <a:rPr lang="en-US" i="1" dirty="0" smtClean="0"/>
              <a:t>Range of values</a:t>
            </a:r>
            <a:r>
              <a:rPr lang="en-US" dirty="0" smtClean="0"/>
              <a:t>: </a:t>
            </a:r>
            <a:endParaRPr lang="en-US" dirty="0" smtClean="0"/>
          </a:p>
          <a:p>
            <a:pPr marL="914400"/>
            <a:r>
              <a:rPr lang="en-US" dirty="0" smtClean="0"/>
              <a:t>Integers </a:t>
            </a:r>
            <a:r>
              <a:rPr lang="en-US" dirty="0"/>
              <a:t>between 0 and 1000, inclusive, where </a:t>
            </a:r>
            <a:r>
              <a:rPr lang="en-US" dirty="0" smtClean="0"/>
              <a:t/>
            </a:r>
            <a:br>
              <a:rPr lang="en-US" dirty="0" smtClean="0"/>
            </a:br>
            <a:r>
              <a:rPr lang="en-US" i="1" dirty="0" smtClean="0"/>
              <a:t>N</a:t>
            </a:r>
            <a:r>
              <a:rPr lang="en-US" dirty="0" smtClean="0"/>
              <a:t> </a:t>
            </a:r>
            <a:r>
              <a:rPr lang="en-US" dirty="0"/>
              <a:t>= 1000.</a:t>
            </a:r>
            <a:endParaRPr lang="en-US" dirty="0" smtClean="0"/>
          </a:p>
          <a:p>
            <a:pPr marL="514350" indent="-514350">
              <a:buFont typeface="+mj-lt"/>
              <a:buAutoNum type="arabicPeriod" startAt="3"/>
            </a:pPr>
            <a:r>
              <a:rPr lang="en-US" dirty="0" smtClean="0"/>
              <a:t> </a:t>
            </a:r>
            <a:r>
              <a:rPr lang="en-US" i="1" dirty="0" smtClean="0"/>
              <a:t>Probability distribution</a:t>
            </a:r>
            <a:r>
              <a:rPr lang="en-US" dirty="0" smtClean="0"/>
              <a:t>: </a:t>
            </a:r>
            <a:endParaRPr lang="en-US" dirty="0" smtClean="0"/>
          </a:p>
          <a:p>
            <a:r>
              <a:rPr lang="en-US" dirty="0"/>
              <a:t>	</a:t>
            </a:r>
            <a:r>
              <a:rPr lang="en-US" dirty="0" smtClean="0"/>
              <a:t>Unknown</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7.1.3</a:t>
            </a:r>
            <a:endParaRPr lang="en-US" dirty="0"/>
          </a:p>
        </p:txBody>
      </p:sp>
      <p:sp>
        <p:nvSpPr>
          <p:cNvPr id="3" name="Content Placeholder 2"/>
          <p:cNvSpPr>
            <a:spLocks noGrp="1"/>
          </p:cNvSpPr>
          <p:nvPr>
            <p:ph idx="1"/>
          </p:nvPr>
        </p:nvSpPr>
        <p:spPr/>
        <p:txBody>
          <a:bodyPr>
            <a:noAutofit/>
          </a:bodyPr>
          <a:lstStyle/>
          <a:p>
            <a:r>
              <a:rPr lang="en-US" b="1" dirty="0" smtClean="0"/>
              <a:t>Random Phenomenon:</a:t>
            </a:r>
            <a:r>
              <a:rPr lang="en-US" dirty="0" smtClean="0"/>
              <a:t> The head nurse of the pediatric division of the Sisters of Mercy Hospital is trying to determine the capacity requirement for the nursery. She realizes that the number of babies born at the hospital each day is a random variable. She will have to develop a description of the randomness in order to develop her plan. </a:t>
            </a:r>
          </a:p>
          <a:p>
            <a:pPr marL="514350" indent="-514350">
              <a:buFont typeface="+mj-lt"/>
              <a:buAutoNum type="arabicPeriod"/>
            </a:pPr>
            <a:r>
              <a:rPr lang="en-US" dirty="0" smtClean="0"/>
              <a:t> </a:t>
            </a:r>
            <a:r>
              <a:rPr lang="en-US" i="1" dirty="0" smtClean="0"/>
              <a:t>Identify the random variable</a:t>
            </a:r>
            <a:r>
              <a:rPr lang="en-US" dirty="0" smtClean="0"/>
              <a:t>: </a:t>
            </a:r>
            <a:endParaRPr lang="en-US" dirty="0" smtClean="0"/>
          </a:p>
          <a:p>
            <a:pPr marL="914400"/>
            <a:r>
              <a:rPr lang="en-US" i="1" dirty="0" smtClean="0"/>
              <a:t>X</a:t>
            </a:r>
            <a:r>
              <a:rPr lang="en-US" dirty="0" smtClean="0"/>
              <a:t> </a:t>
            </a:r>
            <a:r>
              <a:rPr lang="en-US" dirty="0" smtClean="0"/>
              <a:t>= the number of babies born at Sisters of Mercy Hospital each day.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7.1.3 (cont.)</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2"/>
            </a:pPr>
            <a:r>
              <a:rPr lang="en-US" dirty="0" smtClean="0"/>
              <a:t> </a:t>
            </a:r>
            <a:r>
              <a:rPr lang="en-US" i="1" dirty="0" smtClean="0"/>
              <a:t>Range of values</a:t>
            </a:r>
            <a:r>
              <a:rPr lang="en-US" dirty="0" smtClean="0"/>
              <a:t>: </a:t>
            </a:r>
            <a:endParaRPr lang="en-US" dirty="0" smtClean="0"/>
          </a:p>
          <a:p>
            <a:r>
              <a:rPr lang="en-US" dirty="0"/>
              <a:t>	</a:t>
            </a:r>
            <a:r>
              <a:rPr lang="en-US" dirty="0" smtClean="0"/>
              <a:t>Integers </a:t>
            </a:r>
            <a:r>
              <a:rPr lang="en-US" dirty="0" smtClean="0"/>
              <a:t>from 0 to some large positive number. </a:t>
            </a:r>
          </a:p>
          <a:p>
            <a:pPr marL="514350" indent="-514350">
              <a:buAutoNum type="arabicPeriod" startAt="3"/>
            </a:pPr>
            <a:r>
              <a:rPr lang="en-US" i="1" dirty="0" smtClean="0"/>
              <a:t>Probability </a:t>
            </a:r>
            <a:r>
              <a:rPr lang="en-US" i="1" dirty="0" smtClean="0"/>
              <a:t>distribution</a:t>
            </a:r>
            <a:r>
              <a:rPr lang="en-US" dirty="0" smtClean="0"/>
              <a:t>: </a:t>
            </a:r>
            <a:endParaRPr lang="en-US" dirty="0" smtClean="0"/>
          </a:p>
          <a:p>
            <a:pPr marL="914400"/>
            <a:r>
              <a:rPr lang="en-US" dirty="0" smtClean="0"/>
              <a:t>Unknown</a:t>
            </a:r>
            <a:r>
              <a:rPr lang="en-US" dirty="0" smtClean="0"/>
              <a:t>, but could be estimated using the relative frequency idea from Section 6.1 in conjunction with historical data on hospital births at Sisters of Mercy.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Continuous Random Variable </a:t>
            </a:r>
            <a:endParaRPr lang="en-US" dirty="0"/>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Definition</a:t>
            </a:r>
            <a:endParaRPr lang="en-US" dirty="0">
              <a:solidFill>
                <a:srgbClr val="000000"/>
              </a:solidFill>
            </a:endParaRPr>
          </a:p>
          <a:p>
            <a:r>
              <a:rPr lang="en-US" dirty="0" smtClean="0">
                <a:solidFill>
                  <a:srgbClr val="000000"/>
                </a:solidFill>
              </a:rPr>
              <a:t>A </a:t>
            </a:r>
            <a:r>
              <a:rPr lang="en-US" b="1" dirty="0" smtClean="0">
                <a:solidFill>
                  <a:srgbClr val="C00000"/>
                </a:solidFill>
              </a:rPr>
              <a:t>continuous random variable</a:t>
            </a:r>
            <a:r>
              <a:rPr lang="en-US" dirty="0" smtClean="0">
                <a:solidFill>
                  <a:srgbClr val="000000"/>
                </a:solidFill>
              </a:rPr>
              <a:t> is a random variable that can assume any value on a continuous segment(s) of the real number line.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Continuous Random </a:t>
            </a:r>
            <a:r>
              <a:rPr lang="en-US" dirty="0" smtClean="0"/>
              <a:t>Variable</a:t>
            </a:r>
            <a:endParaRPr lang="en-US" dirty="0"/>
          </a:p>
        </p:txBody>
      </p:sp>
      <p:sp>
        <p:nvSpPr>
          <p:cNvPr id="4" name="Content Placeholder 3"/>
          <p:cNvSpPr>
            <a:spLocks noGrp="1"/>
          </p:cNvSpPr>
          <p:nvPr>
            <p:ph idx="1"/>
          </p:nvPr>
        </p:nvSpPr>
        <p:spPr>
          <a:xfrm>
            <a:off x="457200" y="1280160"/>
            <a:ext cx="8229600" cy="1471172"/>
          </a:xfrm>
          <a:ln w="28575">
            <a:solidFill>
              <a:srgbClr val="FF0000"/>
            </a:solidFill>
          </a:ln>
        </p:spPr>
        <p:txBody>
          <a:bodyPr>
            <a:spAutoFit/>
          </a:bodyPr>
          <a:lstStyle/>
          <a:p>
            <a:pPr marL="1588" indent="-1588" algn="ctr"/>
            <a:r>
              <a:rPr lang="en-US" dirty="0" smtClean="0">
                <a:solidFill>
                  <a:srgbClr val="000000"/>
                </a:solidFill>
                <a:latin typeface="Calibri" pitchFamily="34" charset="0"/>
              </a:rPr>
              <a:t>	</a:t>
            </a:r>
            <a:r>
              <a:rPr lang="en-US" b="1" dirty="0" smtClean="0">
                <a:solidFill>
                  <a:srgbClr val="000000"/>
                </a:solidFill>
                <a:latin typeface="Calibri" pitchFamily="34" charset="0"/>
              </a:rPr>
              <a:t>Note</a:t>
            </a:r>
          </a:p>
          <a:p>
            <a:r>
              <a:rPr lang="en-US" dirty="0" smtClean="0">
                <a:solidFill>
                  <a:srgbClr val="000000"/>
                </a:solidFill>
              </a:rPr>
              <a:t>For continuous random variables, we specify probabilities with probability density functions.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1470</TotalTime>
  <Words>494</Words>
  <Application>Microsoft Office PowerPoint</Application>
  <PresentationFormat>On-screen Show (4:3)</PresentationFormat>
  <Paragraphs>71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Roboto Condensed</vt:lpstr>
      <vt:lpstr>Arial</vt:lpstr>
      <vt:lpstr>STIX</vt:lpstr>
      <vt:lpstr>Office Theme</vt:lpstr>
      <vt:lpstr>Section 7.1</vt:lpstr>
      <vt:lpstr>Discrete Random Variable </vt:lpstr>
      <vt:lpstr>Example 7.1.1</vt:lpstr>
      <vt:lpstr>Example 7.1.1 (cont.)</vt:lpstr>
      <vt:lpstr>Example 7.1.2</vt:lpstr>
      <vt:lpstr>Example 7.1.3</vt:lpstr>
      <vt:lpstr>Example 7.1.3 (cont.)</vt:lpstr>
      <vt:lpstr>Continuous Random Variable </vt:lpstr>
      <vt:lpstr>Continuous Random Variable</vt:lpstr>
      <vt:lpstr>Example 7.1.4</vt:lpstr>
      <vt:lpstr>Example 7.1.4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211</cp:revision>
  <dcterms:created xsi:type="dcterms:W3CDTF">2013-04-26T14:43:13Z</dcterms:created>
  <dcterms:modified xsi:type="dcterms:W3CDTF">2018-07-11T19:14:47Z</dcterms:modified>
</cp:coreProperties>
</file>