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6" r:id="rId2"/>
    <p:sldId id="286" r:id="rId3"/>
    <p:sldId id="287" r:id="rId4"/>
    <p:sldId id="288" r:id="rId5"/>
    <p:sldId id="289" r:id="rId6"/>
    <p:sldId id="290" r:id="rId7"/>
    <p:sldId id="291" r:id="rId8"/>
    <p:sldId id="292" r:id="rId9"/>
    <p:sldId id="293" r:id="rId10"/>
    <p:sldId id="294" r:id="rId11"/>
    <p:sldId id="295" r:id="rId12"/>
    <p:sldId id="310" r:id="rId13"/>
    <p:sldId id="296" r:id="rId14"/>
    <p:sldId id="297" r:id="rId15"/>
    <p:sldId id="298" r:id="rId16"/>
    <p:sldId id="300" r:id="rId17"/>
    <p:sldId id="301" r:id="rId18"/>
    <p:sldId id="302" r:id="rId19"/>
    <p:sldId id="303" r:id="rId20"/>
    <p:sldId id="304" r:id="rId21"/>
    <p:sldId id="305" r:id="rId22"/>
    <p:sldId id="309" r:id="rId23"/>
    <p:sldId id="306" r:id="rId24"/>
    <p:sldId id="307" r:id="rId25"/>
    <p:sldId id="308" r:id="rId26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9"/>
      <p:bold r:id="rId30"/>
      <p:italic r:id="rId31"/>
      <p:boldItalic r:id="rId32"/>
    </p:embeddedFont>
    <p:embeddedFont>
      <p:font typeface="Open Sans" panose="020B0606030504020204" pitchFamily="34" charset="0"/>
      <p:regular r:id="rId33"/>
      <p:bold r:id="rId34"/>
      <p:italic r:id="rId35"/>
      <p:boldItalic r:id="rId36"/>
    </p:embeddedFont>
    <p:embeddedFont>
      <p:font typeface="Roboto Condensed" panose="02000000000000000000" pitchFamily="2" charset="0"/>
      <p:regular r:id="rId37"/>
      <p:bold r:id="rId38"/>
      <p:italic r:id="rId39"/>
      <p:boldItalic r:id="rId4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ebecca Lebeaux" initials="RL" lastIdx="4" clrIdx="0">
    <p:extLst>
      <p:ext uri="{19B8F6BF-5375-455C-9EA6-DF929625EA0E}">
        <p15:presenceInfo xmlns:p15="http://schemas.microsoft.com/office/powerpoint/2012/main" userId="Rebecca Lebeaux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0000"/>
    <a:srgbClr val="1F497D"/>
    <a:srgbClr val="2D7D9F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979" autoAdjust="0"/>
    <p:restoredTop sz="94660"/>
  </p:normalViewPr>
  <p:slideViewPr>
    <p:cSldViewPr>
      <p:cViewPr varScale="1">
        <p:scale>
          <a:sx n="112" d="100"/>
          <a:sy n="112" d="100"/>
        </p:scale>
        <p:origin x="1830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font" Target="fonts/font11.fntdata"/><Relationship Id="rId21" Type="http://schemas.openxmlformats.org/officeDocument/2006/relationships/slide" Target="slides/slide20.xml"/><Relationship Id="rId34" Type="http://schemas.openxmlformats.org/officeDocument/2006/relationships/font" Target="fonts/font6.fntdata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4.fntdata"/><Relationship Id="rId37" Type="http://schemas.openxmlformats.org/officeDocument/2006/relationships/font" Target="fonts/font9.fntdata"/><Relationship Id="rId40" Type="http://schemas.openxmlformats.org/officeDocument/2006/relationships/font" Target="fonts/font12.fntdata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36" Type="http://schemas.openxmlformats.org/officeDocument/2006/relationships/font" Target="fonts/font8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3.fntdata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font" Target="fonts/font2.fntdata"/><Relationship Id="rId35" Type="http://schemas.openxmlformats.org/officeDocument/2006/relationships/font" Target="fonts/font7.fntdata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5.fntdata"/><Relationship Id="rId38" Type="http://schemas.openxmlformats.org/officeDocument/2006/relationships/font" Target="fonts/font10.fntdata"/><Relationship Id="rId20" Type="http://schemas.openxmlformats.org/officeDocument/2006/relationships/slide" Target="slides/slide19.xml"/><Relationship Id="rId41" Type="http://schemas.openxmlformats.org/officeDocument/2006/relationships/commentAuthors" Target="commentAuthor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3" Type="http://schemas.openxmlformats.org/officeDocument/2006/relationships/image" Target="../media/image30.wmf"/><Relationship Id="rId7" Type="http://schemas.openxmlformats.org/officeDocument/2006/relationships/image" Target="../media/image34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6" Type="http://schemas.openxmlformats.org/officeDocument/2006/relationships/image" Target="../media/image33.wmf"/><Relationship Id="rId5" Type="http://schemas.openxmlformats.org/officeDocument/2006/relationships/image" Target="../media/image32.wmf"/><Relationship Id="rId4" Type="http://schemas.openxmlformats.org/officeDocument/2006/relationships/image" Target="../media/image31.w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image" Target="../media/image38.wmf"/><Relationship Id="rId7" Type="http://schemas.openxmlformats.org/officeDocument/2006/relationships/image" Target="../media/image42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6" Type="http://schemas.openxmlformats.org/officeDocument/2006/relationships/image" Target="../media/image41.wmf"/><Relationship Id="rId5" Type="http://schemas.openxmlformats.org/officeDocument/2006/relationships/image" Target="../media/image40.wmf"/><Relationship Id="rId4" Type="http://schemas.openxmlformats.org/officeDocument/2006/relationships/image" Target="../media/image39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image" Target="../media/image17.wmf"/><Relationship Id="rId7" Type="http://schemas.openxmlformats.org/officeDocument/2006/relationships/image" Target="../media/image21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6" Type="http://schemas.openxmlformats.org/officeDocument/2006/relationships/image" Target="../media/image20.wmf"/><Relationship Id="rId5" Type="http://schemas.openxmlformats.org/officeDocument/2006/relationships/image" Target="../media/image19.wmf"/><Relationship Id="rId10" Type="http://schemas.openxmlformats.org/officeDocument/2006/relationships/image" Target="../media/image24.wmf"/><Relationship Id="rId4" Type="http://schemas.openxmlformats.org/officeDocument/2006/relationships/image" Target="../media/image18.wmf"/><Relationship Id="rId9" Type="http://schemas.openxmlformats.org/officeDocument/2006/relationships/image" Target="../media/image2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9/12/2018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61666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287EA9-0F95-4E3A-B40A-64C12DA5C34F}" type="datetimeFigureOut">
              <a:rPr lang="en-US" smtClean="0"/>
              <a:pPr/>
              <a:t>9/12/2018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1C950B-8241-42E2-98BC-F99EB045F18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1190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0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1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3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4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13" Type="http://schemas.openxmlformats.org/officeDocument/2006/relationships/oleObject" Target="../embeddings/oleObject19.bin"/><Relationship Id="rId18" Type="http://schemas.openxmlformats.org/officeDocument/2006/relationships/image" Target="../media/image22.wmf"/><Relationship Id="rId3" Type="http://schemas.openxmlformats.org/officeDocument/2006/relationships/oleObject" Target="../embeddings/oleObject14.bin"/><Relationship Id="rId21" Type="http://schemas.openxmlformats.org/officeDocument/2006/relationships/oleObject" Target="../embeddings/oleObject23.bin"/><Relationship Id="rId7" Type="http://schemas.openxmlformats.org/officeDocument/2006/relationships/oleObject" Target="../embeddings/oleObject16.bin"/><Relationship Id="rId12" Type="http://schemas.openxmlformats.org/officeDocument/2006/relationships/image" Target="../media/image19.wmf"/><Relationship Id="rId17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1.wmf"/><Relationship Id="rId20" Type="http://schemas.openxmlformats.org/officeDocument/2006/relationships/image" Target="../media/image23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18.bin"/><Relationship Id="rId5" Type="http://schemas.openxmlformats.org/officeDocument/2006/relationships/oleObject" Target="../embeddings/oleObject15.bin"/><Relationship Id="rId15" Type="http://schemas.openxmlformats.org/officeDocument/2006/relationships/oleObject" Target="../embeddings/oleObject20.bin"/><Relationship Id="rId10" Type="http://schemas.openxmlformats.org/officeDocument/2006/relationships/image" Target="../media/image18.wmf"/><Relationship Id="rId19" Type="http://schemas.openxmlformats.org/officeDocument/2006/relationships/oleObject" Target="../embeddings/oleObject22.bin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7.bin"/><Relationship Id="rId14" Type="http://schemas.openxmlformats.org/officeDocument/2006/relationships/image" Target="../media/image20.wmf"/><Relationship Id="rId22" Type="http://schemas.openxmlformats.org/officeDocument/2006/relationships/image" Target="../media/image24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6.wmf"/><Relationship Id="rId5" Type="http://schemas.openxmlformats.org/officeDocument/2006/relationships/oleObject" Target="../embeddings/oleObject25.bin"/><Relationship Id="rId4" Type="http://schemas.openxmlformats.org/officeDocument/2006/relationships/image" Target="../media/image25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27.w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13" Type="http://schemas.openxmlformats.org/officeDocument/2006/relationships/oleObject" Target="../embeddings/oleObject32.bin"/><Relationship Id="rId18" Type="http://schemas.openxmlformats.org/officeDocument/2006/relationships/image" Target="../media/image35.wmf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12" Type="http://schemas.openxmlformats.org/officeDocument/2006/relationships/image" Target="../media/image32.wmf"/><Relationship Id="rId17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4.w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29.wmf"/><Relationship Id="rId11" Type="http://schemas.openxmlformats.org/officeDocument/2006/relationships/oleObject" Target="../embeddings/oleObject31.bin"/><Relationship Id="rId5" Type="http://schemas.openxmlformats.org/officeDocument/2006/relationships/oleObject" Target="../embeddings/oleObject28.bin"/><Relationship Id="rId15" Type="http://schemas.openxmlformats.org/officeDocument/2006/relationships/oleObject" Target="../embeddings/oleObject33.bin"/><Relationship Id="rId10" Type="http://schemas.openxmlformats.org/officeDocument/2006/relationships/image" Target="../media/image31.wmf"/><Relationship Id="rId4" Type="http://schemas.openxmlformats.org/officeDocument/2006/relationships/image" Target="../media/image28.wmf"/><Relationship Id="rId9" Type="http://schemas.openxmlformats.org/officeDocument/2006/relationships/oleObject" Target="../embeddings/oleObject30.bin"/><Relationship Id="rId14" Type="http://schemas.openxmlformats.org/officeDocument/2006/relationships/image" Target="../media/image33.w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13" Type="http://schemas.openxmlformats.org/officeDocument/2006/relationships/oleObject" Target="../embeddings/oleObject40.bin"/><Relationship Id="rId18" Type="http://schemas.openxmlformats.org/officeDocument/2006/relationships/image" Target="../media/image43.wmf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7.bin"/><Relationship Id="rId12" Type="http://schemas.openxmlformats.org/officeDocument/2006/relationships/image" Target="../media/image40.wmf"/><Relationship Id="rId17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2.wmf"/><Relationship Id="rId1" Type="http://schemas.openxmlformats.org/officeDocument/2006/relationships/vmlDrawing" Target="../drawings/vmlDrawing13.vml"/><Relationship Id="rId6" Type="http://schemas.openxmlformats.org/officeDocument/2006/relationships/image" Target="../media/image37.wmf"/><Relationship Id="rId11" Type="http://schemas.openxmlformats.org/officeDocument/2006/relationships/oleObject" Target="../embeddings/oleObject39.bin"/><Relationship Id="rId5" Type="http://schemas.openxmlformats.org/officeDocument/2006/relationships/oleObject" Target="../embeddings/oleObject36.bin"/><Relationship Id="rId15" Type="http://schemas.openxmlformats.org/officeDocument/2006/relationships/oleObject" Target="../embeddings/oleObject41.bin"/><Relationship Id="rId10" Type="http://schemas.openxmlformats.org/officeDocument/2006/relationships/image" Target="../media/image39.wmf"/><Relationship Id="rId4" Type="http://schemas.openxmlformats.org/officeDocument/2006/relationships/image" Target="../media/image36.wmf"/><Relationship Id="rId9" Type="http://schemas.openxmlformats.org/officeDocument/2006/relationships/oleObject" Target="../embeddings/oleObject38.bin"/><Relationship Id="rId14" Type="http://schemas.openxmlformats.org/officeDocument/2006/relationships/image" Target="../media/image41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13" Type="http://schemas.openxmlformats.org/officeDocument/2006/relationships/oleObject" Target="../embeddings/oleObject7.bin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0" Type="http://schemas.openxmlformats.org/officeDocument/2006/relationships/image" Target="../media/image6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5.bin"/><Relationship Id="rId14" Type="http://schemas.openxmlformats.org/officeDocument/2006/relationships/image" Target="../media/image8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13" Type="http://schemas.openxmlformats.org/officeDocument/2006/relationships/oleObject" Target="../embeddings/oleObject7.bin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0" Type="http://schemas.openxmlformats.org/officeDocument/2006/relationships/image" Target="../media/image6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5.bin"/><Relationship Id="rId14" Type="http://schemas.openxmlformats.org/officeDocument/2006/relationships/image" Target="../media/image8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7.2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Discrete </a:t>
            </a:r>
            <a:r>
              <a:rPr lang="en-US" b="1" i="1">
                <a:solidFill>
                  <a:srgbClr val="1F497D"/>
                </a:solidFill>
              </a:rPr>
              <a:t>Random Variables 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7.2.3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68866"/>
            <a:ext cx="8229600" cy="4774734"/>
          </a:xfrm>
        </p:spPr>
        <p:txBody>
          <a:bodyPr>
            <a:normAutofit/>
          </a:bodyPr>
          <a:lstStyle/>
          <a:p>
            <a:r>
              <a:rPr lang="en-US" b="1" dirty="0"/>
              <a:t>Solution</a:t>
            </a:r>
          </a:p>
          <a:p>
            <a:r>
              <a:rPr lang="en-US" dirty="0"/>
              <a:t>The random variable is: 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nn-NO" dirty="0">
                <a:solidFill>
                  <a:srgbClr val="1F497D"/>
                </a:solidFill>
                <a:latin typeface="Symbol" pitchFamily="98" charset="2"/>
              </a:rPr>
              <a:t>=</a:t>
            </a:r>
            <a:r>
              <a:rPr lang="en-US" dirty="0"/>
              <a:t> the price of a stock 30 days hence. </a:t>
            </a:r>
          </a:p>
          <a:p>
            <a:r>
              <a:rPr lang="en-US" dirty="0"/>
              <a:t>Based on the probability distribution, the probability that the stock price will be more than $32 in thirty days is calculated as follows.</a:t>
            </a:r>
          </a:p>
          <a:p>
            <a:r>
              <a:rPr lang="nn-NO" i="1" dirty="0"/>
              <a:t>	P</a:t>
            </a:r>
            <a:r>
              <a:rPr lang="nn-NO" dirty="0"/>
              <a:t>(</a:t>
            </a:r>
            <a:r>
              <a:rPr lang="nn-NO" i="1" dirty="0"/>
              <a:t>X</a:t>
            </a:r>
            <a:r>
              <a:rPr lang="nn-NO" dirty="0"/>
              <a:t> &gt; 32) </a:t>
            </a:r>
            <a:r>
              <a:rPr lang="nn-NO" dirty="0">
                <a:solidFill>
                  <a:srgbClr val="1F497D"/>
                </a:solidFill>
                <a:latin typeface="Symbol" pitchFamily="98" charset="2"/>
              </a:rPr>
              <a:t>=</a:t>
            </a:r>
            <a:r>
              <a:rPr lang="nn-NO" dirty="0">
                <a:solidFill>
                  <a:srgbClr val="1F497D"/>
                </a:solidFill>
              </a:rPr>
              <a:t> </a:t>
            </a:r>
            <a:r>
              <a:rPr lang="nn-NO" i="1" dirty="0">
                <a:solidFill>
                  <a:srgbClr val="002060"/>
                </a:solidFill>
              </a:rPr>
              <a:t>P</a:t>
            </a:r>
            <a:r>
              <a:rPr lang="nn-NO" dirty="0">
                <a:solidFill>
                  <a:srgbClr val="002060"/>
                </a:solidFill>
              </a:rPr>
              <a:t>(</a:t>
            </a:r>
            <a:r>
              <a:rPr lang="nn-NO" i="1" dirty="0">
                <a:solidFill>
                  <a:srgbClr val="002060"/>
                </a:solidFill>
              </a:rPr>
              <a:t>X</a:t>
            </a:r>
            <a:r>
              <a:rPr lang="nn-NO" dirty="0">
                <a:solidFill>
                  <a:srgbClr val="002060"/>
                </a:solidFill>
              </a:rPr>
              <a:t> </a:t>
            </a:r>
            <a:r>
              <a:rPr lang="nn-NO" dirty="0">
                <a:solidFill>
                  <a:srgbClr val="002060"/>
                </a:solidFill>
                <a:latin typeface="Symbol" pitchFamily="98" charset="2"/>
              </a:rPr>
              <a:t>=</a:t>
            </a:r>
            <a:r>
              <a:rPr lang="nn-NO" dirty="0">
                <a:solidFill>
                  <a:srgbClr val="002060"/>
                </a:solidFill>
              </a:rPr>
              <a:t> 32.5) + </a:t>
            </a:r>
            <a:r>
              <a:rPr lang="nn-NO" i="1" dirty="0">
                <a:solidFill>
                  <a:srgbClr val="002060"/>
                </a:solidFill>
              </a:rPr>
              <a:t>P</a:t>
            </a:r>
            <a:r>
              <a:rPr lang="nn-NO" dirty="0">
                <a:solidFill>
                  <a:srgbClr val="002060"/>
                </a:solidFill>
              </a:rPr>
              <a:t>(</a:t>
            </a:r>
            <a:r>
              <a:rPr lang="nn-NO" i="1" dirty="0">
                <a:solidFill>
                  <a:srgbClr val="002060"/>
                </a:solidFill>
              </a:rPr>
              <a:t>X</a:t>
            </a:r>
            <a:r>
              <a:rPr lang="nn-NO" dirty="0">
                <a:solidFill>
                  <a:srgbClr val="002060"/>
                </a:solidFill>
              </a:rPr>
              <a:t> </a:t>
            </a:r>
            <a:r>
              <a:rPr lang="nn-NO" dirty="0">
                <a:solidFill>
                  <a:srgbClr val="002060"/>
                </a:solidFill>
                <a:latin typeface="Symbol" pitchFamily="98" charset="2"/>
              </a:rPr>
              <a:t>=</a:t>
            </a:r>
            <a:r>
              <a:rPr lang="nn-NO" dirty="0">
                <a:solidFill>
                  <a:srgbClr val="002060"/>
                </a:solidFill>
              </a:rPr>
              <a:t> 33.0) </a:t>
            </a:r>
          </a:p>
          <a:p>
            <a:r>
              <a:rPr lang="nn-NO" dirty="0">
                <a:solidFill>
                  <a:srgbClr val="1F497D"/>
                </a:solidFill>
              </a:rPr>
              <a:t>		      </a:t>
            </a:r>
            <a:r>
              <a:rPr lang="nn-NO" dirty="0">
                <a:solidFill>
                  <a:srgbClr val="1F497D"/>
                </a:solidFill>
                <a:latin typeface="Symbol" pitchFamily="98" charset="2"/>
              </a:rPr>
              <a:t>=</a:t>
            </a:r>
            <a:r>
              <a:rPr lang="nn-NO" dirty="0">
                <a:solidFill>
                  <a:srgbClr val="1F497D"/>
                </a:solidFill>
              </a:rPr>
              <a:t> </a:t>
            </a:r>
            <a:r>
              <a:rPr lang="nn-NO" dirty="0">
                <a:solidFill>
                  <a:srgbClr val="002060"/>
                </a:solidFill>
              </a:rPr>
              <a:t>0.15 + 0.05 </a:t>
            </a:r>
          </a:p>
          <a:p>
            <a:r>
              <a:rPr lang="nn-NO" dirty="0">
                <a:solidFill>
                  <a:srgbClr val="1F497D"/>
                </a:solidFill>
              </a:rPr>
              <a:t>		      </a:t>
            </a:r>
            <a:r>
              <a:rPr lang="nn-NO" dirty="0">
                <a:solidFill>
                  <a:srgbClr val="1F497D"/>
                </a:solidFill>
                <a:latin typeface="Symbol" pitchFamily="98" charset="2"/>
              </a:rPr>
              <a:t>=</a:t>
            </a:r>
            <a:r>
              <a:rPr lang="nn-NO" dirty="0"/>
              <a:t> </a:t>
            </a:r>
            <a:r>
              <a:rPr lang="nn-NO" dirty="0">
                <a:solidFill>
                  <a:srgbClr val="FF0000"/>
                </a:solidFill>
              </a:rPr>
              <a:t>0.20</a:t>
            </a:r>
            <a:r>
              <a:rPr lang="nn-NO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7.2.3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Since the probability that the price of the stock will be more than </a:t>
            </a:r>
            <a:r>
              <a:rPr lang="en-US" dirty="0">
                <a:solidFill>
                  <a:srgbClr val="7030A0"/>
                </a:solidFill>
              </a:rPr>
              <a:t>$32 </a:t>
            </a:r>
            <a:r>
              <a:rPr lang="en-US" dirty="0"/>
              <a:t>in thirty days is only </a:t>
            </a:r>
            <a:r>
              <a:rPr lang="en-US" dirty="0">
                <a:solidFill>
                  <a:srgbClr val="FF0000"/>
                </a:solidFill>
              </a:rPr>
              <a:t>20%</a:t>
            </a:r>
            <a:r>
              <a:rPr lang="en-US" dirty="0"/>
              <a:t>, the investor should not purchase the stock.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9D0DF5-6571-4FAD-ABD8-186F3C7846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Probability Distribution Function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B6E615-809C-41B8-9601-74CE2A8599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Each of the discrete distributions possesses a </a:t>
            </a:r>
            <a:r>
              <a:rPr lang="en-US" dirty="0">
                <a:solidFill>
                  <a:srgbClr val="FF0000"/>
                </a:solidFill>
              </a:rPr>
              <a:t>probability distribution function</a:t>
            </a:r>
            <a:r>
              <a:rPr lang="en-US" dirty="0"/>
              <a:t>. These functions assign probabilities to each value of the random variable. </a:t>
            </a:r>
          </a:p>
        </p:txBody>
      </p:sp>
    </p:spTree>
    <p:extLst>
      <p:ext uri="{BB962C8B-B14F-4D97-AF65-F5344CB8AC3E}">
        <p14:creationId xmlns:p14="http://schemas.microsoft.com/office/powerpoint/2010/main" val="34270524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7.2.4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following function is a discrete probability distribution function.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Summarize the probability distribution for this function.</a:t>
            </a:r>
          </a:p>
          <a:p>
            <a:endParaRPr lang="en-US" dirty="0"/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2006600" y="2061944"/>
          <a:ext cx="4241800" cy="148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Equation" r:id="rId3" imgW="4241520" imgH="1485720" progId="Equation.DSMT4">
                  <p:embed/>
                </p:oleObj>
              </mc:Choice>
              <mc:Fallback>
                <p:oleObj name="Equation" r:id="rId3" imgW="4241520" imgH="14857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6600" y="2061944"/>
                        <a:ext cx="4241800" cy="148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7.2.4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2087" y="2743200"/>
            <a:ext cx="8229600" cy="457200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The probability that </a:t>
            </a:r>
            <a:r>
              <a:rPr lang="en-US" i="1" dirty="0"/>
              <a:t>X</a:t>
            </a:r>
            <a:r>
              <a:rPr lang="en-US" dirty="0"/>
              <a:t> = 4 can be calculated similarly.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4512986"/>
              </p:ext>
            </p:extLst>
          </p:nvPr>
        </p:nvGraphicFramePr>
        <p:xfrm>
          <a:off x="3241675" y="2857500"/>
          <a:ext cx="28067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8" name="Equation" r:id="rId3" imgW="2806560" imgH="876240" progId="Equation.DSMT4">
                  <p:embed/>
                </p:oleObj>
              </mc:Choice>
              <mc:Fallback>
                <p:oleObj name="Equation" r:id="rId3" imgW="2806560" imgH="876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1675" y="2857500"/>
                        <a:ext cx="28067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474118"/>
              </p:ext>
            </p:extLst>
          </p:nvPr>
        </p:nvGraphicFramePr>
        <p:xfrm>
          <a:off x="3152737" y="4305300"/>
          <a:ext cx="28321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9" name="Equation" r:id="rId5" imgW="2831760" imgH="876240" progId="Equation.DSMT4">
                  <p:embed/>
                </p:oleObj>
              </mc:Choice>
              <mc:Fallback>
                <p:oleObj name="Equation" r:id="rId5" imgW="2831760" imgH="876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2737" y="4305300"/>
                        <a:ext cx="28321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92D1E425-F845-4819-BE75-A2058FE9FEC7}"/>
              </a:ext>
            </a:extLst>
          </p:cNvPr>
          <p:cNvSpPr/>
          <p:nvPr/>
        </p:nvSpPr>
        <p:spPr>
          <a:xfrm>
            <a:off x="490251" y="1155918"/>
            <a:ext cx="8229599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Solution</a:t>
            </a:r>
          </a:p>
          <a:p>
            <a:r>
              <a:rPr lang="en-US" sz="2800" dirty="0"/>
              <a:t>To determine the probability for a value, use the value as the argument to the function. For example, to determine the probability that </a:t>
            </a:r>
            <a:r>
              <a:rPr lang="en-US" sz="2800" i="1" dirty="0"/>
              <a:t>X</a:t>
            </a:r>
            <a:r>
              <a:rPr lang="en-US" sz="2800" dirty="0"/>
              <a:t> = 3, calculate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7.2.4 (cont.)</a:t>
            </a:r>
          </a:p>
        </p:txBody>
      </p:sp>
      <p:graphicFrame>
        <p:nvGraphicFramePr>
          <p:cNvPr id="4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5755618"/>
              </p:ext>
            </p:extLst>
          </p:nvPr>
        </p:nvGraphicFramePr>
        <p:xfrm>
          <a:off x="1828800" y="1062393"/>
          <a:ext cx="5638800" cy="39590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41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046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0644">
                <a:tc gridSpan="2">
                  <a:txBody>
                    <a:bodyPr/>
                    <a:lstStyle/>
                    <a:p>
                      <a:pPr marL="12192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4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Probability Distribution </a:t>
                      </a:r>
                      <a:endParaRPr sz="2000" dirty="0">
                        <a:latin typeface="Open Sans"/>
                        <a:cs typeface="Open Sans"/>
                      </a:endParaRPr>
                    </a:p>
                  </a:txBody>
                  <a:tcPr marL="0" marR="0" marT="1778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3814">
                <a:tc>
                  <a:txBody>
                    <a:bodyPr/>
                    <a:lstStyle/>
                    <a:p>
                      <a:pPr marR="403225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2000" b="1" i="1" dirty="0">
                          <a:solidFill>
                            <a:srgbClr val="000000"/>
                          </a:solidFill>
                        </a:rPr>
                        <a:t>x</a:t>
                      </a:r>
                      <a:endParaRPr sz="2000" b="1" i="1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19050" marB="0"/>
                </a:tc>
                <a:tc>
                  <a:txBody>
                    <a:bodyPr/>
                    <a:lstStyle/>
                    <a:p>
                      <a:pPr marL="510540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2000" b="1" i="1" dirty="0">
                          <a:solidFill>
                            <a:srgbClr val="000000"/>
                          </a:solidFill>
                        </a:rPr>
                        <a:t>P</a:t>
                      </a:r>
                      <a:r>
                        <a:rPr sz="2000" b="1" dirty="0">
                          <a:solidFill>
                            <a:srgbClr val="000000"/>
                          </a:solidFill>
                        </a:rPr>
                        <a:t>(</a:t>
                      </a:r>
                      <a:r>
                        <a:rPr sz="2000" b="1" i="1" dirty="0">
                          <a:solidFill>
                            <a:srgbClr val="000000"/>
                          </a:solidFill>
                        </a:rPr>
                        <a:t>X</a:t>
                      </a:r>
                      <a:r>
                        <a:rPr sz="2000" b="1" spc="-1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000000"/>
                          </a:solidFill>
                        </a:rPr>
                        <a:t>=</a:t>
                      </a:r>
                      <a:r>
                        <a:rPr sz="2000" b="1" spc="-1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b="1" i="1" dirty="0">
                          <a:solidFill>
                            <a:srgbClr val="000000"/>
                          </a:solidFill>
                        </a:rPr>
                        <a:t>x</a:t>
                      </a:r>
                      <a:r>
                        <a:rPr sz="2000" b="1" spc="-7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000000"/>
                          </a:solidFill>
                        </a:rPr>
                        <a:t>)</a:t>
                      </a:r>
                      <a:endParaRPr sz="2000" b="1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1905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0743">
                <a:tc>
                  <a:txBody>
                    <a:bodyPr/>
                    <a:lstStyle/>
                    <a:p>
                      <a:pPr marR="403225" algn="ctr">
                        <a:lnSpc>
                          <a:spcPct val="100000"/>
                        </a:lnSpc>
                        <a:spcBef>
                          <a:spcPts val="760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</a:t>
                      </a:r>
                      <a:endParaRPr sz="20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96520" marB="0" anchor="ctr"/>
                </a:tc>
                <a:tc>
                  <a:txBody>
                    <a:bodyPr/>
                    <a:lstStyle/>
                    <a:p>
                      <a:pPr marL="114300"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2000" u="sng" spc="25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</a:rPr>
                        <a:t> </a:t>
                      </a:r>
                      <a:r>
                        <a:rPr sz="2000" u="sng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</a:rPr>
                        <a:t>1</a:t>
                      </a:r>
                      <a:r>
                        <a:rPr sz="2000" u="sng" spc="35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</a:rPr>
                        <a:t> </a:t>
                      </a:r>
                      <a:endParaRPr sz="2000" dirty="0">
                        <a:solidFill>
                          <a:srgbClr val="000000"/>
                        </a:solidFill>
                      </a:endParaRPr>
                    </a:p>
                    <a:p>
                      <a:pPr marL="113030"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30</a:t>
                      </a:r>
                      <a:endParaRPr sz="20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4191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0743">
                <a:tc>
                  <a:txBody>
                    <a:bodyPr/>
                    <a:lstStyle/>
                    <a:p>
                      <a:pPr marR="403225" algn="ctr">
                        <a:lnSpc>
                          <a:spcPct val="100000"/>
                        </a:lnSpc>
                        <a:spcBef>
                          <a:spcPts val="760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2</a:t>
                      </a:r>
                      <a:endParaRPr sz="20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96520" marB="0" anchor="ctr"/>
                </a:tc>
                <a:tc>
                  <a:txBody>
                    <a:bodyPr/>
                    <a:lstStyle/>
                    <a:p>
                      <a:pPr marL="62230"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2000" u="sng" spc="30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</a:rPr>
                        <a:t> </a:t>
                      </a:r>
                      <a:r>
                        <a:rPr sz="2000" u="sng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</a:rPr>
                        <a:t>4</a:t>
                      </a:r>
                      <a:r>
                        <a:rPr sz="2000" u="sng" spc="25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</a:rPr>
                        <a:t> </a:t>
                      </a:r>
                      <a:endParaRPr sz="2000" dirty="0">
                        <a:solidFill>
                          <a:srgbClr val="000000"/>
                        </a:solidFill>
                      </a:endParaRPr>
                    </a:p>
                    <a:p>
                      <a:pPr marL="60960"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30</a:t>
                      </a:r>
                      <a:endParaRPr sz="20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4191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0743">
                <a:tc>
                  <a:txBody>
                    <a:bodyPr/>
                    <a:lstStyle/>
                    <a:p>
                      <a:pPr marR="403225" algn="ctr">
                        <a:lnSpc>
                          <a:spcPct val="100000"/>
                        </a:lnSpc>
                        <a:spcBef>
                          <a:spcPts val="760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3</a:t>
                      </a:r>
                      <a:endParaRPr sz="20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96520" marB="0" anchor="ctr"/>
                </a:tc>
                <a:tc>
                  <a:txBody>
                    <a:bodyPr/>
                    <a:lstStyle/>
                    <a:p>
                      <a:pPr marL="114300"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2000" u="sng" spc="35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</a:rPr>
                        <a:t> </a:t>
                      </a:r>
                      <a:r>
                        <a:rPr sz="2000" u="sng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</a:rPr>
                        <a:t>9</a:t>
                      </a:r>
                      <a:r>
                        <a:rPr sz="2000" u="sng" spc="25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</a:rPr>
                        <a:t> </a:t>
                      </a:r>
                      <a:endParaRPr sz="2000" dirty="0">
                        <a:solidFill>
                          <a:srgbClr val="000000"/>
                        </a:solidFill>
                      </a:endParaRPr>
                    </a:p>
                    <a:p>
                      <a:pPr marL="113030"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30</a:t>
                      </a:r>
                      <a:endParaRPr sz="20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4191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0743">
                <a:tc>
                  <a:txBody>
                    <a:bodyPr/>
                    <a:lstStyle/>
                    <a:p>
                      <a:pPr marR="403225" algn="ctr">
                        <a:lnSpc>
                          <a:spcPct val="100000"/>
                        </a:lnSpc>
                        <a:spcBef>
                          <a:spcPts val="760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4</a:t>
                      </a:r>
                      <a:endParaRPr sz="20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96520" marB="0" anchor="ctr"/>
                </a:tc>
                <a:tc>
                  <a:txBody>
                    <a:bodyPr/>
                    <a:lstStyle/>
                    <a:p>
                      <a:pPr marL="52069"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2000" u="sng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</a:rPr>
                        <a:t>16</a:t>
                      </a:r>
                      <a:endParaRPr sz="2000" dirty="0">
                        <a:solidFill>
                          <a:srgbClr val="000000"/>
                        </a:solidFill>
                      </a:endParaRPr>
                    </a:p>
                    <a:p>
                      <a:pPr marL="60960"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30</a:t>
                      </a:r>
                      <a:endParaRPr sz="20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4191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6976">
                <a:tc>
                  <a:txBody>
                    <a:bodyPr/>
                    <a:lstStyle/>
                    <a:p>
                      <a:pPr marR="403225" algn="ctr">
                        <a:lnSpc>
                          <a:spcPct val="100000"/>
                        </a:lnSpc>
                        <a:spcBef>
                          <a:spcPts val="1255"/>
                        </a:spcBef>
                      </a:pPr>
                      <a:r>
                        <a:rPr sz="2000" b="1" spc="-20" dirty="0">
                          <a:solidFill>
                            <a:srgbClr val="000000"/>
                          </a:solidFill>
                        </a:rPr>
                        <a:t>Total</a:t>
                      </a:r>
                      <a:endParaRPr sz="2000" b="1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9385" marB="0"/>
                </a:tc>
                <a:tc>
                  <a:txBody>
                    <a:bodyPr/>
                    <a:lstStyle/>
                    <a:p>
                      <a:pPr marR="227329" algn="ctr">
                        <a:lnSpc>
                          <a:spcPts val="1030"/>
                        </a:lnSpc>
                      </a:pPr>
                      <a:endParaRPr sz="20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8763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614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313733"/>
              </p:ext>
            </p:extLst>
          </p:nvPr>
        </p:nvGraphicFramePr>
        <p:xfrm>
          <a:off x="4876800" y="4469803"/>
          <a:ext cx="1858484" cy="5294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" name="Equation" r:id="rId3" imgW="2184120" imgH="622080" progId="Equation.DSMT4">
                  <p:embed/>
                </p:oleObj>
              </mc:Choice>
              <mc:Fallback>
                <p:oleObj name="Equation" r:id="rId3" imgW="2184120" imgH="622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4469803"/>
                        <a:ext cx="1858484" cy="52945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E54791A5-70F2-4ED1-B5BE-E3FC6A3EDAB0}"/>
              </a:ext>
            </a:extLst>
          </p:cNvPr>
          <p:cNvSpPr/>
          <p:nvPr/>
        </p:nvSpPr>
        <p:spPr>
          <a:xfrm>
            <a:off x="114300" y="5021467"/>
            <a:ext cx="90678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/>
              <a:t>Note that the distribution possesses the essential properties of all probability distributions; that is, the probabilities sum to one, and all the probabilities are between 0 and 1.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Expected Value 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36188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Definition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The </a:t>
            </a:r>
            <a:r>
              <a:rPr lang="en-US" b="1" dirty="0">
                <a:solidFill>
                  <a:srgbClr val="C00000"/>
                </a:solidFill>
              </a:rPr>
              <a:t>expected value </a:t>
            </a:r>
            <a:r>
              <a:rPr lang="en-US" dirty="0">
                <a:solidFill>
                  <a:srgbClr val="000000"/>
                </a:solidFill>
              </a:rPr>
              <a:t>of the random variable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is the mean of the random variable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. It is denoted </a:t>
            </a:r>
            <a:r>
              <a:rPr lang="en-US" i="1" dirty="0">
                <a:solidFill>
                  <a:srgbClr val="0000FF"/>
                </a:solidFill>
              </a:rPr>
              <a:t>E</a:t>
            </a:r>
            <a:r>
              <a:rPr lang="en-US" dirty="0">
                <a:solidFill>
                  <a:srgbClr val="0000FF"/>
                </a:solidFill>
              </a:rPr>
              <a:t>(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)</a:t>
            </a:r>
            <a:r>
              <a:rPr lang="en-US" dirty="0">
                <a:solidFill>
                  <a:srgbClr val="000000"/>
                </a:solidFill>
              </a:rPr>
              <a:t> and is given by computing the following expression 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where </a:t>
            </a:r>
            <a:r>
              <a:rPr lang="en-US" i="1" dirty="0">
                <a:solidFill>
                  <a:srgbClr val="0000FF"/>
                </a:solidFill>
              </a:rPr>
              <a:t>p</a:t>
            </a:r>
            <a:r>
              <a:rPr lang="en-US" dirty="0">
                <a:solidFill>
                  <a:srgbClr val="0000FF"/>
                </a:solidFill>
              </a:rPr>
              <a:t>(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) = </a:t>
            </a:r>
            <a:r>
              <a:rPr lang="en-US" i="1" dirty="0">
                <a:solidFill>
                  <a:srgbClr val="0000FF"/>
                </a:solidFill>
              </a:rPr>
              <a:t>P</a:t>
            </a:r>
            <a:r>
              <a:rPr lang="en-US" dirty="0">
                <a:solidFill>
                  <a:srgbClr val="0000FF"/>
                </a:solidFill>
              </a:rPr>
              <a:t>(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=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)</a:t>
            </a:r>
            <a:r>
              <a:rPr lang="en-US" dirty="0">
                <a:solidFill>
                  <a:srgbClr val="000000"/>
                </a:solidFill>
              </a:rPr>
              <a:t>. </a:t>
            </a:r>
          </a:p>
        </p:txBody>
      </p:sp>
      <p:graphicFrame>
        <p:nvGraphicFramePr>
          <p:cNvPr id="717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6465964"/>
              </p:ext>
            </p:extLst>
          </p:nvPr>
        </p:nvGraphicFramePr>
        <p:xfrm>
          <a:off x="2901950" y="3200400"/>
          <a:ext cx="34163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3" name="Equation" r:id="rId3" imgW="3416040" imgH="520560" progId="Equation.DSMT4">
                  <p:embed/>
                </p:oleObj>
              </mc:Choice>
              <mc:Fallback>
                <p:oleObj name="Equation" r:id="rId3" imgW="3416040" imgH="5205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1950" y="3200400"/>
                        <a:ext cx="34163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7.2.5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Suppose you are confronted with two investment alternatives that possess uncertain outcomes described by the probability distributions given in the table on the next slide. Which option should you choose? </a:t>
            </a:r>
          </a:p>
          <a:p>
            <a:endParaRPr lang="en-US" b="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7.2.5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Solution</a:t>
            </a:r>
          </a:p>
        </p:txBody>
      </p:sp>
      <p:graphicFrame>
        <p:nvGraphicFramePr>
          <p:cNvPr id="5" name="object 2"/>
          <p:cNvGraphicFramePr>
            <a:graphicFrameLocks noGrp="1"/>
          </p:cNvGraphicFramePr>
          <p:nvPr/>
        </p:nvGraphicFramePr>
        <p:xfrm>
          <a:off x="990600" y="1802934"/>
          <a:ext cx="7010399" cy="41127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06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083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01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30666">
                <a:tc gridSpan="4">
                  <a:txBody>
                    <a:bodyPr/>
                    <a:lstStyle/>
                    <a:p>
                      <a:pPr marL="74168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Investment Alternatives </a:t>
                      </a: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marL="2476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100">
                        <a:latin typeface="Open Sans"/>
                        <a:cs typeface="Open Sans"/>
                      </a:endParaRPr>
                    </a:p>
                  </a:txBody>
                  <a:tcPr marL="0" marR="0" marT="17780" marB="0"/>
                </a:tc>
                <a:tc hMerge="1">
                  <a:txBody>
                    <a:bodyPr/>
                    <a:lstStyle/>
                    <a:p>
                      <a:pPr marL="897890">
                        <a:lnSpc>
                          <a:spcPct val="100000"/>
                        </a:lnSpc>
                        <a:spcBef>
                          <a:spcPts val="1080"/>
                        </a:spcBef>
                      </a:pPr>
                      <a:endParaRPr sz="1000">
                        <a:latin typeface="Roboto Condensed"/>
                        <a:cs typeface="Roboto Condensed"/>
                      </a:endParaRPr>
                    </a:p>
                  </a:txBody>
                  <a:tcPr marL="0" marR="0" marT="1778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 gridSpan="2">
                  <a:txBody>
                    <a:bodyPr/>
                    <a:lstStyle/>
                    <a:p>
                      <a:pPr marL="741680" algn="ctr">
                        <a:lnSpc>
                          <a:spcPct val="100000"/>
                        </a:lnSpc>
                      </a:pPr>
                      <a:r>
                        <a:rPr sz="1800" b="1" dirty="0">
                          <a:solidFill>
                            <a:srgbClr val="000000"/>
                          </a:solidFill>
                        </a:rPr>
                        <a:t>Option</a:t>
                      </a:r>
                      <a:r>
                        <a:rPr sz="1800" b="1" spc="-5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1800" b="1" dirty="0">
                          <a:solidFill>
                            <a:srgbClr val="000000"/>
                          </a:solidFill>
                        </a:rPr>
                        <a:t>A</a:t>
                      </a:r>
                      <a:endParaRPr sz="1800" b="1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marL="2476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800" dirty="0">
                        <a:solidFill>
                          <a:srgbClr val="000000"/>
                        </a:solidFill>
                        <a:latin typeface="Open Sans"/>
                        <a:cs typeface="Open Sans"/>
                      </a:endParaRPr>
                    </a:p>
                  </a:txBody>
                  <a:tcPr marL="0" marR="0" marT="17780" marB="0"/>
                </a:tc>
                <a:tc gridSpan="2">
                  <a:txBody>
                    <a:bodyPr/>
                    <a:lstStyle/>
                    <a:p>
                      <a:pPr marL="897890" algn="ctr">
                        <a:lnSpc>
                          <a:spcPct val="100000"/>
                        </a:lnSpc>
                        <a:spcBef>
                          <a:spcPts val="1080"/>
                        </a:spcBef>
                      </a:pPr>
                      <a:r>
                        <a:rPr sz="1800" b="1" dirty="0">
                          <a:solidFill>
                            <a:srgbClr val="000000"/>
                          </a:solidFill>
                        </a:rPr>
                        <a:t>Option</a:t>
                      </a:r>
                      <a:r>
                        <a:rPr sz="1800" b="1" spc="-5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1800" b="1" dirty="0">
                          <a:solidFill>
                            <a:srgbClr val="000000"/>
                          </a:solidFill>
                        </a:rPr>
                        <a:t>B</a:t>
                      </a:r>
                      <a:endParaRPr sz="1800" b="1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17780" marB="0" anchor="ctr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6850">
                <a:tc>
                  <a:txBody>
                    <a:bodyPr/>
                    <a:lstStyle/>
                    <a:p>
                      <a:pPr marL="88900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800" b="1" spc="-15" dirty="0">
                          <a:solidFill>
                            <a:srgbClr val="000000"/>
                          </a:solidFill>
                        </a:rPr>
                        <a:t>Profit</a:t>
                      </a:r>
                      <a:r>
                        <a:rPr sz="1800" b="1" spc="-1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1800" b="1" dirty="0">
                          <a:solidFill>
                            <a:srgbClr val="000000"/>
                          </a:solidFill>
                        </a:rPr>
                        <a:t>(Dollars)</a:t>
                      </a:r>
                      <a:endParaRPr sz="1800" b="1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19050" marB="0"/>
                </a:tc>
                <a:tc>
                  <a:txBody>
                    <a:bodyPr/>
                    <a:lstStyle/>
                    <a:p>
                      <a:pPr marL="31115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800" b="1" spc="-5" dirty="0">
                          <a:solidFill>
                            <a:srgbClr val="000000"/>
                          </a:solidFill>
                        </a:rPr>
                        <a:t>Probability</a:t>
                      </a:r>
                      <a:endParaRPr sz="1800" b="1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19050" marB="0"/>
                </a:tc>
                <a:tc>
                  <a:txBody>
                    <a:bodyPr/>
                    <a:lstStyle/>
                    <a:p>
                      <a:pPr marR="269875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800" b="1" spc="-15" dirty="0">
                          <a:solidFill>
                            <a:srgbClr val="000000"/>
                          </a:solidFill>
                        </a:rPr>
                        <a:t>Profit </a:t>
                      </a:r>
                      <a:r>
                        <a:rPr sz="1800" b="1" dirty="0">
                          <a:solidFill>
                            <a:srgbClr val="000000"/>
                          </a:solidFill>
                        </a:rPr>
                        <a:t>(Dollars)</a:t>
                      </a:r>
                      <a:endParaRPr sz="1800" b="1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19050" marB="0"/>
                </a:tc>
                <a:tc>
                  <a:txBody>
                    <a:bodyPr/>
                    <a:lstStyle/>
                    <a:p>
                      <a:pPr marR="53340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800" b="1" spc="-5" dirty="0">
                          <a:solidFill>
                            <a:srgbClr val="000000"/>
                          </a:solidFill>
                        </a:rPr>
                        <a:t>Probability</a:t>
                      </a:r>
                      <a:endParaRPr sz="1800" b="1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1905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6695">
                <a:tc>
                  <a:txBody>
                    <a:bodyPr/>
                    <a:lstStyle/>
                    <a:p>
                      <a:pPr marL="276860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sz="1800" dirty="0">
                          <a:solidFill>
                            <a:srgbClr val="000000"/>
                          </a:solidFill>
                        </a:rPr>
                        <a:t>2000</a:t>
                      </a:r>
                      <a:endParaRPr sz="18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9050" marB="0"/>
                </a:tc>
                <a:tc>
                  <a:txBody>
                    <a:bodyPr/>
                    <a:lstStyle/>
                    <a:p>
                      <a:pPr marL="211454"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1800" dirty="0">
                          <a:solidFill>
                            <a:srgbClr val="000000"/>
                          </a:solidFill>
                        </a:rPr>
                        <a:t>0.2</a:t>
                      </a:r>
                      <a:endParaRPr sz="180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7145" marB="0"/>
                </a:tc>
                <a:tc>
                  <a:txBody>
                    <a:bodyPr/>
                    <a:lstStyle/>
                    <a:p>
                      <a:pPr marR="269875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sz="1800" dirty="0">
                          <a:solidFill>
                            <a:srgbClr val="000000"/>
                          </a:solidFill>
                        </a:rPr>
                        <a:t>3000</a:t>
                      </a:r>
                      <a:endParaRPr sz="18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9050" marB="0"/>
                </a:tc>
                <a:tc>
                  <a:txBody>
                    <a:bodyPr/>
                    <a:lstStyle/>
                    <a:p>
                      <a:pPr marR="53340"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1800" dirty="0">
                          <a:solidFill>
                            <a:srgbClr val="000000"/>
                          </a:solidFill>
                        </a:rPr>
                        <a:t>0.2</a:t>
                      </a:r>
                      <a:endParaRPr sz="18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7145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marR="288925"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</a:rPr>
                        <a:t>            </a:t>
                      </a:r>
                      <a:r>
                        <a:rPr sz="1800" dirty="0">
                          <a:solidFill>
                            <a:srgbClr val="000000"/>
                          </a:solidFill>
                        </a:rPr>
                        <a:t>0</a:t>
                      </a:r>
                      <a:endParaRPr sz="18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7145" marB="0"/>
                </a:tc>
                <a:tc>
                  <a:txBody>
                    <a:bodyPr/>
                    <a:lstStyle/>
                    <a:p>
                      <a:pPr marL="211454"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1800" dirty="0">
                          <a:solidFill>
                            <a:srgbClr val="000000"/>
                          </a:solidFill>
                        </a:rPr>
                        <a:t>0.1</a:t>
                      </a:r>
                      <a:endParaRPr sz="18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7145" marB="0"/>
                </a:tc>
                <a:tc>
                  <a:txBody>
                    <a:bodyPr/>
                    <a:lstStyle/>
                    <a:p>
                      <a:pPr marR="269875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sz="1800" dirty="0">
                          <a:solidFill>
                            <a:srgbClr val="000000"/>
                          </a:solidFill>
                        </a:rPr>
                        <a:t>1000</a:t>
                      </a:r>
                      <a:endParaRPr sz="18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9050" marB="0"/>
                </a:tc>
                <a:tc>
                  <a:txBody>
                    <a:bodyPr/>
                    <a:lstStyle/>
                    <a:p>
                      <a:pPr marR="53340"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1800" dirty="0">
                          <a:solidFill>
                            <a:srgbClr val="000000"/>
                          </a:solidFill>
                        </a:rPr>
                        <a:t>0.1</a:t>
                      </a:r>
                      <a:endParaRPr sz="18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7145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7645">
                <a:tc>
                  <a:txBody>
                    <a:bodyPr/>
                    <a:lstStyle/>
                    <a:p>
                      <a:pPr marL="314960"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1800" dirty="0">
                          <a:solidFill>
                            <a:srgbClr val="000000"/>
                          </a:solidFill>
                        </a:rPr>
                        <a:t>1000</a:t>
                      </a:r>
                      <a:endParaRPr sz="18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7145" marB="0"/>
                </a:tc>
                <a:tc>
                  <a:txBody>
                    <a:bodyPr/>
                    <a:lstStyle/>
                    <a:p>
                      <a:pPr marL="211454"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1800" dirty="0">
                          <a:solidFill>
                            <a:srgbClr val="000000"/>
                          </a:solidFill>
                        </a:rPr>
                        <a:t>0.3</a:t>
                      </a:r>
                      <a:endParaRPr sz="180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7145" marB="0"/>
                </a:tc>
                <a:tc>
                  <a:txBody>
                    <a:bodyPr/>
                    <a:lstStyle/>
                    <a:p>
                      <a:pPr marR="269875"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1800" dirty="0">
                          <a:solidFill>
                            <a:srgbClr val="000000"/>
                          </a:solidFill>
                        </a:rPr>
                        <a:t>2000</a:t>
                      </a:r>
                      <a:endParaRPr sz="18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7145" marB="0"/>
                </a:tc>
                <a:tc>
                  <a:txBody>
                    <a:bodyPr/>
                    <a:lstStyle/>
                    <a:p>
                      <a:pPr marR="53340"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1800" dirty="0">
                          <a:solidFill>
                            <a:srgbClr val="000000"/>
                          </a:solidFill>
                        </a:rPr>
                        <a:t>0.2</a:t>
                      </a:r>
                      <a:endParaRPr sz="18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7145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7645">
                <a:tc>
                  <a:txBody>
                    <a:bodyPr/>
                    <a:lstStyle/>
                    <a:p>
                      <a:pPr marL="31496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800" dirty="0">
                          <a:solidFill>
                            <a:srgbClr val="000000"/>
                          </a:solidFill>
                        </a:rPr>
                        <a:t>2000</a:t>
                      </a:r>
                      <a:endParaRPr sz="180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L="211454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800" dirty="0">
                          <a:solidFill>
                            <a:srgbClr val="000000"/>
                          </a:solidFill>
                        </a:rPr>
                        <a:t>0.3</a:t>
                      </a:r>
                      <a:endParaRPr sz="180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R="26987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800" dirty="0">
                          <a:solidFill>
                            <a:srgbClr val="000000"/>
                          </a:solidFill>
                        </a:rPr>
                        <a:t>3000</a:t>
                      </a:r>
                      <a:endParaRPr sz="180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R="5334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800" dirty="0">
                          <a:solidFill>
                            <a:srgbClr val="000000"/>
                          </a:solidFill>
                        </a:rPr>
                        <a:t>0.3</a:t>
                      </a:r>
                      <a:endParaRPr sz="18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9240">
                <a:tc>
                  <a:txBody>
                    <a:bodyPr/>
                    <a:lstStyle/>
                    <a:p>
                      <a:pPr marL="31496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800" dirty="0">
                          <a:solidFill>
                            <a:srgbClr val="000000"/>
                          </a:solidFill>
                        </a:rPr>
                        <a:t>4000</a:t>
                      </a:r>
                      <a:endParaRPr sz="180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L="211454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800" dirty="0">
                          <a:solidFill>
                            <a:srgbClr val="000000"/>
                          </a:solidFill>
                        </a:rPr>
                        <a:t>0.1</a:t>
                      </a:r>
                      <a:endParaRPr sz="18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R="26987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800" dirty="0">
                          <a:solidFill>
                            <a:srgbClr val="000000"/>
                          </a:solidFill>
                        </a:rPr>
                        <a:t>4000</a:t>
                      </a:r>
                      <a:endParaRPr sz="180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R="5334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800" dirty="0">
                          <a:solidFill>
                            <a:srgbClr val="000000"/>
                          </a:solidFill>
                        </a:rPr>
                        <a:t>0.2</a:t>
                      </a:r>
                      <a:endParaRPr sz="18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9240">
                <a:tc gridSpan="2">
                  <a:txBody>
                    <a:bodyPr/>
                    <a:lstStyle/>
                    <a:p>
                      <a:pPr marL="31496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endParaRPr lang="en-US" sz="18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  <a:p>
                      <a:pPr marL="31496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endParaRPr lang="en-US" sz="18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  <a:p>
                      <a:pPr marL="31496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endParaRPr lang="en-US" sz="18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  <a:p>
                      <a:pPr marL="31496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endParaRPr lang="en-US" sz="18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  <a:p>
                      <a:pPr marL="31496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endParaRPr lang="en-US" sz="18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  <a:p>
                      <a:pPr marL="31496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endParaRPr sz="18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tc hMerge="1">
                  <a:txBody>
                    <a:bodyPr/>
                    <a:lstStyle/>
                    <a:p>
                      <a:pPr marL="211454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endParaRPr sz="18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tc gridSpan="2">
                  <a:txBody>
                    <a:bodyPr/>
                    <a:lstStyle/>
                    <a:p>
                      <a:pPr marR="26987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endParaRPr sz="18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tc hMerge="1">
                  <a:txBody>
                    <a:bodyPr/>
                    <a:lstStyle/>
                    <a:p>
                      <a:pPr marR="5334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endParaRPr sz="18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8194" name="Object 2"/>
          <p:cNvGraphicFramePr>
            <a:graphicFrameLocks noChangeAspect="1"/>
          </p:cNvGraphicFramePr>
          <p:nvPr/>
        </p:nvGraphicFramePr>
        <p:xfrm>
          <a:off x="1066800" y="4267200"/>
          <a:ext cx="2159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25" name="Equation" r:id="rId3" imgW="2158920" imgH="380880" progId="Equation.DSMT4">
                  <p:embed/>
                </p:oleObj>
              </mc:Choice>
              <mc:Fallback>
                <p:oleObj name="Equation" r:id="rId3" imgW="215892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4267200"/>
                        <a:ext cx="2159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1693178" y="4674299"/>
          <a:ext cx="20447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26" name="Equation" r:id="rId5" imgW="2044440" imgH="330120" progId="Equation.DSMT4">
                  <p:embed/>
                </p:oleObj>
              </mc:Choice>
              <mc:Fallback>
                <p:oleObj name="Equation" r:id="rId5" imgW="2044440" imgH="3301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3178" y="4674299"/>
                        <a:ext cx="20447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1709956" y="4996110"/>
          <a:ext cx="22098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27" name="Equation" r:id="rId7" imgW="2209680" imgH="330120" progId="Equation.DSMT4">
                  <p:embed/>
                </p:oleObj>
              </mc:Choice>
              <mc:Fallback>
                <p:oleObj name="Equation" r:id="rId7" imgW="2209680" imgH="3301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9956" y="4996110"/>
                        <a:ext cx="22098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1709956" y="5318373"/>
          <a:ext cx="11176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28" name="Equation" r:id="rId9" imgW="1117440" imgH="330120" progId="Equation.DSMT4">
                  <p:embed/>
                </p:oleObj>
              </mc:Choice>
              <mc:Fallback>
                <p:oleObj name="Equation" r:id="rId9" imgW="1117440" imgH="3301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9956" y="5318373"/>
                        <a:ext cx="11176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1701567" y="5653539"/>
          <a:ext cx="6731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29" name="Equation" r:id="rId11" imgW="672840" imgH="266400" progId="Equation.DSMT4">
                  <p:embed/>
                </p:oleObj>
              </mc:Choice>
              <mc:Fallback>
                <p:oleObj name="Equation" r:id="rId11" imgW="672840" imgH="266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1567" y="5653539"/>
                        <a:ext cx="6731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4563611" y="4200525"/>
          <a:ext cx="2120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30" name="Equation" r:id="rId13" imgW="2120760" imgH="380880" progId="Equation.DSMT4">
                  <p:embed/>
                </p:oleObj>
              </mc:Choice>
              <mc:Fallback>
                <p:oleObj name="Equation" r:id="rId13" imgW="212076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63611" y="4200525"/>
                        <a:ext cx="2120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/>
        </p:nvGraphicFramePr>
        <p:xfrm>
          <a:off x="5180012" y="4606925"/>
          <a:ext cx="25146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31" name="Equation" r:id="rId15" imgW="2514600" imgH="330120" progId="Equation.DSMT4">
                  <p:embed/>
                </p:oleObj>
              </mc:Choice>
              <mc:Fallback>
                <p:oleObj name="Equation" r:id="rId15" imgW="2514600" imgH="3301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0012" y="4606925"/>
                        <a:ext cx="25146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2" name="Object 10"/>
          <p:cNvGraphicFramePr>
            <a:graphicFrameLocks noChangeAspect="1"/>
          </p:cNvGraphicFramePr>
          <p:nvPr/>
        </p:nvGraphicFramePr>
        <p:xfrm>
          <a:off x="5189538" y="4929188"/>
          <a:ext cx="2222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32" name="Equation" r:id="rId17" imgW="2222280" imgH="330120" progId="Equation.DSMT4">
                  <p:embed/>
                </p:oleObj>
              </mc:Choice>
              <mc:Fallback>
                <p:oleObj name="Equation" r:id="rId17" imgW="2222280" imgH="33012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9538" y="4929188"/>
                        <a:ext cx="22225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3" name="Object 11"/>
          <p:cNvGraphicFramePr>
            <a:graphicFrameLocks noChangeAspect="1"/>
          </p:cNvGraphicFramePr>
          <p:nvPr/>
        </p:nvGraphicFramePr>
        <p:xfrm>
          <a:off x="5195887" y="5250780"/>
          <a:ext cx="11176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33" name="Equation" r:id="rId19" imgW="1117440" imgH="330120" progId="Equation.DSMT4">
                  <p:embed/>
                </p:oleObj>
              </mc:Choice>
              <mc:Fallback>
                <p:oleObj name="Equation" r:id="rId19" imgW="1117440" imgH="33012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5887" y="5250780"/>
                        <a:ext cx="11176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4" name="Object 12"/>
          <p:cNvGraphicFramePr>
            <a:graphicFrameLocks noChangeAspect="1"/>
          </p:cNvGraphicFramePr>
          <p:nvPr/>
        </p:nvGraphicFramePr>
        <p:xfrm>
          <a:off x="5190455" y="5586413"/>
          <a:ext cx="7874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34" name="Equation" r:id="rId21" imgW="787320" imgH="266400" progId="Equation.DSMT4">
                  <p:embed/>
                </p:oleObj>
              </mc:Choice>
              <mc:Fallback>
                <p:oleObj name="Equation" r:id="rId21" imgW="787320" imgH="2664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0455" y="5586413"/>
                        <a:ext cx="7874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7.2.5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Because of the randomness of the profit variable, it is difficult to evaluate the investments by merely </a:t>
            </a:r>
            <a:r>
              <a:rPr lang="en-US" i="1" dirty="0"/>
              <a:t>eyeballing</a:t>
            </a:r>
            <a:r>
              <a:rPr lang="en-US" dirty="0"/>
              <a:t> the two distributions. However, by calculating the expected values of the two alternatives, the information in each distribution is condensed to a single value. This value characterizes the center of the distribution and facilitates comparison. The expected values of Options A and B are $900 and $1400, respectively. Thus, in the long run Option B would be $500 more profitable.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Discrete Probability Distribution 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315027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Definition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A </a:t>
            </a:r>
            <a:r>
              <a:rPr lang="en-US" b="1" dirty="0">
                <a:solidFill>
                  <a:srgbClr val="C00000"/>
                </a:solidFill>
              </a:rPr>
              <a:t>discrete probability distribution </a:t>
            </a:r>
            <a:r>
              <a:rPr lang="en-US" dirty="0">
                <a:solidFill>
                  <a:srgbClr val="000000"/>
                </a:solidFill>
              </a:rPr>
              <a:t>consists of all possible values of the discrete random variable along with their associated probabilities. </a:t>
            </a:r>
          </a:p>
          <a:p>
            <a:r>
              <a:rPr lang="en-US" dirty="0">
                <a:solidFill>
                  <a:srgbClr val="000000"/>
                </a:solidFill>
              </a:rPr>
              <a:t>Discrete probability distributions always have two characteristics.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The sum of all of the probabilities must equal 1.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The probability of any value must be between 0 and 1, inclusively.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7.2.5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phrase in the long run is a significant qualifier. It means that under repeated investments with the same profit and probability structure, you would receive an average profit of $1400 from Option B. But on any one investment in Option B, you may lose as much as $3000 or make as much as $4000.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Variance and Standard Deviation of a Discrete Random Variable 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87382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Definition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The </a:t>
            </a:r>
            <a:r>
              <a:rPr lang="en-US" b="1" dirty="0">
                <a:solidFill>
                  <a:srgbClr val="C00000"/>
                </a:solidFill>
              </a:rPr>
              <a:t>variance of a discrete random variable </a:t>
            </a:r>
            <a:r>
              <a:rPr lang="en-US" b="1" i="1" dirty="0">
                <a:solidFill>
                  <a:srgbClr val="C00000"/>
                </a:solidFill>
              </a:rPr>
              <a:t>X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is given by the following formula. 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The </a:t>
            </a:r>
            <a:r>
              <a:rPr lang="en-US" b="1" dirty="0">
                <a:solidFill>
                  <a:srgbClr val="C00000"/>
                </a:solidFill>
              </a:rPr>
              <a:t>standard deviation of a discrete random variable </a:t>
            </a:r>
            <a:r>
              <a:rPr lang="en-US" b="1" i="1" dirty="0">
                <a:solidFill>
                  <a:srgbClr val="C00000"/>
                </a:solidFill>
              </a:rPr>
              <a:t>X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is therefore, 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921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9021344"/>
              </p:ext>
            </p:extLst>
          </p:nvPr>
        </p:nvGraphicFramePr>
        <p:xfrm>
          <a:off x="2139950" y="2895600"/>
          <a:ext cx="43307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4" name="Equation" r:id="rId3" imgW="4330440" imgH="672840" progId="Equation.DSMT4">
                  <p:embed/>
                </p:oleObj>
              </mc:Choice>
              <mc:Fallback>
                <p:oleObj name="Equation" r:id="rId3" imgW="4330440" imgH="6728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9950" y="2895600"/>
                        <a:ext cx="43307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6514129"/>
              </p:ext>
            </p:extLst>
          </p:nvPr>
        </p:nvGraphicFramePr>
        <p:xfrm>
          <a:off x="2209800" y="4800600"/>
          <a:ext cx="46101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5" name="Equation" r:id="rId5" imgW="4609800" imgH="685800" progId="Equation.DSMT4">
                  <p:embed/>
                </p:oleObj>
              </mc:Choice>
              <mc:Fallback>
                <p:oleObj name="Equation" r:id="rId5" imgW="4609800" imgH="685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4800600"/>
                        <a:ext cx="46101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Variance and Standard Deviation of a Discrete Random Variable 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453253"/>
          </a:xfrm>
          <a:noFill/>
          <a:ln w="2857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Note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 dirty="0"/>
              <a:t>Sometimes it is easier to calculate the variance of a discrete random variable using the computational formula</a:t>
            </a:r>
          </a:p>
          <a:p>
            <a:endParaRPr lang="en-US" dirty="0"/>
          </a:p>
          <a:p>
            <a:endParaRPr lang="en-US" dirty="0"/>
          </a:p>
          <a:p>
            <a:r>
              <a:rPr lang="pt-BR" dirty="0"/>
              <a:t>Both formulas are equivalent.</a:t>
            </a:r>
            <a:endParaRPr lang="en-US" dirty="0"/>
          </a:p>
        </p:txBody>
      </p:sp>
      <p:graphicFrame>
        <p:nvGraphicFramePr>
          <p:cNvPr id="921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4670005"/>
              </p:ext>
            </p:extLst>
          </p:nvPr>
        </p:nvGraphicFramePr>
        <p:xfrm>
          <a:off x="2298700" y="3276600"/>
          <a:ext cx="4356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5" name="Equation" r:id="rId3" imgW="4356000" imgH="571320" progId="Equation.DSMT4">
                  <p:embed/>
                </p:oleObj>
              </mc:Choice>
              <mc:Fallback>
                <p:oleObj name="Equation" r:id="rId3" imgW="4356000" imgH="57132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8700" y="3276600"/>
                        <a:ext cx="43561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7.2.6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r>
              <a:rPr lang="en-US" dirty="0"/>
              <a:t>The calculation of the variances for the random variables described in Example 7.2.5 is given in the tables on the next slides. </a:t>
            </a:r>
          </a:p>
          <a:p>
            <a:r>
              <a:rPr lang="en-US" b="1" dirty="0"/>
              <a:t>Solution </a:t>
            </a:r>
            <a:r>
              <a:rPr lang="en-US" dirty="0"/>
              <a:t>(see next slides)</a:t>
            </a:r>
            <a:endParaRPr lang="en-US" b="1" dirty="0"/>
          </a:p>
          <a:p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7.2.6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67200"/>
            <a:ext cx="8229600" cy="12954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The standard deviation is computed by taking the square root of the variance. In this instance, the standard deviation of Option A is given by</a:t>
            </a:r>
          </a:p>
          <a:p>
            <a:endParaRPr lang="en-US" dirty="0"/>
          </a:p>
        </p:txBody>
      </p:sp>
      <p:graphicFrame>
        <p:nvGraphicFramePr>
          <p:cNvPr id="1126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2760943"/>
              </p:ext>
            </p:extLst>
          </p:nvPr>
        </p:nvGraphicFramePr>
        <p:xfrm>
          <a:off x="533400" y="5410200"/>
          <a:ext cx="75057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4" name="Equation" r:id="rId3" imgW="7505640" imgH="571320" progId="Equation.DSMT4">
                  <p:embed/>
                </p:oleObj>
              </mc:Choice>
              <mc:Fallback>
                <p:oleObj name="Equation" r:id="rId3" imgW="7505640" imgH="5713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5410200"/>
                        <a:ext cx="75057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3">
            <a:extLst>
              <a:ext uri="{FF2B5EF4-FFF2-40B4-BE49-F238E27FC236}">
                <a16:creationId xmlns:a16="http://schemas.microsoft.com/office/drawing/2014/main" id="{C6382685-DA95-443A-96C5-0452AB6B82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3999878"/>
              </p:ext>
            </p:extLst>
          </p:nvPr>
        </p:nvGraphicFramePr>
        <p:xfrm>
          <a:off x="1562100" y="1097280"/>
          <a:ext cx="6019800" cy="30962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92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92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613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00025">
                <a:tc gridSpan="3">
                  <a:txBody>
                    <a:bodyPr/>
                    <a:lstStyle/>
                    <a:p>
                      <a:pPr marL="73025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Variance of Option A </a:t>
                      </a:r>
                    </a:p>
                  </a:txBody>
                  <a:tcPr marL="0" marR="0" marT="22225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0025">
                <a:tc gridSpan="3">
                  <a:txBody>
                    <a:bodyPr/>
                    <a:lstStyle/>
                    <a:p>
                      <a:pPr marL="73025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800" b="1" dirty="0">
                          <a:solidFill>
                            <a:srgbClr val="000000"/>
                          </a:solidFill>
                          <a:latin typeface="+mj-lt"/>
                        </a:rPr>
                        <a:t>Option</a:t>
                      </a:r>
                      <a:r>
                        <a:rPr sz="1800" b="1" spc="-5" dirty="0">
                          <a:solidFill>
                            <a:srgbClr val="000000"/>
                          </a:solidFill>
                          <a:latin typeface="+mj-lt"/>
                        </a:rPr>
                        <a:t> </a:t>
                      </a:r>
                      <a:r>
                        <a:rPr sz="1800" b="1" dirty="0">
                          <a:solidFill>
                            <a:srgbClr val="000000"/>
                          </a:solidFill>
                          <a:latin typeface="+mj-lt"/>
                        </a:rPr>
                        <a:t>A</a:t>
                      </a:r>
                      <a:endParaRPr sz="1800" b="1" dirty="0">
                        <a:solidFill>
                          <a:srgbClr val="000000"/>
                        </a:solidFill>
                        <a:latin typeface="+mj-lt"/>
                        <a:cs typeface="Roboto Condensed"/>
                      </a:endParaRPr>
                    </a:p>
                  </a:txBody>
                  <a:tcPr marL="0" marR="0" marT="22225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0200">
                <a:tc>
                  <a:txBody>
                    <a:bodyPr/>
                    <a:lstStyle/>
                    <a:p>
                      <a:pPr marL="12065"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1800" spc="-15" dirty="0">
                          <a:solidFill>
                            <a:srgbClr val="000000"/>
                          </a:solidFill>
                          <a:latin typeface="+mj-lt"/>
                        </a:rPr>
                        <a:t>Profit</a:t>
                      </a:r>
                      <a:r>
                        <a:rPr sz="1800" spc="-25" dirty="0">
                          <a:solidFill>
                            <a:srgbClr val="000000"/>
                          </a:solidFill>
                          <a:latin typeface="+mj-lt"/>
                        </a:rPr>
                        <a:t> </a:t>
                      </a:r>
                      <a:r>
                        <a:rPr sz="1800" dirty="0">
                          <a:solidFill>
                            <a:srgbClr val="000000"/>
                          </a:solidFill>
                          <a:latin typeface="+mj-lt"/>
                        </a:rPr>
                        <a:t>(Dollars)</a:t>
                      </a:r>
                      <a:endParaRPr sz="1800" dirty="0">
                        <a:solidFill>
                          <a:srgbClr val="000000"/>
                        </a:solidFill>
                        <a:latin typeface="+mj-lt"/>
                        <a:cs typeface="Roboto Condensed"/>
                      </a:endParaRPr>
                    </a:p>
                  </a:txBody>
                  <a:tcPr marL="0" marR="0" marT="85725" marB="0"/>
                </a:tc>
                <a:tc>
                  <a:txBody>
                    <a:bodyPr/>
                    <a:lstStyle/>
                    <a:p>
                      <a:pPr marL="11430"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1800" spc="-5" dirty="0">
                          <a:solidFill>
                            <a:srgbClr val="000000"/>
                          </a:solidFill>
                          <a:latin typeface="+mj-lt"/>
                        </a:rPr>
                        <a:t>Probability</a:t>
                      </a:r>
                      <a:endParaRPr sz="1800" dirty="0">
                        <a:solidFill>
                          <a:srgbClr val="000000"/>
                        </a:solidFill>
                        <a:latin typeface="+mj-lt"/>
                        <a:cs typeface="Roboto Condensed"/>
                      </a:endParaRPr>
                    </a:p>
                  </a:txBody>
                  <a:tcPr marL="0" marR="0" marT="85725" marB="0"/>
                </a:tc>
                <a:tc>
                  <a:txBody>
                    <a:bodyPr/>
                    <a:lstStyle/>
                    <a:p>
                      <a:pPr marL="627380"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endParaRPr sz="1800" baseline="-3472" dirty="0">
                        <a:solidFill>
                          <a:srgbClr val="000000"/>
                        </a:solidFill>
                        <a:latin typeface="+mj-lt"/>
                        <a:cs typeface="Symbol"/>
                      </a:endParaRPr>
                    </a:p>
                  </a:txBody>
                  <a:tcPr marL="0" marR="0" marT="2540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0200">
                <a:tc>
                  <a:txBody>
                    <a:bodyPr/>
                    <a:lstStyle/>
                    <a:p>
                      <a:pPr marL="12065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lang="en-US" sz="1800" spc="-5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sz="1800" spc="-5" dirty="0">
                          <a:solidFill>
                            <a:srgbClr val="000000"/>
                          </a:solidFill>
                          <a:latin typeface="+mj-lt"/>
                        </a:rPr>
                        <a:t>2000</a:t>
                      </a:r>
                      <a:endParaRPr sz="1800" dirty="0">
                        <a:solidFill>
                          <a:srgbClr val="000000"/>
                        </a:solidFill>
                        <a:latin typeface="+mj-lt"/>
                        <a:cs typeface="STIX"/>
                      </a:endParaRPr>
                    </a:p>
                  </a:txBody>
                  <a:tcPr marL="0" marR="0" marT="79375" marB="0"/>
                </a:tc>
                <a:tc>
                  <a:txBody>
                    <a:bodyPr/>
                    <a:lstStyle/>
                    <a:p>
                      <a:pPr marL="11430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800" dirty="0">
                          <a:solidFill>
                            <a:srgbClr val="000000"/>
                          </a:solidFill>
                          <a:latin typeface="+mj-lt"/>
                        </a:rPr>
                        <a:t>0.2</a:t>
                      </a:r>
                      <a:endParaRPr sz="1800" dirty="0">
                        <a:solidFill>
                          <a:srgbClr val="000000"/>
                        </a:solidFill>
                        <a:latin typeface="+mj-lt"/>
                        <a:cs typeface="STIX"/>
                      </a:endParaRPr>
                    </a:p>
                  </a:txBody>
                  <a:tcPr marL="0" marR="0" marT="77470" marB="0"/>
                </a:tc>
                <a:tc>
                  <a:txBody>
                    <a:bodyPr/>
                    <a:lstStyle/>
                    <a:p>
                      <a:pPr marR="75565"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800" dirty="0">
                        <a:solidFill>
                          <a:srgbClr val="000000"/>
                        </a:solidFill>
                        <a:latin typeface="+mj-lt"/>
                        <a:cs typeface="STIX"/>
                      </a:endParaRPr>
                    </a:p>
                  </a:txBody>
                  <a:tcPr marL="0" marR="0" marT="635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0200">
                <a:tc>
                  <a:txBody>
                    <a:bodyPr/>
                    <a:lstStyle/>
                    <a:p>
                      <a:pPr marL="12065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800" dirty="0">
                          <a:solidFill>
                            <a:srgbClr val="000000"/>
                          </a:solidFill>
                          <a:latin typeface="+mj-lt"/>
                        </a:rPr>
                        <a:t>0</a:t>
                      </a:r>
                      <a:endParaRPr sz="1800" dirty="0">
                        <a:solidFill>
                          <a:srgbClr val="000000"/>
                        </a:solidFill>
                        <a:latin typeface="+mj-lt"/>
                        <a:cs typeface="STIX"/>
                      </a:endParaRPr>
                    </a:p>
                  </a:txBody>
                  <a:tcPr marL="0" marR="0" marT="77470" marB="0"/>
                </a:tc>
                <a:tc>
                  <a:txBody>
                    <a:bodyPr/>
                    <a:lstStyle/>
                    <a:p>
                      <a:pPr marL="11430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800" dirty="0">
                          <a:solidFill>
                            <a:srgbClr val="000000"/>
                          </a:solidFill>
                          <a:latin typeface="+mj-lt"/>
                        </a:rPr>
                        <a:t>0.1</a:t>
                      </a:r>
                      <a:endParaRPr sz="1800" dirty="0">
                        <a:solidFill>
                          <a:srgbClr val="000000"/>
                        </a:solidFill>
                        <a:latin typeface="+mj-lt"/>
                        <a:cs typeface="STIX"/>
                      </a:endParaRPr>
                    </a:p>
                  </a:txBody>
                  <a:tcPr marL="0" marR="0" marT="77470" marB="0"/>
                </a:tc>
                <a:tc>
                  <a:txBody>
                    <a:bodyPr/>
                    <a:lstStyle/>
                    <a:p>
                      <a:pPr marL="427355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STIX"/>
                      </a:endParaRPr>
                    </a:p>
                  </a:txBody>
                  <a:tcPr marL="0" marR="0" marT="635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0200">
                <a:tc>
                  <a:txBody>
                    <a:bodyPr/>
                    <a:lstStyle/>
                    <a:p>
                      <a:pPr marL="12065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800" dirty="0">
                          <a:solidFill>
                            <a:srgbClr val="000000"/>
                          </a:solidFill>
                          <a:latin typeface="+mj-lt"/>
                        </a:rPr>
                        <a:t>1000</a:t>
                      </a:r>
                      <a:endParaRPr sz="1800" dirty="0">
                        <a:solidFill>
                          <a:srgbClr val="000000"/>
                        </a:solidFill>
                        <a:latin typeface="+mj-lt"/>
                        <a:cs typeface="STIX"/>
                      </a:endParaRPr>
                    </a:p>
                  </a:txBody>
                  <a:tcPr marL="0" marR="0" marT="77470" marB="0"/>
                </a:tc>
                <a:tc>
                  <a:txBody>
                    <a:bodyPr/>
                    <a:lstStyle/>
                    <a:p>
                      <a:pPr marL="11430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800" dirty="0">
                          <a:solidFill>
                            <a:srgbClr val="000000"/>
                          </a:solidFill>
                          <a:latin typeface="+mj-lt"/>
                        </a:rPr>
                        <a:t>0.3</a:t>
                      </a:r>
                      <a:endParaRPr sz="1800" dirty="0">
                        <a:solidFill>
                          <a:srgbClr val="000000"/>
                        </a:solidFill>
                        <a:latin typeface="+mj-lt"/>
                        <a:cs typeface="STIX"/>
                      </a:endParaRPr>
                    </a:p>
                  </a:txBody>
                  <a:tcPr marL="0" marR="0" marT="77470" marB="0"/>
                </a:tc>
                <a:tc>
                  <a:txBody>
                    <a:bodyPr/>
                    <a:lstStyle/>
                    <a:p>
                      <a:pPr marL="224154"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800" dirty="0">
                        <a:solidFill>
                          <a:srgbClr val="000000"/>
                        </a:solidFill>
                        <a:latin typeface="+mj-lt"/>
                        <a:cs typeface="STIX"/>
                      </a:endParaRPr>
                    </a:p>
                  </a:txBody>
                  <a:tcPr marL="0" marR="0" marT="635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0200">
                <a:tc>
                  <a:txBody>
                    <a:bodyPr/>
                    <a:lstStyle/>
                    <a:p>
                      <a:pPr marL="12065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800" dirty="0">
                          <a:solidFill>
                            <a:srgbClr val="000000"/>
                          </a:solidFill>
                          <a:latin typeface="+mj-lt"/>
                        </a:rPr>
                        <a:t>2000</a:t>
                      </a:r>
                      <a:endParaRPr sz="1800">
                        <a:solidFill>
                          <a:srgbClr val="000000"/>
                        </a:solidFill>
                        <a:latin typeface="+mj-lt"/>
                        <a:cs typeface="STIX"/>
                      </a:endParaRPr>
                    </a:p>
                  </a:txBody>
                  <a:tcPr marL="0" marR="0" marT="77470" marB="0"/>
                </a:tc>
                <a:tc>
                  <a:txBody>
                    <a:bodyPr/>
                    <a:lstStyle/>
                    <a:p>
                      <a:pPr marL="11430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800" dirty="0">
                          <a:solidFill>
                            <a:srgbClr val="000000"/>
                          </a:solidFill>
                          <a:latin typeface="+mj-lt"/>
                        </a:rPr>
                        <a:t>0.3</a:t>
                      </a:r>
                      <a:endParaRPr sz="1800" dirty="0">
                        <a:solidFill>
                          <a:srgbClr val="000000"/>
                        </a:solidFill>
                        <a:latin typeface="+mj-lt"/>
                        <a:cs typeface="STIX"/>
                      </a:endParaRPr>
                    </a:p>
                  </a:txBody>
                  <a:tcPr marL="0" marR="0" marT="77470" marB="0"/>
                </a:tc>
                <a:tc>
                  <a:txBody>
                    <a:bodyPr/>
                    <a:lstStyle/>
                    <a:p>
                      <a:pPr marL="211454"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800" dirty="0">
                        <a:solidFill>
                          <a:srgbClr val="000000"/>
                        </a:solidFill>
                        <a:latin typeface="+mj-lt"/>
                        <a:cs typeface="STIX"/>
                      </a:endParaRPr>
                    </a:p>
                  </a:txBody>
                  <a:tcPr marL="0" marR="0" marT="635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9565">
                <a:tc>
                  <a:txBody>
                    <a:bodyPr/>
                    <a:lstStyle/>
                    <a:p>
                      <a:pPr marL="12065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800" dirty="0">
                          <a:solidFill>
                            <a:srgbClr val="000000"/>
                          </a:solidFill>
                          <a:latin typeface="+mj-lt"/>
                        </a:rPr>
                        <a:t>4000</a:t>
                      </a:r>
                      <a:endParaRPr sz="1800">
                        <a:solidFill>
                          <a:srgbClr val="000000"/>
                        </a:solidFill>
                        <a:latin typeface="+mj-lt"/>
                        <a:cs typeface="STIX"/>
                      </a:endParaRPr>
                    </a:p>
                  </a:txBody>
                  <a:tcPr marL="0" marR="0" marT="77470" marB="0"/>
                </a:tc>
                <a:tc>
                  <a:txBody>
                    <a:bodyPr/>
                    <a:lstStyle/>
                    <a:p>
                      <a:pPr marL="11430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800" dirty="0">
                          <a:solidFill>
                            <a:srgbClr val="000000"/>
                          </a:solidFill>
                          <a:latin typeface="+mj-lt"/>
                        </a:rPr>
                        <a:t>0.1</a:t>
                      </a:r>
                      <a:endParaRPr sz="1800">
                        <a:solidFill>
                          <a:srgbClr val="000000"/>
                        </a:solidFill>
                        <a:latin typeface="+mj-lt"/>
                        <a:cs typeface="STIX"/>
                      </a:endParaRPr>
                    </a:p>
                  </a:txBody>
                  <a:tcPr marL="0" marR="0" marT="77470" marB="0"/>
                </a:tc>
                <a:tc>
                  <a:txBody>
                    <a:bodyPr/>
                    <a:lstStyle/>
                    <a:p>
                      <a:pPr marL="211454"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800" dirty="0">
                        <a:solidFill>
                          <a:srgbClr val="000000"/>
                        </a:solidFill>
                        <a:latin typeface="+mj-lt"/>
                        <a:cs typeface="STIX"/>
                      </a:endParaRPr>
                    </a:p>
                  </a:txBody>
                  <a:tcPr marL="0" marR="0" marT="635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02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800" dirty="0">
                        <a:solidFill>
                          <a:srgbClr val="000000"/>
                        </a:solidFill>
                        <a:latin typeface="+mj-lt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430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800" b="1" spc="-20" dirty="0">
                          <a:solidFill>
                            <a:srgbClr val="000000"/>
                          </a:solidFill>
                          <a:latin typeface="+mj-lt"/>
                        </a:rPr>
                        <a:t>Total</a:t>
                      </a:r>
                      <a:endParaRPr sz="1800" b="1" dirty="0">
                        <a:solidFill>
                          <a:srgbClr val="000000"/>
                        </a:solidFill>
                        <a:latin typeface="+mj-lt"/>
                        <a:cs typeface="STIX"/>
                      </a:endParaRPr>
                    </a:p>
                  </a:txBody>
                  <a:tcPr marL="0" marR="0" marT="77470" marB="0"/>
                </a:tc>
                <a:tc>
                  <a:txBody>
                    <a:bodyPr/>
                    <a:lstStyle/>
                    <a:p>
                      <a:pPr marR="75565" algn="ct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800" dirty="0">
                        <a:solidFill>
                          <a:srgbClr val="000000"/>
                        </a:solidFill>
                        <a:latin typeface="+mj-lt"/>
                        <a:cs typeface="STIX"/>
                      </a:endParaRPr>
                    </a:p>
                  </a:txBody>
                  <a:tcPr marL="0" marR="0" marT="762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7" name="Object 2">
            <a:extLst>
              <a:ext uri="{FF2B5EF4-FFF2-40B4-BE49-F238E27FC236}">
                <a16:creationId xmlns:a16="http://schemas.microsoft.com/office/drawing/2014/main" id="{683176D4-F276-471B-B323-41A3FED62E1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5376379"/>
              </p:ext>
            </p:extLst>
          </p:nvPr>
        </p:nvGraphicFramePr>
        <p:xfrm>
          <a:off x="5378450" y="1697038"/>
          <a:ext cx="11811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5" name="Equation" r:id="rId5" imgW="1180800" imgH="368280" progId="Equation.DSMT4">
                  <p:embed/>
                </p:oleObj>
              </mc:Choice>
              <mc:Fallback>
                <p:oleObj name="Equation" r:id="rId5" imgW="1180800" imgH="368280" progId="Equation.DSMT4">
                  <p:embed/>
                  <p:pic>
                    <p:nvPicPr>
                      <p:cNvPr id="1024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8450" y="1697038"/>
                        <a:ext cx="11811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3">
            <a:extLst>
              <a:ext uri="{FF2B5EF4-FFF2-40B4-BE49-F238E27FC236}">
                <a16:creationId xmlns:a16="http://schemas.microsoft.com/office/drawing/2014/main" id="{C0B67C48-8D51-416A-87C1-6DE1B475857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0643736"/>
              </p:ext>
            </p:extLst>
          </p:nvPr>
        </p:nvGraphicFramePr>
        <p:xfrm>
          <a:off x="4513045" y="2062713"/>
          <a:ext cx="2882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6" name="Equation" r:id="rId7" imgW="2882880" imgH="368280" progId="Equation.DSMT4">
                  <p:embed/>
                </p:oleObj>
              </mc:Choice>
              <mc:Fallback>
                <p:oleObj name="Equation" r:id="rId7" imgW="2882880" imgH="368280" progId="Equation.DSMT4">
                  <p:embed/>
                  <p:pic>
                    <p:nvPicPr>
                      <p:cNvPr id="1024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3045" y="2062713"/>
                        <a:ext cx="28829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4">
            <a:extLst>
              <a:ext uri="{FF2B5EF4-FFF2-40B4-BE49-F238E27FC236}">
                <a16:creationId xmlns:a16="http://schemas.microsoft.com/office/drawing/2014/main" id="{F7272B6A-A49A-4805-B541-B13ABE2BB8B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8908194"/>
              </p:ext>
            </p:extLst>
          </p:nvPr>
        </p:nvGraphicFramePr>
        <p:xfrm>
          <a:off x="4963196" y="2422843"/>
          <a:ext cx="2108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7" name="Equation" r:id="rId9" imgW="2108160" imgH="368280" progId="Equation.DSMT4">
                  <p:embed/>
                </p:oleObj>
              </mc:Choice>
              <mc:Fallback>
                <p:oleObj name="Equation" r:id="rId9" imgW="2108160" imgH="368280" progId="Equation.DSMT4">
                  <p:embed/>
                  <p:pic>
                    <p:nvPicPr>
                      <p:cNvPr id="1024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3196" y="2422843"/>
                        <a:ext cx="2108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5">
            <a:extLst>
              <a:ext uri="{FF2B5EF4-FFF2-40B4-BE49-F238E27FC236}">
                <a16:creationId xmlns:a16="http://schemas.microsoft.com/office/drawing/2014/main" id="{B89EC8E5-1CED-4B4A-81B0-CB955E1BCDA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5035973"/>
              </p:ext>
            </p:extLst>
          </p:nvPr>
        </p:nvGraphicFramePr>
        <p:xfrm>
          <a:off x="4652745" y="2785696"/>
          <a:ext cx="23241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8" name="Equation" r:id="rId11" imgW="2323800" imgH="368280" progId="Equation.DSMT4">
                  <p:embed/>
                </p:oleObj>
              </mc:Choice>
              <mc:Fallback>
                <p:oleObj name="Equation" r:id="rId11" imgW="2323800" imgH="368280" progId="Equation.DSMT4">
                  <p:embed/>
                  <p:pic>
                    <p:nvPicPr>
                      <p:cNvPr id="1024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2745" y="2785696"/>
                        <a:ext cx="23241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6">
            <a:extLst>
              <a:ext uri="{FF2B5EF4-FFF2-40B4-BE49-F238E27FC236}">
                <a16:creationId xmlns:a16="http://schemas.microsoft.com/office/drawing/2014/main" id="{ADFA5FB9-5616-4C62-B626-18DB8DE3E33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2531856"/>
              </p:ext>
            </p:extLst>
          </p:nvPr>
        </p:nvGraphicFramePr>
        <p:xfrm>
          <a:off x="4673834" y="3108410"/>
          <a:ext cx="2552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9" name="Equation" r:id="rId13" imgW="2552400" imgH="368280" progId="Equation.DSMT4">
                  <p:embed/>
                </p:oleObj>
              </mc:Choice>
              <mc:Fallback>
                <p:oleObj name="Equation" r:id="rId13" imgW="2552400" imgH="368280" progId="Equation.DSMT4">
                  <p:embed/>
                  <p:pic>
                    <p:nvPicPr>
                      <p:cNvPr id="1024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3834" y="3108410"/>
                        <a:ext cx="25527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7">
            <a:extLst>
              <a:ext uri="{FF2B5EF4-FFF2-40B4-BE49-F238E27FC236}">
                <a16:creationId xmlns:a16="http://schemas.microsoft.com/office/drawing/2014/main" id="{64FE1F87-0B38-42C2-B153-FE58A2539DD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5571520"/>
              </p:ext>
            </p:extLst>
          </p:nvPr>
        </p:nvGraphicFramePr>
        <p:xfrm>
          <a:off x="4679951" y="3455169"/>
          <a:ext cx="25654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0" name="Equation" r:id="rId15" imgW="2565360" imgH="368280" progId="Equation.DSMT4">
                  <p:embed/>
                </p:oleObj>
              </mc:Choice>
              <mc:Fallback>
                <p:oleObj name="Equation" r:id="rId15" imgW="2565360" imgH="368280" progId="Equation.DSMT4">
                  <p:embed/>
                  <p:pic>
                    <p:nvPicPr>
                      <p:cNvPr id="1024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9951" y="3455169"/>
                        <a:ext cx="25654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8">
            <a:extLst>
              <a:ext uri="{FF2B5EF4-FFF2-40B4-BE49-F238E27FC236}">
                <a16:creationId xmlns:a16="http://schemas.microsoft.com/office/drawing/2014/main" id="{CA5F7816-2F05-4CC9-AD82-844757D6890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8675238"/>
              </p:ext>
            </p:extLst>
          </p:nvPr>
        </p:nvGraphicFramePr>
        <p:xfrm>
          <a:off x="5297488" y="3832225"/>
          <a:ext cx="21463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1" name="Equation" r:id="rId17" imgW="2145960" imgH="342720" progId="Equation.DSMT4">
                  <p:embed/>
                </p:oleObj>
              </mc:Choice>
              <mc:Fallback>
                <p:oleObj name="Equation" r:id="rId17" imgW="2145960" imgH="342720" progId="Equation.DSMT4">
                  <p:embed/>
                  <p:pic>
                    <p:nvPicPr>
                      <p:cNvPr id="10248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7488" y="3832225"/>
                        <a:ext cx="21463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7.2.6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standard deviation of Option B is given by </a:t>
            </a:r>
          </a:p>
        </p:txBody>
      </p:sp>
      <p:graphicFrame>
        <p:nvGraphicFramePr>
          <p:cNvPr id="4" name="object 3"/>
          <p:cNvGraphicFramePr>
            <a:graphicFrameLocks noGrp="1"/>
          </p:cNvGraphicFramePr>
          <p:nvPr/>
        </p:nvGraphicFramePr>
        <p:xfrm>
          <a:off x="1524000" y="1447800"/>
          <a:ext cx="6019800" cy="30962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92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92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613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00025">
                <a:tc gridSpan="3">
                  <a:txBody>
                    <a:bodyPr/>
                    <a:lstStyle/>
                    <a:p>
                      <a:pPr marL="73025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Variance of Option B </a:t>
                      </a:r>
                    </a:p>
                  </a:txBody>
                  <a:tcPr marL="0" marR="0" marT="22225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0025">
                <a:tc gridSpan="3">
                  <a:txBody>
                    <a:bodyPr/>
                    <a:lstStyle/>
                    <a:p>
                      <a:pPr marL="73025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800" b="1" dirty="0">
                          <a:solidFill>
                            <a:srgbClr val="000000"/>
                          </a:solidFill>
                          <a:latin typeface="+mj-lt"/>
                        </a:rPr>
                        <a:t>Option</a:t>
                      </a:r>
                      <a:r>
                        <a:rPr sz="1800" b="1" spc="-5" dirty="0">
                          <a:solidFill>
                            <a:srgbClr val="000000"/>
                          </a:solidFill>
                          <a:latin typeface="+mj-lt"/>
                        </a:rPr>
                        <a:t> </a:t>
                      </a: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+mj-lt"/>
                        </a:rPr>
                        <a:t>B</a:t>
                      </a:r>
                      <a:endParaRPr sz="1800" b="1" dirty="0">
                        <a:solidFill>
                          <a:srgbClr val="000000"/>
                        </a:solidFill>
                        <a:latin typeface="+mj-lt"/>
                        <a:cs typeface="Roboto Condensed"/>
                      </a:endParaRPr>
                    </a:p>
                  </a:txBody>
                  <a:tcPr marL="0" marR="0" marT="22225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0200">
                <a:tc>
                  <a:txBody>
                    <a:bodyPr/>
                    <a:lstStyle/>
                    <a:p>
                      <a:pPr marL="12065"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1800" spc="-15" dirty="0">
                          <a:solidFill>
                            <a:srgbClr val="000000"/>
                          </a:solidFill>
                          <a:latin typeface="+mj-lt"/>
                        </a:rPr>
                        <a:t>Profit</a:t>
                      </a:r>
                      <a:r>
                        <a:rPr sz="1800" spc="-25" dirty="0">
                          <a:solidFill>
                            <a:srgbClr val="000000"/>
                          </a:solidFill>
                          <a:latin typeface="+mj-lt"/>
                        </a:rPr>
                        <a:t> </a:t>
                      </a:r>
                      <a:r>
                        <a:rPr sz="1800" dirty="0">
                          <a:solidFill>
                            <a:srgbClr val="000000"/>
                          </a:solidFill>
                          <a:latin typeface="+mj-lt"/>
                        </a:rPr>
                        <a:t>(Dollars)</a:t>
                      </a:r>
                      <a:endParaRPr sz="1800" dirty="0">
                        <a:solidFill>
                          <a:srgbClr val="000000"/>
                        </a:solidFill>
                        <a:latin typeface="+mj-lt"/>
                        <a:cs typeface="Roboto Condensed"/>
                      </a:endParaRPr>
                    </a:p>
                  </a:txBody>
                  <a:tcPr marL="0" marR="0" marT="85725" marB="0"/>
                </a:tc>
                <a:tc>
                  <a:txBody>
                    <a:bodyPr/>
                    <a:lstStyle/>
                    <a:p>
                      <a:pPr marL="11430"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1800" spc="-5" dirty="0">
                          <a:solidFill>
                            <a:srgbClr val="000000"/>
                          </a:solidFill>
                          <a:latin typeface="+mj-lt"/>
                        </a:rPr>
                        <a:t>Probability</a:t>
                      </a:r>
                      <a:endParaRPr sz="1800" dirty="0">
                        <a:solidFill>
                          <a:srgbClr val="000000"/>
                        </a:solidFill>
                        <a:latin typeface="+mj-lt"/>
                        <a:cs typeface="Roboto Condensed"/>
                      </a:endParaRPr>
                    </a:p>
                  </a:txBody>
                  <a:tcPr marL="0" marR="0" marT="85725" marB="0"/>
                </a:tc>
                <a:tc>
                  <a:txBody>
                    <a:bodyPr/>
                    <a:lstStyle/>
                    <a:p>
                      <a:pPr marL="627380"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endParaRPr sz="1800" baseline="-3472" dirty="0">
                        <a:solidFill>
                          <a:srgbClr val="000000"/>
                        </a:solidFill>
                        <a:latin typeface="+mj-lt"/>
                        <a:cs typeface="Symbol"/>
                      </a:endParaRPr>
                    </a:p>
                  </a:txBody>
                  <a:tcPr marL="0" marR="0" marT="2540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0200">
                <a:tc>
                  <a:txBody>
                    <a:bodyPr/>
                    <a:lstStyle/>
                    <a:p>
                      <a:pPr marL="12065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lang="en-US" sz="1800" spc="-5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sz="1800" kern="1200" spc="-5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sz="1800" spc="-5" dirty="0">
                          <a:solidFill>
                            <a:srgbClr val="000000"/>
                          </a:solidFill>
                          <a:latin typeface="+mj-lt"/>
                        </a:rPr>
                        <a:t>000</a:t>
                      </a:r>
                      <a:endParaRPr sz="1800" dirty="0">
                        <a:solidFill>
                          <a:srgbClr val="000000"/>
                        </a:solidFill>
                        <a:latin typeface="+mj-lt"/>
                        <a:cs typeface="STIX"/>
                      </a:endParaRPr>
                    </a:p>
                  </a:txBody>
                  <a:tcPr marL="0" marR="0" marT="79375" marB="0"/>
                </a:tc>
                <a:tc>
                  <a:txBody>
                    <a:bodyPr/>
                    <a:lstStyle/>
                    <a:p>
                      <a:pPr marL="11430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800" dirty="0">
                          <a:solidFill>
                            <a:srgbClr val="000000"/>
                          </a:solidFill>
                          <a:latin typeface="+mj-lt"/>
                        </a:rPr>
                        <a:t>0.2</a:t>
                      </a:r>
                      <a:endParaRPr sz="1800" dirty="0">
                        <a:solidFill>
                          <a:srgbClr val="000000"/>
                        </a:solidFill>
                        <a:latin typeface="+mj-lt"/>
                        <a:cs typeface="STIX"/>
                      </a:endParaRPr>
                    </a:p>
                  </a:txBody>
                  <a:tcPr marL="0" marR="0" marT="77470" marB="0"/>
                </a:tc>
                <a:tc>
                  <a:txBody>
                    <a:bodyPr/>
                    <a:lstStyle/>
                    <a:p>
                      <a:pPr marR="75565"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800" dirty="0">
                        <a:solidFill>
                          <a:srgbClr val="000000"/>
                        </a:solidFill>
                        <a:latin typeface="+mj-lt"/>
                        <a:cs typeface="STIX"/>
                      </a:endParaRPr>
                    </a:p>
                  </a:txBody>
                  <a:tcPr marL="0" marR="0" marT="635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0200">
                <a:tc>
                  <a:txBody>
                    <a:bodyPr/>
                    <a:lstStyle/>
                    <a:p>
                      <a:pPr marL="12065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1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spc="-5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sz="1800" spc="-5" dirty="0">
                          <a:solidFill>
                            <a:srgbClr val="000000"/>
                          </a:solidFill>
                          <a:latin typeface="+mj-lt"/>
                        </a:rPr>
                        <a:t>1</a:t>
                      </a:r>
                      <a:r>
                        <a:rPr lang="en-US" sz="1800" kern="1200" spc="-5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000</a:t>
                      </a:r>
                      <a:endParaRPr lang="en-US" sz="1800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STIX"/>
                      </a:endParaRPr>
                    </a:p>
                  </a:txBody>
                  <a:tcPr marL="0" marR="0" marT="77470" marB="0"/>
                </a:tc>
                <a:tc>
                  <a:txBody>
                    <a:bodyPr/>
                    <a:lstStyle/>
                    <a:p>
                      <a:pPr marL="11430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800" dirty="0">
                          <a:solidFill>
                            <a:srgbClr val="000000"/>
                          </a:solidFill>
                          <a:latin typeface="+mj-lt"/>
                        </a:rPr>
                        <a:t>0.1</a:t>
                      </a:r>
                      <a:endParaRPr sz="1800" dirty="0">
                        <a:solidFill>
                          <a:srgbClr val="000000"/>
                        </a:solidFill>
                        <a:latin typeface="+mj-lt"/>
                        <a:cs typeface="STIX"/>
                      </a:endParaRPr>
                    </a:p>
                  </a:txBody>
                  <a:tcPr marL="0" marR="0" marT="77470" marB="0"/>
                </a:tc>
                <a:tc>
                  <a:txBody>
                    <a:bodyPr/>
                    <a:lstStyle/>
                    <a:p>
                      <a:pPr marL="427355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STIX"/>
                      </a:endParaRPr>
                    </a:p>
                  </a:txBody>
                  <a:tcPr marL="0" marR="0" marT="635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0200">
                <a:tc>
                  <a:txBody>
                    <a:bodyPr/>
                    <a:lstStyle/>
                    <a:p>
                      <a:pPr marL="12065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+mj-lt"/>
                        </a:rPr>
                        <a:t>2</a:t>
                      </a:r>
                      <a:r>
                        <a:rPr sz="1800" dirty="0">
                          <a:solidFill>
                            <a:srgbClr val="000000"/>
                          </a:solidFill>
                          <a:latin typeface="+mj-lt"/>
                        </a:rPr>
                        <a:t>000</a:t>
                      </a:r>
                      <a:endParaRPr sz="1800" dirty="0">
                        <a:solidFill>
                          <a:srgbClr val="000000"/>
                        </a:solidFill>
                        <a:latin typeface="+mj-lt"/>
                        <a:cs typeface="STIX"/>
                      </a:endParaRPr>
                    </a:p>
                  </a:txBody>
                  <a:tcPr marL="0" marR="0" marT="77470" marB="0"/>
                </a:tc>
                <a:tc>
                  <a:txBody>
                    <a:bodyPr/>
                    <a:lstStyle/>
                    <a:p>
                      <a:pPr marL="11430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800" dirty="0">
                          <a:solidFill>
                            <a:srgbClr val="000000"/>
                          </a:solidFill>
                          <a:latin typeface="+mj-lt"/>
                        </a:rPr>
                        <a:t>0.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+mj-lt"/>
                        </a:rPr>
                        <a:t>2</a:t>
                      </a:r>
                      <a:endParaRPr sz="1800" dirty="0">
                        <a:solidFill>
                          <a:srgbClr val="000000"/>
                        </a:solidFill>
                        <a:latin typeface="+mj-lt"/>
                        <a:cs typeface="STIX"/>
                      </a:endParaRPr>
                    </a:p>
                  </a:txBody>
                  <a:tcPr marL="0" marR="0" marT="77470" marB="0"/>
                </a:tc>
                <a:tc>
                  <a:txBody>
                    <a:bodyPr/>
                    <a:lstStyle/>
                    <a:p>
                      <a:pPr marL="224154"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800" dirty="0">
                        <a:solidFill>
                          <a:srgbClr val="000000"/>
                        </a:solidFill>
                        <a:latin typeface="+mj-lt"/>
                        <a:cs typeface="STIX"/>
                      </a:endParaRPr>
                    </a:p>
                  </a:txBody>
                  <a:tcPr marL="0" marR="0" marT="635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0200">
                <a:tc>
                  <a:txBody>
                    <a:bodyPr/>
                    <a:lstStyle/>
                    <a:p>
                      <a:pPr marL="12065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+mj-lt"/>
                        </a:rPr>
                        <a:t>3</a:t>
                      </a:r>
                      <a:r>
                        <a:rPr sz="1800" dirty="0">
                          <a:solidFill>
                            <a:srgbClr val="000000"/>
                          </a:solidFill>
                          <a:latin typeface="+mj-lt"/>
                        </a:rPr>
                        <a:t>000</a:t>
                      </a:r>
                      <a:endParaRPr sz="1800" dirty="0">
                        <a:solidFill>
                          <a:srgbClr val="000000"/>
                        </a:solidFill>
                        <a:latin typeface="+mj-lt"/>
                        <a:cs typeface="STIX"/>
                      </a:endParaRPr>
                    </a:p>
                  </a:txBody>
                  <a:tcPr marL="0" marR="0" marT="77470" marB="0"/>
                </a:tc>
                <a:tc>
                  <a:txBody>
                    <a:bodyPr/>
                    <a:lstStyle/>
                    <a:p>
                      <a:pPr marL="11430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800" dirty="0">
                          <a:solidFill>
                            <a:srgbClr val="000000"/>
                          </a:solidFill>
                          <a:latin typeface="+mj-lt"/>
                        </a:rPr>
                        <a:t>0.3</a:t>
                      </a:r>
                      <a:endParaRPr sz="1800" dirty="0">
                        <a:solidFill>
                          <a:srgbClr val="000000"/>
                        </a:solidFill>
                        <a:latin typeface="+mj-lt"/>
                        <a:cs typeface="STIX"/>
                      </a:endParaRPr>
                    </a:p>
                  </a:txBody>
                  <a:tcPr marL="0" marR="0" marT="77470" marB="0"/>
                </a:tc>
                <a:tc>
                  <a:txBody>
                    <a:bodyPr/>
                    <a:lstStyle/>
                    <a:p>
                      <a:pPr marL="211454"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800" dirty="0">
                        <a:solidFill>
                          <a:srgbClr val="000000"/>
                        </a:solidFill>
                        <a:latin typeface="+mj-lt"/>
                        <a:cs typeface="STIX"/>
                      </a:endParaRPr>
                    </a:p>
                  </a:txBody>
                  <a:tcPr marL="0" marR="0" marT="635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9565">
                <a:tc>
                  <a:txBody>
                    <a:bodyPr/>
                    <a:lstStyle/>
                    <a:p>
                      <a:pPr marL="12065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800" dirty="0">
                          <a:solidFill>
                            <a:srgbClr val="000000"/>
                          </a:solidFill>
                          <a:latin typeface="+mj-lt"/>
                        </a:rPr>
                        <a:t>4000</a:t>
                      </a:r>
                      <a:endParaRPr sz="1800">
                        <a:solidFill>
                          <a:srgbClr val="000000"/>
                        </a:solidFill>
                        <a:latin typeface="+mj-lt"/>
                        <a:cs typeface="STIX"/>
                      </a:endParaRPr>
                    </a:p>
                  </a:txBody>
                  <a:tcPr marL="0" marR="0" marT="77470" marB="0"/>
                </a:tc>
                <a:tc>
                  <a:txBody>
                    <a:bodyPr/>
                    <a:lstStyle/>
                    <a:p>
                      <a:pPr marL="11430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800" dirty="0">
                          <a:solidFill>
                            <a:srgbClr val="000000"/>
                          </a:solidFill>
                          <a:latin typeface="+mj-lt"/>
                        </a:rPr>
                        <a:t>0.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+mj-lt"/>
                        </a:rPr>
                        <a:t>2</a:t>
                      </a:r>
                      <a:endParaRPr sz="1800" dirty="0">
                        <a:solidFill>
                          <a:srgbClr val="000000"/>
                        </a:solidFill>
                        <a:latin typeface="+mj-lt"/>
                        <a:cs typeface="STIX"/>
                      </a:endParaRPr>
                    </a:p>
                  </a:txBody>
                  <a:tcPr marL="0" marR="0" marT="77470" marB="0"/>
                </a:tc>
                <a:tc>
                  <a:txBody>
                    <a:bodyPr/>
                    <a:lstStyle/>
                    <a:p>
                      <a:pPr marL="211454"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800" dirty="0">
                        <a:solidFill>
                          <a:srgbClr val="000000"/>
                        </a:solidFill>
                        <a:latin typeface="+mj-lt"/>
                        <a:cs typeface="STIX"/>
                      </a:endParaRPr>
                    </a:p>
                  </a:txBody>
                  <a:tcPr marL="0" marR="0" marT="635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02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800" dirty="0">
                        <a:solidFill>
                          <a:srgbClr val="000000"/>
                        </a:solidFill>
                        <a:latin typeface="+mj-lt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430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800" b="1" spc="-20" dirty="0">
                          <a:solidFill>
                            <a:srgbClr val="000000"/>
                          </a:solidFill>
                          <a:latin typeface="+mj-lt"/>
                        </a:rPr>
                        <a:t>Total</a:t>
                      </a:r>
                      <a:endParaRPr sz="1800" b="1" dirty="0">
                        <a:solidFill>
                          <a:srgbClr val="000000"/>
                        </a:solidFill>
                        <a:latin typeface="+mj-lt"/>
                        <a:cs typeface="STIX"/>
                      </a:endParaRPr>
                    </a:p>
                  </a:txBody>
                  <a:tcPr marL="0" marR="0" marT="77470" marB="0"/>
                </a:tc>
                <a:tc>
                  <a:txBody>
                    <a:bodyPr/>
                    <a:lstStyle/>
                    <a:p>
                      <a:pPr marR="75565" algn="ct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800" dirty="0">
                        <a:solidFill>
                          <a:srgbClr val="000000"/>
                        </a:solidFill>
                        <a:latin typeface="+mj-lt"/>
                        <a:cs typeface="STIX"/>
                      </a:endParaRPr>
                    </a:p>
                  </a:txBody>
                  <a:tcPr marL="0" marR="0" marT="762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7270266"/>
              </p:ext>
            </p:extLst>
          </p:nvPr>
        </p:nvGraphicFramePr>
        <p:xfrm>
          <a:off x="5340350" y="2046288"/>
          <a:ext cx="11811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4" name="Equation" r:id="rId3" imgW="1180800" imgH="368280" progId="Equation.DSMT4">
                  <p:embed/>
                </p:oleObj>
              </mc:Choice>
              <mc:Fallback>
                <p:oleObj name="Equation" r:id="rId3" imgW="1180800" imgH="3682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0350" y="2046288"/>
                        <a:ext cx="11811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3"/>
          <p:cNvGraphicFramePr>
            <a:graphicFrameLocks noChangeAspect="1"/>
          </p:cNvGraphicFramePr>
          <p:nvPr/>
        </p:nvGraphicFramePr>
        <p:xfrm>
          <a:off x="4418013" y="2413000"/>
          <a:ext cx="2997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5" name="Equation" r:id="rId5" imgW="2997000" imgH="368280" progId="Equation.DSMT4">
                  <p:embed/>
                </p:oleObj>
              </mc:Choice>
              <mc:Fallback>
                <p:oleObj name="Equation" r:id="rId5" imgW="2997000" imgH="3682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8013" y="2413000"/>
                        <a:ext cx="2997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/>
        </p:nvGraphicFramePr>
        <p:xfrm>
          <a:off x="4427989" y="2773363"/>
          <a:ext cx="28194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6" name="Equation" r:id="rId7" imgW="2819160" imgH="368280" progId="Equation.DSMT4">
                  <p:embed/>
                </p:oleObj>
              </mc:Choice>
              <mc:Fallback>
                <p:oleObj name="Equation" r:id="rId7" imgW="2819160" imgH="3682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989" y="2773363"/>
                        <a:ext cx="28194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/>
          <p:cNvGraphicFramePr>
            <a:graphicFrameLocks noChangeAspect="1"/>
          </p:cNvGraphicFramePr>
          <p:nvPr/>
        </p:nvGraphicFramePr>
        <p:xfrm>
          <a:off x="4575845" y="3136900"/>
          <a:ext cx="2552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7" name="Equation" r:id="rId9" imgW="2552400" imgH="368280" progId="Equation.DSMT4">
                  <p:embed/>
                </p:oleObj>
              </mc:Choice>
              <mc:Fallback>
                <p:oleObj name="Equation" r:id="rId9" imgW="2552400" imgH="3682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5845" y="3136900"/>
                        <a:ext cx="25527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/>
        </p:nvGraphicFramePr>
        <p:xfrm>
          <a:off x="4580389" y="3459163"/>
          <a:ext cx="2679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8" name="Equation" r:id="rId11" imgW="2679480" imgH="368280" progId="Equation.DSMT4">
                  <p:embed/>
                </p:oleObj>
              </mc:Choice>
              <mc:Fallback>
                <p:oleObj name="Equation" r:id="rId11" imgW="2679480" imgH="3682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0389" y="3459163"/>
                        <a:ext cx="26797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7"/>
          <p:cNvGraphicFramePr>
            <a:graphicFrameLocks noChangeAspect="1"/>
          </p:cNvGraphicFramePr>
          <p:nvPr/>
        </p:nvGraphicFramePr>
        <p:xfrm>
          <a:off x="4571301" y="3805238"/>
          <a:ext cx="28575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9" name="Equation" r:id="rId13" imgW="2857320" imgH="368280" progId="Equation.DSMT4">
                  <p:embed/>
                </p:oleObj>
              </mc:Choice>
              <mc:Fallback>
                <p:oleObj name="Equation" r:id="rId13" imgW="2857320" imgH="3682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1301" y="3805238"/>
                        <a:ext cx="28575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6135047"/>
              </p:ext>
            </p:extLst>
          </p:nvPr>
        </p:nvGraphicFramePr>
        <p:xfrm>
          <a:off x="5310188" y="4183063"/>
          <a:ext cx="21463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00" name="Equation" r:id="rId15" imgW="2145960" imgH="342720" progId="Equation.DSMT4">
                  <p:embed/>
                </p:oleObj>
              </mc:Choice>
              <mc:Fallback>
                <p:oleObj name="Equation" r:id="rId15" imgW="2145960" imgH="3427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0188" y="4183063"/>
                        <a:ext cx="21463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7" name="Object 9"/>
          <p:cNvGraphicFramePr>
            <a:graphicFrameLocks noChangeAspect="1"/>
          </p:cNvGraphicFramePr>
          <p:nvPr/>
        </p:nvGraphicFramePr>
        <p:xfrm>
          <a:off x="1287463" y="5397500"/>
          <a:ext cx="62103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01" name="Equation" r:id="rId17" imgW="6210000" imgH="495000" progId="Equation.DSMT4">
                  <p:embed/>
                </p:oleObj>
              </mc:Choice>
              <mc:Fallback>
                <p:oleObj name="Equation" r:id="rId17" imgW="6210000" imgH="4950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7463" y="5397500"/>
                        <a:ext cx="62103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7.2.1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Consider the random phenomenon of tossing a coin three times and counting the number of heads. What is the probability distribution for the number of heads observed in three tosses of a coin? 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The random variable is </a:t>
            </a:r>
            <a:r>
              <a:rPr lang="en-US" i="1" dirty="0"/>
              <a:t>X</a:t>
            </a:r>
            <a:r>
              <a:rPr lang="en-US" dirty="0"/>
              <a:t> = the number of heads in three tosses of a coin.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7.2.1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334000"/>
          </a:xfrm>
        </p:spPr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probabilities given above can be deduced using the classical approach to probability. </a:t>
            </a:r>
          </a:p>
        </p:txBody>
      </p:sp>
      <p:graphicFrame>
        <p:nvGraphicFramePr>
          <p:cNvPr id="4" name="object 3"/>
          <p:cNvGraphicFramePr>
            <a:graphicFrameLocks noGrp="1"/>
          </p:cNvGraphicFramePr>
          <p:nvPr/>
        </p:nvGraphicFramePr>
        <p:xfrm>
          <a:off x="1143000" y="1168167"/>
          <a:ext cx="6248399" cy="35364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43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372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768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33045">
                <a:tc gridSpan="3">
                  <a:txBody>
                    <a:bodyPr/>
                    <a:lstStyle/>
                    <a:p>
                      <a:pPr marL="0" marR="241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34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Tossing a Coin </a:t>
                      </a:r>
                    </a:p>
                  </a:txBody>
                  <a:tcPr marL="0" marR="0" marT="55244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1000">
                        <a:latin typeface="Roboto Condensed"/>
                        <a:cs typeface="Roboto Condensed"/>
                      </a:endParaRPr>
                    </a:p>
                  </a:txBody>
                  <a:tcPr marL="0" marR="0" marT="55244" marB="0"/>
                </a:tc>
                <a:tc hMerge="1">
                  <a:txBody>
                    <a:bodyPr/>
                    <a:lstStyle/>
                    <a:p>
                      <a:pPr marL="547370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1000" dirty="0">
                        <a:latin typeface="Roboto Condensed"/>
                        <a:cs typeface="Roboto Condensed"/>
                      </a:endParaRPr>
                    </a:p>
                  </a:txBody>
                  <a:tcPr marL="0" marR="0" marT="55244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3045">
                <a:tc>
                  <a:txBody>
                    <a:bodyPr/>
                    <a:lstStyle/>
                    <a:p>
                      <a:pPr marR="24130" algn="ctr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sz="1800" b="1" spc="-5" dirty="0">
                          <a:solidFill>
                            <a:srgbClr val="000000"/>
                          </a:solidFill>
                          <a:latin typeface="+mj-lt"/>
                        </a:rPr>
                        <a:t>Number </a:t>
                      </a:r>
                      <a:r>
                        <a:rPr sz="1800" b="1" dirty="0">
                          <a:solidFill>
                            <a:srgbClr val="000000"/>
                          </a:solidFill>
                          <a:latin typeface="+mj-lt"/>
                        </a:rPr>
                        <a:t>of Heads,</a:t>
                      </a:r>
                      <a:r>
                        <a:rPr sz="1800" b="1" spc="-50" dirty="0">
                          <a:solidFill>
                            <a:srgbClr val="000000"/>
                          </a:solidFill>
                          <a:latin typeface="+mj-lt"/>
                        </a:rPr>
                        <a:t> </a:t>
                      </a:r>
                      <a:r>
                        <a:rPr sz="1800" b="1" i="1" dirty="0">
                          <a:solidFill>
                            <a:srgbClr val="000000"/>
                          </a:solidFill>
                          <a:latin typeface="+mj-lt"/>
                        </a:rPr>
                        <a:t>x</a:t>
                      </a:r>
                      <a:endParaRPr sz="1800" b="1" i="1" dirty="0">
                        <a:solidFill>
                          <a:srgbClr val="000000"/>
                        </a:solidFill>
                        <a:latin typeface="+mj-lt"/>
                        <a:cs typeface="Roboto Condensed"/>
                      </a:endParaRPr>
                    </a:p>
                  </a:txBody>
                  <a:tcPr marL="0" marR="0" marT="55244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sz="1800" b="1" i="1" dirty="0">
                          <a:solidFill>
                            <a:srgbClr val="000000"/>
                          </a:solidFill>
                          <a:latin typeface="+mj-lt"/>
                        </a:rPr>
                        <a:t>P</a:t>
                      </a:r>
                      <a:r>
                        <a:rPr sz="1800" b="1" spc="-130" dirty="0">
                          <a:solidFill>
                            <a:srgbClr val="000000"/>
                          </a:solidFill>
                          <a:latin typeface="+mj-lt"/>
                        </a:rPr>
                        <a:t> </a:t>
                      </a:r>
                      <a:r>
                        <a:rPr sz="1800" b="1" dirty="0">
                          <a:solidFill>
                            <a:srgbClr val="000000"/>
                          </a:solidFill>
                          <a:latin typeface="+mj-lt"/>
                        </a:rPr>
                        <a:t>(</a:t>
                      </a:r>
                      <a:r>
                        <a:rPr sz="1800" b="1" i="1" dirty="0">
                          <a:solidFill>
                            <a:srgbClr val="000000"/>
                          </a:solidFill>
                          <a:latin typeface="+mj-lt"/>
                        </a:rPr>
                        <a:t>X</a:t>
                      </a:r>
                      <a:r>
                        <a:rPr sz="1800" b="1" spc="-10" dirty="0">
                          <a:solidFill>
                            <a:srgbClr val="000000"/>
                          </a:solidFill>
                          <a:latin typeface="+mj-lt"/>
                        </a:rPr>
                        <a:t> </a:t>
                      </a:r>
                      <a:r>
                        <a:rPr sz="1800" b="1" dirty="0">
                          <a:solidFill>
                            <a:srgbClr val="000000"/>
                          </a:solidFill>
                          <a:latin typeface="+mj-lt"/>
                        </a:rPr>
                        <a:t>=</a:t>
                      </a:r>
                      <a:r>
                        <a:rPr sz="1800" b="1" spc="-10" dirty="0">
                          <a:solidFill>
                            <a:srgbClr val="000000"/>
                          </a:solidFill>
                          <a:latin typeface="+mj-lt"/>
                        </a:rPr>
                        <a:t> </a:t>
                      </a:r>
                      <a:r>
                        <a:rPr sz="1800" b="1" i="1" dirty="0">
                          <a:solidFill>
                            <a:srgbClr val="000000"/>
                          </a:solidFill>
                          <a:latin typeface="+mj-lt"/>
                        </a:rPr>
                        <a:t>x</a:t>
                      </a:r>
                      <a:r>
                        <a:rPr sz="1800" b="1" spc="-75" dirty="0">
                          <a:solidFill>
                            <a:srgbClr val="000000"/>
                          </a:solidFill>
                          <a:latin typeface="+mj-lt"/>
                        </a:rPr>
                        <a:t> </a:t>
                      </a:r>
                      <a:r>
                        <a:rPr sz="1800" b="1" dirty="0">
                          <a:solidFill>
                            <a:srgbClr val="000000"/>
                          </a:solidFill>
                          <a:latin typeface="+mj-lt"/>
                        </a:rPr>
                        <a:t>)</a:t>
                      </a:r>
                      <a:endParaRPr sz="1800" b="1" dirty="0">
                        <a:solidFill>
                          <a:srgbClr val="000000"/>
                        </a:solidFill>
                        <a:latin typeface="+mj-lt"/>
                        <a:cs typeface="Roboto Condensed"/>
                      </a:endParaRPr>
                    </a:p>
                  </a:txBody>
                  <a:tcPr marL="0" marR="0" marT="55244" marB="0"/>
                </a:tc>
                <a:tc>
                  <a:txBody>
                    <a:bodyPr/>
                    <a:lstStyle/>
                    <a:p>
                      <a:pPr marL="547370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sz="1800" b="1" spc="-5" dirty="0">
                          <a:solidFill>
                            <a:srgbClr val="000000"/>
                          </a:solidFill>
                          <a:latin typeface="+mj-lt"/>
                        </a:rPr>
                        <a:t>Simple</a:t>
                      </a:r>
                      <a:r>
                        <a:rPr sz="1800" b="1" spc="-30" dirty="0">
                          <a:solidFill>
                            <a:srgbClr val="000000"/>
                          </a:solidFill>
                          <a:latin typeface="+mj-lt"/>
                        </a:rPr>
                        <a:t> </a:t>
                      </a:r>
                      <a:r>
                        <a:rPr sz="1800" b="1" spc="-5" dirty="0">
                          <a:solidFill>
                            <a:srgbClr val="000000"/>
                          </a:solidFill>
                          <a:latin typeface="+mj-lt"/>
                        </a:rPr>
                        <a:t>Events</a:t>
                      </a:r>
                      <a:endParaRPr sz="1800" b="1" dirty="0">
                        <a:solidFill>
                          <a:srgbClr val="000000"/>
                        </a:solidFill>
                        <a:latin typeface="+mj-lt"/>
                        <a:cs typeface="Roboto Condensed"/>
                      </a:endParaRPr>
                    </a:p>
                  </a:txBody>
                  <a:tcPr marL="0" marR="0" marT="55244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5600">
                <a:tc>
                  <a:txBody>
                    <a:bodyPr/>
                    <a:lstStyle/>
                    <a:p>
                      <a:pPr marR="24130"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sz="1800" dirty="0">
                          <a:solidFill>
                            <a:srgbClr val="000000"/>
                          </a:solidFill>
                          <a:latin typeface="+mj-lt"/>
                        </a:rPr>
                        <a:t>0</a:t>
                      </a:r>
                      <a:endParaRPr sz="1800" dirty="0">
                        <a:solidFill>
                          <a:srgbClr val="000000"/>
                        </a:solidFill>
                        <a:latin typeface="+mj-lt"/>
                        <a:cs typeface="STIX"/>
                      </a:endParaRPr>
                    </a:p>
                  </a:txBody>
                  <a:tcPr marL="0" marR="0" marT="9017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800" u="sng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j-lt"/>
                        </a:rPr>
                        <a:t>1</a:t>
                      </a:r>
                      <a:endParaRPr sz="1800" dirty="0">
                        <a:solidFill>
                          <a:srgbClr val="000000"/>
                        </a:solidFill>
                        <a:latin typeface="+mj-l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800" dirty="0">
                          <a:solidFill>
                            <a:srgbClr val="000000"/>
                          </a:solidFill>
                          <a:latin typeface="+mj-lt"/>
                        </a:rPr>
                        <a:t>8</a:t>
                      </a:r>
                      <a:endParaRPr sz="1800" dirty="0">
                        <a:solidFill>
                          <a:srgbClr val="000000"/>
                        </a:solidFill>
                        <a:latin typeface="+mj-lt"/>
                        <a:cs typeface="STIX"/>
                      </a:endParaRPr>
                    </a:p>
                  </a:txBody>
                  <a:tcPr marL="0" marR="0" marT="22225" marB="0"/>
                </a:tc>
                <a:tc>
                  <a:txBody>
                    <a:bodyPr/>
                    <a:lstStyle/>
                    <a:p>
                      <a:pPr marL="50165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sz="1800" dirty="0">
                          <a:solidFill>
                            <a:srgbClr val="000000"/>
                          </a:solidFill>
                          <a:latin typeface="+mj-lt"/>
                        </a:rPr>
                        <a:t>TTT</a:t>
                      </a:r>
                      <a:endParaRPr sz="1800" dirty="0">
                        <a:solidFill>
                          <a:srgbClr val="000000"/>
                        </a:solidFill>
                        <a:latin typeface="+mj-lt"/>
                        <a:cs typeface="STIX"/>
                      </a:endParaRPr>
                    </a:p>
                  </a:txBody>
                  <a:tcPr marL="0" marR="0" marT="9017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5600">
                <a:tc>
                  <a:txBody>
                    <a:bodyPr/>
                    <a:lstStyle/>
                    <a:p>
                      <a:pPr marR="24130"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sz="1800" dirty="0">
                          <a:solidFill>
                            <a:srgbClr val="000000"/>
                          </a:solidFill>
                          <a:latin typeface="+mj-lt"/>
                        </a:rPr>
                        <a:t>1</a:t>
                      </a:r>
                      <a:endParaRPr sz="1800" dirty="0">
                        <a:solidFill>
                          <a:srgbClr val="000000"/>
                        </a:solidFill>
                        <a:latin typeface="+mj-lt"/>
                        <a:cs typeface="STIX"/>
                      </a:endParaRPr>
                    </a:p>
                  </a:txBody>
                  <a:tcPr marL="0" marR="0" marT="9017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800" u="sng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j-lt"/>
                        </a:rPr>
                        <a:t>3</a:t>
                      </a:r>
                      <a:endParaRPr sz="1800" dirty="0">
                        <a:solidFill>
                          <a:srgbClr val="000000"/>
                        </a:solidFill>
                        <a:latin typeface="+mj-l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800" dirty="0">
                          <a:solidFill>
                            <a:srgbClr val="000000"/>
                          </a:solidFill>
                          <a:latin typeface="+mj-lt"/>
                        </a:rPr>
                        <a:t>8</a:t>
                      </a:r>
                      <a:endParaRPr sz="1800" dirty="0">
                        <a:solidFill>
                          <a:srgbClr val="000000"/>
                        </a:solidFill>
                        <a:latin typeface="+mj-lt"/>
                        <a:cs typeface="STIX"/>
                      </a:endParaRPr>
                    </a:p>
                  </a:txBody>
                  <a:tcPr marL="0" marR="0" marT="24130" marB="0"/>
                </a:tc>
                <a:tc>
                  <a:txBody>
                    <a:bodyPr/>
                    <a:lstStyle/>
                    <a:p>
                      <a:pPr marL="50165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sz="1800" spc="-10" dirty="0">
                          <a:solidFill>
                            <a:srgbClr val="000000"/>
                          </a:solidFill>
                          <a:latin typeface="+mj-lt"/>
                        </a:rPr>
                        <a:t>HTT, THT,</a:t>
                      </a:r>
                      <a:r>
                        <a:rPr sz="1800" spc="-5" dirty="0">
                          <a:solidFill>
                            <a:srgbClr val="000000"/>
                          </a:solidFill>
                          <a:latin typeface="+mj-lt"/>
                        </a:rPr>
                        <a:t> </a:t>
                      </a:r>
                      <a:r>
                        <a:rPr sz="1800" dirty="0">
                          <a:solidFill>
                            <a:srgbClr val="000000"/>
                          </a:solidFill>
                          <a:latin typeface="+mj-lt"/>
                        </a:rPr>
                        <a:t>TTH</a:t>
                      </a:r>
                      <a:endParaRPr sz="1800" dirty="0">
                        <a:solidFill>
                          <a:srgbClr val="000000"/>
                        </a:solidFill>
                        <a:latin typeface="+mj-lt"/>
                        <a:cs typeface="STIX"/>
                      </a:endParaRPr>
                    </a:p>
                  </a:txBody>
                  <a:tcPr marL="0" marR="0" marT="9017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5600">
                <a:tc>
                  <a:txBody>
                    <a:bodyPr/>
                    <a:lstStyle/>
                    <a:p>
                      <a:pPr marR="24130"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sz="1800" dirty="0">
                          <a:solidFill>
                            <a:srgbClr val="000000"/>
                          </a:solidFill>
                          <a:latin typeface="+mj-lt"/>
                        </a:rPr>
                        <a:t>2</a:t>
                      </a:r>
                      <a:endParaRPr sz="1800">
                        <a:solidFill>
                          <a:srgbClr val="000000"/>
                        </a:solidFill>
                        <a:latin typeface="+mj-lt"/>
                        <a:cs typeface="STIX"/>
                      </a:endParaRPr>
                    </a:p>
                  </a:txBody>
                  <a:tcPr marL="0" marR="0" marT="90170" marB="0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sz="1800" u="sng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j-lt"/>
                        </a:rPr>
                        <a:t>3</a:t>
                      </a:r>
                      <a:endParaRPr sz="1800" dirty="0">
                        <a:solidFill>
                          <a:srgbClr val="000000"/>
                        </a:solidFill>
                        <a:latin typeface="+mj-lt"/>
                      </a:endParaRPr>
                    </a:p>
                    <a:p>
                      <a:pPr marL="8890"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800" dirty="0">
                          <a:solidFill>
                            <a:srgbClr val="000000"/>
                          </a:solidFill>
                          <a:latin typeface="+mj-lt"/>
                        </a:rPr>
                        <a:t>8</a:t>
                      </a:r>
                      <a:endParaRPr sz="1800" dirty="0">
                        <a:solidFill>
                          <a:srgbClr val="000000"/>
                        </a:solidFill>
                        <a:latin typeface="+mj-lt"/>
                        <a:cs typeface="STIX"/>
                      </a:endParaRPr>
                    </a:p>
                  </a:txBody>
                  <a:tcPr marL="0" marR="0" marT="24765" marB="0"/>
                </a:tc>
                <a:tc>
                  <a:txBody>
                    <a:bodyPr/>
                    <a:lstStyle/>
                    <a:p>
                      <a:pPr marL="50165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sz="1800" spc="-10" dirty="0">
                          <a:solidFill>
                            <a:srgbClr val="000000"/>
                          </a:solidFill>
                          <a:latin typeface="+mj-lt"/>
                        </a:rPr>
                        <a:t>HHT, </a:t>
                      </a:r>
                      <a:r>
                        <a:rPr sz="1800" dirty="0">
                          <a:solidFill>
                            <a:srgbClr val="000000"/>
                          </a:solidFill>
                          <a:latin typeface="+mj-lt"/>
                        </a:rPr>
                        <a:t>HTH,</a:t>
                      </a:r>
                      <a:r>
                        <a:rPr sz="1800" spc="-10" dirty="0">
                          <a:solidFill>
                            <a:srgbClr val="000000"/>
                          </a:solidFill>
                          <a:latin typeface="+mj-lt"/>
                        </a:rPr>
                        <a:t> </a:t>
                      </a:r>
                      <a:r>
                        <a:rPr sz="1800" dirty="0">
                          <a:solidFill>
                            <a:srgbClr val="000000"/>
                          </a:solidFill>
                          <a:latin typeface="+mj-lt"/>
                        </a:rPr>
                        <a:t>THH</a:t>
                      </a:r>
                      <a:endParaRPr sz="1800" dirty="0">
                        <a:solidFill>
                          <a:srgbClr val="000000"/>
                        </a:solidFill>
                        <a:latin typeface="+mj-lt"/>
                        <a:cs typeface="STIX"/>
                      </a:endParaRPr>
                    </a:p>
                  </a:txBody>
                  <a:tcPr marL="0" marR="0" marT="9017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4965">
                <a:tc>
                  <a:txBody>
                    <a:bodyPr/>
                    <a:lstStyle/>
                    <a:p>
                      <a:pPr marR="24130"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sz="1800" dirty="0">
                          <a:solidFill>
                            <a:srgbClr val="000000"/>
                          </a:solidFill>
                          <a:latin typeface="+mj-lt"/>
                        </a:rPr>
                        <a:t>3</a:t>
                      </a:r>
                      <a:endParaRPr sz="1800">
                        <a:solidFill>
                          <a:srgbClr val="000000"/>
                        </a:solidFill>
                        <a:latin typeface="+mj-lt"/>
                        <a:cs typeface="STIX"/>
                      </a:endParaRPr>
                    </a:p>
                  </a:txBody>
                  <a:tcPr marL="0" marR="0" marT="90170" marB="0"/>
                </a:tc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800" u="sng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j-lt"/>
                        </a:rPr>
                        <a:t>1</a:t>
                      </a:r>
                      <a:endParaRPr sz="1800" dirty="0">
                        <a:solidFill>
                          <a:srgbClr val="000000"/>
                        </a:solidFill>
                        <a:latin typeface="+mj-lt"/>
                      </a:endParaRPr>
                    </a:p>
                    <a:p>
                      <a:pPr marL="8890"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800" dirty="0">
                          <a:solidFill>
                            <a:srgbClr val="000000"/>
                          </a:solidFill>
                          <a:latin typeface="+mj-lt"/>
                        </a:rPr>
                        <a:t>8</a:t>
                      </a:r>
                      <a:endParaRPr sz="1800" dirty="0">
                        <a:solidFill>
                          <a:srgbClr val="000000"/>
                        </a:solidFill>
                        <a:latin typeface="+mj-lt"/>
                        <a:cs typeface="STIX"/>
                      </a:endParaRPr>
                    </a:p>
                  </a:txBody>
                  <a:tcPr marL="0" marR="0" marT="24130" marB="0"/>
                </a:tc>
                <a:tc>
                  <a:txBody>
                    <a:bodyPr/>
                    <a:lstStyle/>
                    <a:p>
                      <a:pPr marL="50165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sz="1800" dirty="0">
                          <a:solidFill>
                            <a:srgbClr val="000000"/>
                          </a:solidFill>
                          <a:latin typeface="+mj-lt"/>
                        </a:rPr>
                        <a:t>HHH</a:t>
                      </a:r>
                      <a:endParaRPr sz="1800" dirty="0">
                        <a:solidFill>
                          <a:srgbClr val="000000"/>
                        </a:solidFill>
                        <a:latin typeface="+mj-lt"/>
                        <a:cs typeface="STIX"/>
                      </a:endParaRPr>
                    </a:p>
                  </a:txBody>
                  <a:tcPr marL="0" marR="0" marT="9017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5444">
                <a:tc>
                  <a:txBody>
                    <a:bodyPr/>
                    <a:lstStyle/>
                    <a:p>
                      <a:pPr marR="24130" algn="ctr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r>
                        <a:rPr sz="1800" b="1" spc="-20" dirty="0">
                          <a:solidFill>
                            <a:srgbClr val="000000"/>
                          </a:solidFill>
                          <a:latin typeface="+mj-lt"/>
                        </a:rPr>
                        <a:t>Total</a:t>
                      </a:r>
                      <a:endParaRPr sz="1800" b="1">
                        <a:solidFill>
                          <a:srgbClr val="000000"/>
                        </a:solidFill>
                        <a:latin typeface="+mj-lt"/>
                        <a:cs typeface="STIX"/>
                      </a:endParaRPr>
                    </a:p>
                  </a:txBody>
                  <a:tcPr marL="0" marR="0" marT="64769" marB="0"/>
                </a:tc>
                <a:tc>
                  <a:txBody>
                    <a:bodyPr/>
                    <a:lstStyle/>
                    <a:p>
                      <a:pPr marL="29845" algn="ctr">
                        <a:lnSpc>
                          <a:spcPts val="1814"/>
                        </a:lnSpc>
                      </a:pPr>
                      <a:endParaRPr sz="1800" b="1" dirty="0">
                        <a:solidFill>
                          <a:srgbClr val="000000"/>
                        </a:solidFill>
                        <a:latin typeface="+mj-lt"/>
                        <a:cs typeface="STIX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 b="1" dirty="0">
                        <a:solidFill>
                          <a:srgbClr val="000000"/>
                        </a:solidFill>
                        <a:latin typeface="+mj-lt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3327167" y="4306851"/>
          <a:ext cx="16510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Equation" r:id="rId3" imgW="1650960" imgH="355320" progId="Equation.DSMT4">
                  <p:embed/>
                </p:oleObj>
              </mc:Choice>
              <mc:Fallback>
                <p:oleObj name="Equation" r:id="rId3" imgW="1650960" imgH="3553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7167" y="4306851"/>
                        <a:ext cx="16510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7.2.2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739640"/>
          </a:xfrm>
        </p:spPr>
        <p:txBody>
          <a:bodyPr/>
          <a:lstStyle/>
          <a:p>
            <a:r>
              <a:rPr lang="en-US" dirty="0"/>
              <a:t>K. J. Johnson is a computer salesperson. During the last year he has kept records of his computer sales for the last 200 days.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He recognizes that his daily sales constitute a random process and he wishes to determine the probability distribution for daily sales. From the probability distribution he would like to determine the following. 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143000" y="2743200"/>
          <a:ext cx="6019800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 gridSpan="6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Frequency Distribution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Sales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Frequency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7.2.2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/>
            </a:pPr>
            <a:r>
              <a:rPr lang="en-US" dirty="0"/>
              <a:t>The probability that he will sell at least 2 computers each day.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The probability he will sell at most 2 computers each day. </a:t>
            </a:r>
          </a:p>
          <a:p>
            <a:pPr marL="514350" indent="-514350"/>
            <a:r>
              <a:rPr lang="en-US" b="1" dirty="0"/>
              <a:t>Solution </a:t>
            </a:r>
          </a:p>
          <a:p>
            <a:pPr marL="3175" indent="-3175"/>
            <a:r>
              <a:rPr lang="en-US" dirty="0"/>
              <a:t>The random variable is </a:t>
            </a:r>
            <a:r>
              <a:rPr lang="en-US" i="1" dirty="0"/>
              <a:t>X</a:t>
            </a:r>
            <a:r>
              <a:rPr lang="en-US" dirty="0"/>
              <a:t> = the number of computers sold each day.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7.2.2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probabilities for this random variable are computed in the following table based upon 200 days of sales data obtained from Mr. Johnson’s records using the relative frequency concept.</a:t>
            </a:r>
          </a:p>
        </p:txBody>
      </p:sp>
      <p:graphicFrame>
        <p:nvGraphicFramePr>
          <p:cNvPr id="4" name="object 3"/>
          <p:cNvGraphicFramePr>
            <a:graphicFrameLocks noGrp="1"/>
          </p:cNvGraphicFramePr>
          <p:nvPr/>
        </p:nvGraphicFramePr>
        <p:xfrm>
          <a:off x="152400" y="3345110"/>
          <a:ext cx="8762999" cy="13240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95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760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7745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84194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12173">
                <a:tc gridSpan="7">
                  <a:txBody>
                    <a:bodyPr/>
                    <a:lstStyle/>
                    <a:p>
                      <a:pPr marL="7366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8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/>
                        <a:t>Probability Distribution </a:t>
                      </a:r>
                      <a:endParaRPr lang="en-US" sz="2000" b="1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23495" marB="0"/>
                </a:tc>
                <a:tc hMerge="1">
                  <a:txBody>
                    <a:bodyPr/>
                    <a:lstStyle/>
                    <a:p>
                      <a:pPr marL="1270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endParaRPr sz="1100">
                        <a:latin typeface="STIX"/>
                        <a:cs typeface="STIX"/>
                      </a:endParaRPr>
                    </a:p>
                  </a:txBody>
                  <a:tcPr marL="0" marR="0" marT="15875" marB="0">
                    <a:lnL w="12700" cap="flat" cmpd="sng" algn="ctr">
                      <a:solidFill>
                        <a:srgbClr val="6A6A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A6A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A6A71"/>
                      </a:solidFill>
                      <a:prstDash val="solid"/>
                    </a:lnT>
                    <a:lnB w="12700">
                      <a:solidFill>
                        <a:srgbClr val="6A6A71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marL="1397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endParaRPr sz="1100">
                        <a:latin typeface="STIX"/>
                        <a:cs typeface="STIX"/>
                      </a:endParaRPr>
                    </a:p>
                  </a:txBody>
                  <a:tcPr marL="0" marR="0" marT="15875" marB="0">
                    <a:lnL w="12700" cap="flat" cmpd="sng" algn="ctr">
                      <a:solidFill>
                        <a:srgbClr val="6A6A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A6A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A6A71"/>
                      </a:solidFill>
                      <a:prstDash val="solid"/>
                    </a:lnT>
                    <a:lnB w="12700">
                      <a:solidFill>
                        <a:srgbClr val="6A6A71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marL="14604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endParaRPr sz="1100">
                        <a:latin typeface="STIX"/>
                        <a:cs typeface="STIX"/>
                      </a:endParaRPr>
                    </a:p>
                  </a:txBody>
                  <a:tcPr marL="0" marR="0" marT="15875" marB="0">
                    <a:lnL w="12700" cap="flat" cmpd="sng" algn="ctr">
                      <a:solidFill>
                        <a:srgbClr val="6A6A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A6A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A6A71"/>
                      </a:solidFill>
                      <a:prstDash val="solid"/>
                    </a:lnT>
                    <a:lnB w="12700">
                      <a:solidFill>
                        <a:srgbClr val="6A6A71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marL="1524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endParaRPr sz="1100">
                        <a:latin typeface="STIX"/>
                        <a:cs typeface="STIX"/>
                      </a:endParaRPr>
                    </a:p>
                  </a:txBody>
                  <a:tcPr marL="0" marR="0" marT="15875" marB="0">
                    <a:lnL w="12700" cap="flat" cmpd="sng" algn="ctr">
                      <a:solidFill>
                        <a:srgbClr val="6A6A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A6A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A6A71"/>
                      </a:solidFill>
                      <a:prstDash val="solid"/>
                    </a:lnT>
                    <a:lnB w="12700">
                      <a:solidFill>
                        <a:srgbClr val="6A6A71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marL="1587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endParaRPr sz="1100">
                        <a:latin typeface="STIX"/>
                        <a:cs typeface="STIX"/>
                      </a:endParaRPr>
                    </a:p>
                  </a:txBody>
                  <a:tcPr marL="0" marR="0" marT="15875" marB="0">
                    <a:lnL w="12700" cap="flat" cmpd="sng" algn="ctr">
                      <a:solidFill>
                        <a:srgbClr val="6A6A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A6A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A6A71"/>
                      </a:solidFill>
                      <a:prstDash val="solid"/>
                    </a:lnT>
                    <a:lnB w="12700">
                      <a:solidFill>
                        <a:srgbClr val="6A6A71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marL="1714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endParaRPr sz="1100" dirty="0">
                        <a:latin typeface="STIX"/>
                        <a:cs typeface="STIX"/>
                      </a:endParaRPr>
                    </a:p>
                  </a:txBody>
                  <a:tcPr marL="0" marR="0" marT="15875" marB="0">
                    <a:lnL w="12700" cap="flat" cmpd="sng" algn="ctr">
                      <a:solidFill>
                        <a:srgbClr val="6A6A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6A6A71"/>
                      </a:solidFill>
                      <a:prstDash val="solid"/>
                    </a:lnR>
                    <a:lnT w="12700">
                      <a:solidFill>
                        <a:srgbClr val="6A6A71"/>
                      </a:solidFill>
                      <a:prstDash val="solid"/>
                    </a:lnT>
                    <a:lnB w="12700">
                      <a:solidFill>
                        <a:srgbClr val="6A6A7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5621">
                <a:tc>
                  <a:txBody>
                    <a:bodyPr/>
                    <a:lstStyle/>
                    <a:p>
                      <a:pPr marL="7366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1800" b="1" spc="-5" dirty="0">
                          <a:solidFill>
                            <a:srgbClr val="000000"/>
                          </a:solidFill>
                        </a:rPr>
                        <a:t>Computer Sales,</a:t>
                      </a:r>
                      <a:r>
                        <a:rPr sz="1800" b="1" spc="-4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1800" b="1" i="1" dirty="0">
                          <a:solidFill>
                            <a:srgbClr val="000000"/>
                          </a:solidFill>
                        </a:rPr>
                        <a:t>x</a:t>
                      </a:r>
                      <a:endParaRPr sz="1800" b="1" i="1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23495" marB="0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800" dirty="0">
                          <a:solidFill>
                            <a:srgbClr val="000000"/>
                          </a:solidFill>
                        </a:rPr>
                        <a:t>0</a:t>
                      </a:r>
                      <a:endParaRPr sz="18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L="1397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800" dirty="0">
                          <a:solidFill>
                            <a:srgbClr val="000000"/>
                          </a:solidFill>
                        </a:rPr>
                        <a:t>1</a:t>
                      </a:r>
                      <a:endParaRPr sz="180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L="14604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800" dirty="0">
                          <a:solidFill>
                            <a:srgbClr val="000000"/>
                          </a:solidFill>
                        </a:rPr>
                        <a:t>2</a:t>
                      </a:r>
                      <a:endParaRPr sz="180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L="1524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800" dirty="0">
                          <a:solidFill>
                            <a:srgbClr val="000000"/>
                          </a:solidFill>
                        </a:rPr>
                        <a:t>3</a:t>
                      </a:r>
                      <a:endParaRPr sz="180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L="1587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800" dirty="0">
                          <a:solidFill>
                            <a:srgbClr val="000000"/>
                          </a:solidFill>
                        </a:rPr>
                        <a:t>4</a:t>
                      </a:r>
                      <a:endParaRPr sz="180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L="1714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800" b="1" spc="-20" dirty="0">
                          <a:solidFill>
                            <a:srgbClr val="000000"/>
                          </a:solidFill>
                        </a:rPr>
                        <a:t>Total</a:t>
                      </a:r>
                      <a:endParaRPr sz="1800" b="1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7607">
                <a:tc>
                  <a:txBody>
                    <a:bodyPr/>
                    <a:lstStyle/>
                    <a:p>
                      <a:pPr marL="12700"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sz="1800" b="1" spc="-10" dirty="0">
                          <a:solidFill>
                            <a:srgbClr val="000000"/>
                          </a:solidFill>
                        </a:rPr>
                        <a:t>Probability,</a:t>
                      </a:r>
                      <a:endParaRPr sz="1800" b="1" dirty="0">
                        <a:solidFill>
                          <a:srgbClr val="000000"/>
                        </a:solidFill>
                      </a:endParaRPr>
                    </a:p>
                    <a:p>
                      <a:pPr marL="1270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800" b="1" i="1" dirty="0">
                          <a:solidFill>
                            <a:srgbClr val="000000"/>
                          </a:solidFill>
                        </a:rPr>
                        <a:t>P</a:t>
                      </a:r>
                      <a:r>
                        <a:rPr sz="1800" b="1" dirty="0">
                          <a:solidFill>
                            <a:srgbClr val="000000"/>
                          </a:solidFill>
                        </a:rPr>
                        <a:t>(</a:t>
                      </a:r>
                      <a:r>
                        <a:rPr sz="1800" b="1" i="1" dirty="0">
                          <a:solidFill>
                            <a:srgbClr val="000000"/>
                          </a:solidFill>
                        </a:rPr>
                        <a:t>X</a:t>
                      </a:r>
                      <a:r>
                        <a:rPr sz="1800" b="1" spc="-1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1800" b="1" dirty="0">
                          <a:solidFill>
                            <a:srgbClr val="000000"/>
                          </a:solidFill>
                        </a:rPr>
                        <a:t>=</a:t>
                      </a:r>
                      <a:r>
                        <a:rPr sz="1800" b="1" spc="-1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1800" b="1" i="1" dirty="0">
                          <a:solidFill>
                            <a:srgbClr val="000000"/>
                          </a:solidFill>
                        </a:rPr>
                        <a:t>x</a:t>
                      </a:r>
                      <a:r>
                        <a:rPr sz="1800" b="1" spc="-7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1800" b="1" dirty="0">
                          <a:solidFill>
                            <a:srgbClr val="000000"/>
                          </a:solidFill>
                        </a:rPr>
                        <a:t>)</a:t>
                      </a:r>
                      <a:endParaRPr sz="1800" b="1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52705" marB="0"/>
                </a:tc>
                <a:tc>
                  <a:txBody>
                    <a:bodyPr/>
                    <a:lstStyle/>
                    <a:p>
                      <a:pPr marL="59690">
                        <a:lnSpc>
                          <a:spcPts val="1085"/>
                        </a:lnSpc>
                        <a:spcBef>
                          <a:spcPts val="1000"/>
                        </a:spcBef>
                      </a:pPr>
                      <a:endParaRPr sz="18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27000" marB="0"/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085"/>
                        </a:lnSpc>
                        <a:spcBef>
                          <a:spcPts val="1000"/>
                        </a:spcBef>
                      </a:pPr>
                      <a:endParaRPr sz="18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27000" marB="0"/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085"/>
                        </a:lnSpc>
                        <a:spcBef>
                          <a:spcPts val="1000"/>
                        </a:spcBef>
                      </a:pPr>
                      <a:endParaRPr sz="18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27000" marB="0"/>
                </a:tc>
                <a:tc>
                  <a:txBody>
                    <a:bodyPr/>
                    <a:lstStyle/>
                    <a:p>
                      <a:pPr marL="60960">
                        <a:lnSpc>
                          <a:spcPts val="1085"/>
                        </a:lnSpc>
                        <a:spcBef>
                          <a:spcPts val="1000"/>
                        </a:spcBef>
                      </a:pPr>
                      <a:endParaRPr sz="18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27000" marB="0"/>
                </a:tc>
                <a:tc>
                  <a:txBody>
                    <a:bodyPr/>
                    <a:lstStyle/>
                    <a:p>
                      <a:pPr marL="60960">
                        <a:lnSpc>
                          <a:spcPts val="1085"/>
                        </a:lnSpc>
                        <a:spcBef>
                          <a:spcPts val="1000"/>
                        </a:spcBef>
                      </a:pPr>
                      <a:endParaRPr sz="18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27000" marB="0"/>
                </a:tc>
                <a:tc>
                  <a:txBody>
                    <a:bodyPr/>
                    <a:lstStyle/>
                    <a:p>
                      <a:pPr marL="46990" algn="ctr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endParaRPr sz="18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50165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7163033" y="4139967"/>
          <a:ext cx="16510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8" name="Equation" r:id="rId3" imgW="1650960" imgH="355320" progId="Equation.DSMT4">
                  <p:embed/>
                </p:oleObj>
              </mc:Choice>
              <mc:Fallback>
                <p:oleObj name="Equation" r:id="rId3" imgW="1650960" imgH="3553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3033" y="4139967"/>
                        <a:ext cx="16510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2116822" y="4056077"/>
          <a:ext cx="9144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9" name="Equation" r:id="rId5" imgW="914400" imgH="571320" progId="Equation.DSMT4">
                  <p:embed/>
                </p:oleObj>
              </mc:Choice>
              <mc:Fallback>
                <p:oleObj name="Equation" r:id="rId5" imgW="914400" imgH="5713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6822" y="4056077"/>
                        <a:ext cx="9144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3101130" y="4051533"/>
          <a:ext cx="9144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0" name="Equation" r:id="rId7" imgW="914400" imgH="571320" progId="Equation.DSMT4">
                  <p:embed/>
                </p:oleObj>
              </mc:Choice>
              <mc:Fallback>
                <p:oleObj name="Equation" r:id="rId7" imgW="914400" imgH="571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1130" y="4051533"/>
                        <a:ext cx="9144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4098022" y="4038600"/>
          <a:ext cx="9144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1" name="Equation" r:id="rId9" imgW="914400" imgH="571320" progId="Equation.DSMT4">
                  <p:embed/>
                </p:oleObj>
              </mc:Choice>
              <mc:Fallback>
                <p:oleObj name="Equation" r:id="rId9" imgW="914400" imgH="571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8022" y="4038600"/>
                        <a:ext cx="9144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5087923" y="4021822"/>
          <a:ext cx="9144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2" name="Equation" r:id="rId11" imgW="914400" imgH="571320" progId="Equation.DSMT4">
                  <p:embed/>
                </p:oleObj>
              </mc:Choice>
              <mc:Fallback>
                <p:oleObj name="Equation" r:id="rId11" imgW="914400" imgH="571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7923" y="4021822"/>
                        <a:ext cx="9144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6155422" y="4043144"/>
          <a:ext cx="9144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3" name="Equation" r:id="rId13" imgW="914400" imgH="571320" progId="Equation.DSMT4">
                  <p:embed/>
                </p:oleObj>
              </mc:Choice>
              <mc:Fallback>
                <p:oleObj name="Equation" r:id="rId13" imgW="914400" imgH="571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5422" y="4043144"/>
                        <a:ext cx="9144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7.2.2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733800"/>
          </a:xfrm>
        </p:spPr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lphaLcPeriod"/>
            </a:pPr>
            <a:r>
              <a:rPr lang="en-US" dirty="0"/>
              <a:t>The probability that Mr. Johnson will sell at least 2 computers each day is calculated as follows. </a:t>
            </a:r>
          </a:p>
          <a:p>
            <a:r>
              <a:rPr lang="en-US" i="1" dirty="0"/>
              <a:t>	P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 ≥ 2) </a:t>
            </a:r>
            <a:r>
              <a:rPr lang="en-US" dirty="0">
                <a:solidFill>
                  <a:srgbClr val="1F497D"/>
                </a:solidFill>
                <a:latin typeface="Symbol" pitchFamily="98" charset="2"/>
              </a:rPr>
              <a:t>=</a:t>
            </a:r>
            <a:r>
              <a:rPr lang="en-US" dirty="0">
                <a:solidFill>
                  <a:srgbClr val="1F497D"/>
                </a:solidFill>
              </a:rPr>
              <a:t> </a:t>
            </a:r>
            <a:r>
              <a:rPr lang="en-US" i="1" dirty="0">
                <a:solidFill>
                  <a:srgbClr val="1F497D"/>
                </a:solidFill>
              </a:rPr>
              <a:t>P</a:t>
            </a:r>
            <a:r>
              <a:rPr lang="en-US" dirty="0">
                <a:solidFill>
                  <a:srgbClr val="1F497D"/>
                </a:solidFill>
              </a:rPr>
              <a:t>(</a:t>
            </a:r>
            <a:r>
              <a:rPr lang="en-US" i="1" dirty="0">
                <a:solidFill>
                  <a:srgbClr val="1F497D"/>
                </a:solidFill>
              </a:rPr>
              <a:t>X</a:t>
            </a:r>
            <a:r>
              <a:rPr lang="en-US" dirty="0">
                <a:solidFill>
                  <a:srgbClr val="1F497D"/>
                </a:solidFill>
              </a:rPr>
              <a:t> </a:t>
            </a:r>
            <a:r>
              <a:rPr lang="en-US" dirty="0">
                <a:solidFill>
                  <a:srgbClr val="1F497D"/>
                </a:solidFill>
                <a:latin typeface="Symbol" pitchFamily="98" charset="2"/>
              </a:rPr>
              <a:t>=</a:t>
            </a:r>
            <a:r>
              <a:rPr lang="en-US" dirty="0">
                <a:solidFill>
                  <a:srgbClr val="1F497D"/>
                </a:solidFill>
              </a:rPr>
              <a:t> 2) + </a:t>
            </a:r>
            <a:r>
              <a:rPr lang="en-US" i="1" dirty="0">
                <a:solidFill>
                  <a:srgbClr val="1F497D"/>
                </a:solidFill>
              </a:rPr>
              <a:t>P</a:t>
            </a:r>
            <a:r>
              <a:rPr lang="en-US" dirty="0">
                <a:solidFill>
                  <a:srgbClr val="1F497D"/>
                </a:solidFill>
              </a:rPr>
              <a:t>(</a:t>
            </a:r>
            <a:r>
              <a:rPr lang="en-US" i="1" dirty="0">
                <a:solidFill>
                  <a:srgbClr val="1F497D"/>
                </a:solidFill>
              </a:rPr>
              <a:t>X</a:t>
            </a:r>
            <a:r>
              <a:rPr lang="en-US" dirty="0">
                <a:solidFill>
                  <a:srgbClr val="1F497D"/>
                </a:solidFill>
              </a:rPr>
              <a:t> </a:t>
            </a:r>
            <a:r>
              <a:rPr lang="en-US" dirty="0">
                <a:solidFill>
                  <a:srgbClr val="1F497D"/>
                </a:solidFill>
                <a:latin typeface="Symbol" pitchFamily="98" charset="2"/>
              </a:rPr>
              <a:t>=</a:t>
            </a:r>
            <a:r>
              <a:rPr lang="en-US" dirty="0">
                <a:solidFill>
                  <a:srgbClr val="1F497D"/>
                </a:solidFill>
              </a:rPr>
              <a:t> 3) + </a:t>
            </a:r>
            <a:r>
              <a:rPr lang="en-US" i="1" dirty="0">
                <a:solidFill>
                  <a:srgbClr val="1F497D"/>
                </a:solidFill>
              </a:rPr>
              <a:t>P</a:t>
            </a:r>
            <a:r>
              <a:rPr lang="en-US" dirty="0">
                <a:solidFill>
                  <a:srgbClr val="1F497D"/>
                </a:solidFill>
              </a:rPr>
              <a:t>(</a:t>
            </a:r>
            <a:r>
              <a:rPr lang="en-US" i="1" dirty="0">
                <a:solidFill>
                  <a:srgbClr val="1F497D"/>
                </a:solidFill>
              </a:rPr>
              <a:t>X</a:t>
            </a:r>
            <a:r>
              <a:rPr lang="en-US" dirty="0">
                <a:solidFill>
                  <a:srgbClr val="1F497D"/>
                </a:solidFill>
              </a:rPr>
              <a:t> </a:t>
            </a:r>
            <a:r>
              <a:rPr lang="en-US" dirty="0">
                <a:solidFill>
                  <a:srgbClr val="1F497D"/>
                </a:solidFill>
                <a:latin typeface="Symbol" pitchFamily="98" charset="2"/>
              </a:rPr>
              <a:t>=</a:t>
            </a:r>
            <a:r>
              <a:rPr lang="en-US" dirty="0">
                <a:solidFill>
                  <a:srgbClr val="1F497D"/>
                </a:solidFill>
              </a:rPr>
              <a:t> 4)</a:t>
            </a:r>
          </a:p>
          <a:p>
            <a:r>
              <a:rPr lang="en-US" dirty="0">
                <a:solidFill>
                  <a:srgbClr val="1F497D"/>
                </a:solidFill>
              </a:rPr>
              <a:t>		   </a:t>
            </a:r>
            <a:r>
              <a:rPr lang="en-US" dirty="0">
                <a:solidFill>
                  <a:srgbClr val="1F497D"/>
                </a:solidFill>
                <a:latin typeface="Symbol" pitchFamily="98" charset="2"/>
              </a:rPr>
              <a:t>=</a:t>
            </a:r>
            <a:r>
              <a:rPr lang="en-US" dirty="0">
                <a:solidFill>
                  <a:srgbClr val="1F497D"/>
                </a:solidFill>
              </a:rPr>
              <a:t> 0.3 + 0.2 + 0.2 </a:t>
            </a:r>
            <a:r>
              <a:rPr lang="en-US" dirty="0">
                <a:solidFill>
                  <a:srgbClr val="1F497D"/>
                </a:solidFill>
                <a:latin typeface="Symbol" pitchFamily="98" charset="2"/>
              </a:rPr>
              <a:t>=</a:t>
            </a:r>
            <a:r>
              <a:rPr lang="en-US" dirty="0">
                <a:solidFill>
                  <a:srgbClr val="1F497D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0.7</a:t>
            </a: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 startAt="2"/>
            </a:pPr>
            <a:r>
              <a:rPr lang="en-US" dirty="0"/>
              <a:t>The probability that Mr. Johnson will sell at most </a:t>
            </a:r>
            <a:br>
              <a:rPr lang="en-US" dirty="0"/>
            </a:br>
            <a:r>
              <a:rPr lang="en-US" dirty="0"/>
              <a:t>2 computers each day is calculated in the following way. </a:t>
            </a:r>
          </a:p>
          <a:p>
            <a:pPr marL="514350" indent="-514350"/>
            <a:r>
              <a:rPr lang="en-US" i="1" dirty="0"/>
              <a:t>	P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 ≤ 2) </a:t>
            </a:r>
            <a:r>
              <a:rPr lang="en-US" dirty="0">
                <a:solidFill>
                  <a:srgbClr val="1F497D"/>
                </a:solidFill>
                <a:latin typeface="Symbol" pitchFamily="98" charset="2"/>
              </a:rPr>
              <a:t>=</a:t>
            </a:r>
            <a:r>
              <a:rPr lang="en-US" dirty="0">
                <a:solidFill>
                  <a:srgbClr val="1F497D"/>
                </a:solidFill>
              </a:rPr>
              <a:t> </a:t>
            </a:r>
            <a:r>
              <a:rPr lang="en-US" i="1" dirty="0">
                <a:solidFill>
                  <a:srgbClr val="1F497D"/>
                </a:solidFill>
              </a:rPr>
              <a:t>P</a:t>
            </a:r>
            <a:r>
              <a:rPr lang="en-US" dirty="0">
                <a:solidFill>
                  <a:srgbClr val="1F497D"/>
                </a:solidFill>
              </a:rPr>
              <a:t>(</a:t>
            </a:r>
            <a:r>
              <a:rPr lang="en-US" i="1" dirty="0">
                <a:solidFill>
                  <a:srgbClr val="1F497D"/>
                </a:solidFill>
              </a:rPr>
              <a:t>X</a:t>
            </a:r>
            <a:r>
              <a:rPr lang="en-US" dirty="0">
                <a:solidFill>
                  <a:srgbClr val="1F497D"/>
                </a:solidFill>
              </a:rPr>
              <a:t> </a:t>
            </a:r>
            <a:r>
              <a:rPr lang="en-US" dirty="0">
                <a:solidFill>
                  <a:srgbClr val="1F497D"/>
                </a:solidFill>
                <a:latin typeface="Symbol" pitchFamily="98" charset="2"/>
              </a:rPr>
              <a:t>=</a:t>
            </a:r>
            <a:r>
              <a:rPr lang="en-US" dirty="0">
                <a:solidFill>
                  <a:srgbClr val="1F497D"/>
                </a:solidFill>
              </a:rPr>
              <a:t> 0) + </a:t>
            </a:r>
            <a:r>
              <a:rPr lang="en-US" i="1" dirty="0">
                <a:solidFill>
                  <a:srgbClr val="1F497D"/>
                </a:solidFill>
              </a:rPr>
              <a:t>P</a:t>
            </a:r>
            <a:r>
              <a:rPr lang="en-US" dirty="0">
                <a:solidFill>
                  <a:srgbClr val="1F497D"/>
                </a:solidFill>
              </a:rPr>
              <a:t>(</a:t>
            </a:r>
            <a:r>
              <a:rPr lang="en-US" i="1" dirty="0">
                <a:solidFill>
                  <a:srgbClr val="1F497D"/>
                </a:solidFill>
              </a:rPr>
              <a:t>X</a:t>
            </a:r>
            <a:r>
              <a:rPr lang="en-US" dirty="0">
                <a:solidFill>
                  <a:srgbClr val="1F497D"/>
                </a:solidFill>
              </a:rPr>
              <a:t> </a:t>
            </a:r>
            <a:r>
              <a:rPr lang="en-US" dirty="0">
                <a:solidFill>
                  <a:srgbClr val="1F497D"/>
                </a:solidFill>
                <a:latin typeface="Symbol" pitchFamily="98" charset="2"/>
              </a:rPr>
              <a:t>=</a:t>
            </a:r>
            <a:r>
              <a:rPr lang="en-US" dirty="0">
                <a:solidFill>
                  <a:srgbClr val="1F497D"/>
                </a:solidFill>
              </a:rPr>
              <a:t> 1) + </a:t>
            </a:r>
            <a:r>
              <a:rPr lang="en-US" i="1" dirty="0">
                <a:solidFill>
                  <a:srgbClr val="1F497D"/>
                </a:solidFill>
              </a:rPr>
              <a:t>P</a:t>
            </a:r>
            <a:r>
              <a:rPr lang="en-US" dirty="0">
                <a:solidFill>
                  <a:srgbClr val="1F497D"/>
                </a:solidFill>
              </a:rPr>
              <a:t>(</a:t>
            </a:r>
            <a:r>
              <a:rPr lang="en-US" i="1" dirty="0">
                <a:solidFill>
                  <a:srgbClr val="1F497D"/>
                </a:solidFill>
              </a:rPr>
              <a:t>X</a:t>
            </a:r>
            <a:r>
              <a:rPr lang="en-US" dirty="0">
                <a:solidFill>
                  <a:srgbClr val="1F497D"/>
                </a:solidFill>
              </a:rPr>
              <a:t> </a:t>
            </a:r>
            <a:r>
              <a:rPr lang="en-US" dirty="0">
                <a:solidFill>
                  <a:srgbClr val="1F497D"/>
                </a:solidFill>
                <a:latin typeface="Symbol" pitchFamily="98" charset="2"/>
              </a:rPr>
              <a:t>=</a:t>
            </a:r>
            <a:r>
              <a:rPr lang="en-US" dirty="0">
                <a:solidFill>
                  <a:srgbClr val="1F497D"/>
                </a:solidFill>
              </a:rPr>
              <a:t> 2)</a:t>
            </a:r>
          </a:p>
          <a:p>
            <a:pPr marL="514350" indent="-514350"/>
            <a:r>
              <a:rPr lang="en-US" dirty="0">
                <a:solidFill>
                  <a:srgbClr val="1F497D"/>
                </a:solidFill>
              </a:rPr>
              <a:t>		          </a:t>
            </a:r>
            <a:r>
              <a:rPr lang="en-US" dirty="0">
                <a:solidFill>
                  <a:srgbClr val="1F497D"/>
                </a:solidFill>
                <a:latin typeface="Symbol" pitchFamily="98" charset="2"/>
              </a:rPr>
              <a:t>=</a:t>
            </a:r>
            <a:r>
              <a:rPr lang="en-US" dirty="0">
                <a:solidFill>
                  <a:srgbClr val="1F497D"/>
                </a:solidFill>
              </a:rPr>
              <a:t> 0.2 + 0.1 + 0.3 </a:t>
            </a:r>
            <a:r>
              <a:rPr lang="en-US" dirty="0">
                <a:solidFill>
                  <a:srgbClr val="1F497D"/>
                </a:solidFill>
                <a:latin typeface="Symbol" pitchFamily="98" charset="2"/>
              </a:rPr>
              <a:t>=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0.6</a:t>
            </a:r>
          </a:p>
          <a:p>
            <a:endParaRPr lang="en-US" dirty="0"/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9274DC01-2E6A-4FEA-9FAF-8D2FDC1512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5684322"/>
              </p:ext>
            </p:extLst>
          </p:nvPr>
        </p:nvGraphicFramePr>
        <p:xfrm>
          <a:off x="190500" y="1143000"/>
          <a:ext cx="8762999" cy="13240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95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760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7745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84194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12173">
                <a:tc gridSpan="7">
                  <a:txBody>
                    <a:bodyPr/>
                    <a:lstStyle/>
                    <a:p>
                      <a:pPr marL="7366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8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/>
                        <a:t>Probability Distribution </a:t>
                      </a:r>
                      <a:endParaRPr lang="en-US" sz="2000" b="1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23495" marB="0"/>
                </a:tc>
                <a:tc hMerge="1">
                  <a:txBody>
                    <a:bodyPr/>
                    <a:lstStyle/>
                    <a:p>
                      <a:pPr marL="1270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endParaRPr sz="1100">
                        <a:latin typeface="STIX"/>
                        <a:cs typeface="STIX"/>
                      </a:endParaRPr>
                    </a:p>
                  </a:txBody>
                  <a:tcPr marL="0" marR="0" marT="15875" marB="0">
                    <a:lnL w="12700" cap="flat" cmpd="sng" algn="ctr">
                      <a:solidFill>
                        <a:srgbClr val="6A6A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A6A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A6A71"/>
                      </a:solidFill>
                      <a:prstDash val="solid"/>
                    </a:lnT>
                    <a:lnB w="12700">
                      <a:solidFill>
                        <a:srgbClr val="6A6A71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marL="1397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endParaRPr sz="1100">
                        <a:latin typeface="STIX"/>
                        <a:cs typeface="STIX"/>
                      </a:endParaRPr>
                    </a:p>
                  </a:txBody>
                  <a:tcPr marL="0" marR="0" marT="15875" marB="0">
                    <a:lnL w="12700" cap="flat" cmpd="sng" algn="ctr">
                      <a:solidFill>
                        <a:srgbClr val="6A6A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A6A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A6A71"/>
                      </a:solidFill>
                      <a:prstDash val="solid"/>
                    </a:lnT>
                    <a:lnB w="12700">
                      <a:solidFill>
                        <a:srgbClr val="6A6A71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marL="14604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endParaRPr sz="1100">
                        <a:latin typeface="STIX"/>
                        <a:cs typeface="STIX"/>
                      </a:endParaRPr>
                    </a:p>
                  </a:txBody>
                  <a:tcPr marL="0" marR="0" marT="15875" marB="0">
                    <a:lnL w="12700" cap="flat" cmpd="sng" algn="ctr">
                      <a:solidFill>
                        <a:srgbClr val="6A6A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A6A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A6A71"/>
                      </a:solidFill>
                      <a:prstDash val="solid"/>
                    </a:lnT>
                    <a:lnB w="12700">
                      <a:solidFill>
                        <a:srgbClr val="6A6A71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marL="1524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endParaRPr sz="1100">
                        <a:latin typeface="STIX"/>
                        <a:cs typeface="STIX"/>
                      </a:endParaRPr>
                    </a:p>
                  </a:txBody>
                  <a:tcPr marL="0" marR="0" marT="15875" marB="0">
                    <a:lnL w="12700" cap="flat" cmpd="sng" algn="ctr">
                      <a:solidFill>
                        <a:srgbClr val="6A6A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A6A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A6A71"/>
                      </a:solidFill>
                      <a:prstDash val="solid"/>
                    </a:lnT>
                    <a:lnB w="12700">
                      <a:solidFill>
                        <a:srgbClr val="6A6A71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marL="1587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endParaRPr sz="1100">
                        <a:latin typeface="STIX"/>
                        <a:cs typeface="STIX"/>
                      </a:endParaRPr>
                    </a:p>
                  </a:txBody>
                  <a:tcPr marL="0" marR="0" marT="15875" marB="0">
                    <a:lnL w="12700" cap="flat" cmpd="sng" algn="ctr">
                      <a:solidFill>
                        <a:srgbClr val="6A6A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A6A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A6A71"/>
                      </a:solidFill>
                      <a:prstDash val="solid"/>
                    </a:lnT>
                    <a:lnB w="12700">
                      <a:solidFill>
                        <a:srgbClr val="6A6A71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marL="1714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endParaRPr sz="1100" dirty="0">
                        <a:latin typeface="STIX"/>
                        <a:cs typeface="STIX"/>
                      </a:endParaRPr>
                    </a:p>
                  </a:txBody>
                  <a:tcPr marL="0" marR="0" marT="15875" marB="0">
                    <a:lnL w="12700" cap="flat" cmpd="sng" algn="ctr">
                      <a:solidFill>
                        <a:srgbClr val="6A6A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6A6A71"/>
                      </a:solidFill>
                      <a:prstDash val="solid"/>
                    </a:lnR>
                    <a:lnT w="12700">
                      <a:solidFill>
                        <a:srgbClr val="6A6A71"/>
                      </a:solidFill>
                      <a:prstDash val="solid"/>
                    </a:lnT>
                    <a:lnB w="12700">
                      <a:solidFill>
                        <a:srgbClr val="6A6A7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5621">
                <a:tc>
                  <a:txBody>
                    <a:bodyPr/>
                    <a:lstStyle/>
                    <a:p>
                      <a:pPr marL="7366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1800" b="1" spc="-5" dirty="0">
                          <a:solidFill>
                            <a:srgbClr val="000000"/>
                          </a:solidFill>
                        </a:rPr>
                        <a:t>Computer Sales,</a:t>
                      </a:r>
                      <a:r>
                        <a:rPr sz="1800" b="1" spc="-4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1800" b="1" i="1" dirty="0">
                          <a:solidFill>
                            <a:srgbClr val="000000"/>
                          </a:solidFill>
                        </a:rPr>
                        <a:t>x</a:t>
                      </a:r>
                      <a:endParaRPr sz="1800" b="1" i="1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23495" marB="0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800" dirty="0">
                          <a:solidFill>
                            <a:srgbClr val="000000"/>
                          </a:solidFill>
                        </a:rPr>
                        <a:t>0</a:t>
                      </a:r>
                      <a:endParaRPr sz="18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L="1397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800" dirty="0">
                          <a:solidFill>
                            <a:srgbClr val="000000"/>
                          </a:solidFill>
                        </a:rPr>
                        <a:t>1</a:t>
                      </a:r>
                      <a:endParaRPr sz="180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L="14604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800" dirty="0">
                          <a:solidFill>
                            <a:srgbClr val="000000"/>
                          </a:solidFill>
                        </a:rPr>
                        <a:t>2</a:t>
                      </a:r>
                      <a:endParaRPr sz="180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L="1524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800" dirty="0">
                          <a:solidFill>
                            <a:srgbClr val="000000"/>
                          </a:solidFill>
                        </a:rPr>
                        <a:t>3</a:t>
                      </a:r>
                      <a:endParaRPr sz="180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L="1587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800" dirty="0">
                          <a:solidFill>
                            <a:srgbClr val="000000"/>
                          </a:solidFill>
                        </a:rPr>
                        <a:t>4</a:t>
                      </a:r>
                      <a:endParaRPr sz="180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L="1714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800" b="1" spc="-20" dirty="0">
                          <a:solidFill>
                            <a:srgbClr val="000000"/>
                          </a:solidFill>
                        </a:rPr>
                        <a:t>Total</a:t>
                      </a:r>
                      <a:endParaRPr sz="1800" b="1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5875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7607">
                <a:tc>
                  <a:txBody>
                    <a:bodyPr/>
                    <a:lstStyle/>
                    <a:p>
                      <a:pPr marL="12700"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sz="1800" b="1" spc="-10" dirty="0">
                          <a:solidFill>
                            <a:srgbClr val="000000"/>
                          </a:solidFill>
                        </a:rPr>
                        <a:t>Probability,</a:t>
                      </a:r>
                      <a:endParaRPr sz="1800" b="1" dirty="0">
                        <a:solidFill>
                          <a:srgbClr val="000000"/>
                        </a:solidFill>
                      </a:endParaRPr>
                    </a:p>
                    <a:p>
                      <a:pPr marL="1270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800" b="1" i="1" dirty="0">
                          <a:solidFill>
                            <a:srgbClr val="000000"/>
                          </a:solidFill>
                        </a:rPr>
                        <a:t>P</a:t>
                      </a:r>
                      <a:r>
                        <a:rPr sz="1800" b="1" dirty="0">
                          <a:solidFill>
                            <a:srgbClr val="000000"/>
                          </a:solidFill>
                        </a:rPr>
                        <a:t>(</a:t>
                      </a:r>
                      <a:r>
                        <a:rPr sz="1800" b="1" i="1" dirty="0">
                          <a:solidFill>
                            <a:srgbClr val="000000"/>
                          </a:solidFill>
                        </a:rPr>
                        <a:t>X</a:t>
                      </a:r>
                      <a:r>
                        <a:rPr sz="1800" b="1" spc="-1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1800" b="1" dirty="0">
                          <a:solidFill>
                            <a:srgbClr val="000000"/>
                          </a:solidFill>
                        </a:rPr>
                        <a:t>=</a:t>
                      </a:r>
                      <a:r>
                        <a:rPr sz="1800" b="1" spc="-1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1800" b="1" i="1" dirty="0">
                          <a:solidFill>
                            <a:srgbClr val="000000"/>
                          </a:solidFill>
                        </a:rPr>
                        <a:t>x</a:t>
                      </a:r>
                      <a:r>
                        <a:rPr sz="1800" b="1" spc="-7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1800" b="1" dirty="0">
                          <a:solidFill>
                            <a:srgbClr val="000000"/>
                          </a:solidFill>
                        </a:rPr>
                        <a:t>)</a:t>
                      </a:r>
                      <a:endParaRPr sz="1800" b="1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52705" marB="0"/>
                </a:tc>
                <a:tc>
                  <a:txBody>
                    <a:bodyPr/>
                    <a:lstStyle/>
                    <a:p>
                      <a:pPr marL="59690">
                        <a:lnSpc>
                          <a:spcPts val="1085"/>
                        </a:lnSpc>
                        <a:spcBef>
                          <a:spcPts val="1000"/>
                        </a:spcBef>
                      </a:pPr>
                      <a:endParaRPr sz="18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27000" marB="0"/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085"/>
                        </a:lnSpc>
                        <a:spcBef>
                          <a:spcPts val="1000"/>
                        </a:spcBef>
                      </a:pPr>
                      <a:endParaRPr sz="18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27000" marB="0"/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085"/>
                        </a:lnSpc>
                        <a:spcBef>
                          <a:spcPts val="1000"/>
                        </a:spcBef>
                      </a:pPr>
                      <a:endParaRPr sz="18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27000" marB="0"/>
                </a:tc>
                <a:tc>
                  <a:txBody>
                    <a:bodyPr/>
                    <a:lstStyle/>
                    <a:p>
                      <a:pPr marL="60960">
                        <a:lnSpc>
                          <a:spcPts val="1085"/>
                        </a:lnSpc>
                        <a:spcBef>
                          <a:spcPts val="1000"/>
                        </a:spcBef>
                      </a:pPr>
                      <a:endParaRPr sz="18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27000" marB="0"/>
                </a:tc>
                <a:tc>
                  <a:txBody>
                    <a:bodyPr/>
                    <a:lstStyle/>
                    <a:p>
                      <a:pPr marL="60960">
                        <a:lnSpc>
                          <a:spcPts val="1085"/>
                        </a:lnSpc>
                        <a:spcBef>
                          <a:spcPts val="1000"/>
                        </a:spcBef>
                      </a:pPr>
                      <a:endParaRPr sz="18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27000" marB="0"/>
                </a:tc>
                <a:tc>
                  <a:txBody>
                    <a:bodyPr/>
                    <a:lstStyle/>
                    <a:p>
                      <a:pPr marL="46990" algn="ctr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endParaRPr sz="18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50165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5" name="Object 2">
            <a:extLst>
              <a:ext uri="{FF2B5EF4-FFF2-40B4-BE49-F238E27FC236}">
                <a16:creationId xmlns:a16="http://schemas.microsoft.com/office/drawing/2014/main" id="{62890774-860D-4CDE-B9BB-FAB9D8C0C02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5532792"/>
              </p:ext>
            </p:extLst>
          </p:nvPr>
        </p:nvGraphicFramePr>
        <p:xfrm>
          <a:off x="7201133" y="1937857"/>
          <a:ext cx="16510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0" name="Equation" r:id="rId3" imgW="1650960" imgH="355320" progId="Equation.DSMT4">
                  <p:embed/>
                </p:oleObj>
              </mc:Choice>
              <mc:Fallback>
                <p:oleObj name="Equation" r:id="rId3" imgW="1650960" imgH="355320" progId="Equation.DSMT4">
                  <p:embed/>
                  <p:pic>
                    <p:nvPicPr>
                      <p:cNvPr id="205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01133" y="1937857"/>
                        <a:ext cx="16510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3">
            <a:extLst>
              <a:ext uri="{FF2B5EF4-FFF2-40B4-BE49-F238E27FC236}">
                <a16:creationId xmlns:a16="http://schemas.microsoft.com/office/drawing/2014/main" id="{5170369C-E9CF-4E28-AB69-1BDF09D92F3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2155873"/>
              </p:ext>
            </p:extLst>
          </p:nvPr>
        </p:nvGraphicFramePr>
        <p:xfrm>
          <a:off x="2154922" y="1853967"/>
          <a:ext cx="9144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1" name="Equation" r:id="rId5" imgW="914400" imgH="571320" progId="Equation.DSMT4">
                  <p:embed/>
                </p:oleObj>
              </mc:Choice>
              <mc:Fallback>
                <p:oleObj name="Equation" r:id="rId5" imgW="914400" imgH="571320" progId="Equation.DSMT4">
                  <p:embed/>
                  <p:pic>
                    <p:nvPicPr>
                      <p:cNvPr id="205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4922" y="1853967"/>
                        <a:ext cx="9144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>
            <a:extLst>
              <a:ext uri="{FF2B5EF4-FFF2-40B4-BE49-F238E27FC236}">
                <a16:creationId xmlns:a16="http://schemas.microsoft.com/office/drawing/2014/main" id="{F73F87C0-F25F-4BB7-9766-5986E1C1591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6131336"/>
              </p:ext>
            </p:extLst>
          </p:nvPr>
        </p:nvGraphicFramePr>
        <p:xfrm>
          <a:off x="3139230" y="1849423"/>
          <a:ext cx="9144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2" name="Equation" r:id="rId7" imgW="914400" imgH="571320" progId="Equation.DSMT4">
                  <p:embed/>
                </p:oleObj>
              </mc:Choice>
              <mc:Fallback>
                <p:oleObj name="Equation" r:id="rId7" imgW="914400" imgH="571320" progId="Equation.DSMT4">
                  <p:embed/>
                  <p:pic>
                    <p:nvPicPr>
                      <p:cNvPr id="205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9230" y="1849423"/>
                        <a:ext cx="9144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>
            <a:extLst>
              <a:ext uri="{FF2B5EF4-FFF2-40B4-BE49-F238E27FC236}">
                <a16:creationId xmlns:a16="http://schemas.microsoft.com/office/drawing/2014/main" id="{F0A2A8EE-C1AF-446D-B1C6-2A7B637ABF2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2489140"/>
              </p:ext>
            </p:extLst>
          </p:nvPr>
        </p:nvGraphicFramePr>
        <p:xfrm>
          <a:off x="4136122" y="1836490"/>
          <a:ext cx="9144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3" name="Equation" r:id="rId9" imgW="914400" imgH="571320" progId="Equation.DSMT4">
                  <p:embed/>
                </p:oleObj>
              </mc:Choice>
              <mc:Fallback>
                <p:oleObj name="Equation" r:id="rId9" imgW="914400" imgH="571320" progId="Equation.DSMT4">
                  <p:embed/>
                  <p:pic>
                    <p:nvPicPr>
                      <p:cNvPr id="205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6122" y="1836490"/>
                        <a:ext cx="9144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>
            <a:extLst>
              <a:ext uri="{FF2B5EF4-FFF2-40B4-BE49-F238E27FC236}">
                <a16:creationId xmlns:a16="http://schemas.microsoft.com/office/drawing/2014/main" id="{41EA1F03-9A5C-492C-8F7C-814824D1C94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7778833"/>
              </p:ext>
            </p:extLst>
          </p:nvPr>
        </p:nvGraphicFramePr>
        <p:xfrm>
          <a:off x="5126023" y="1819712"/>
          <a:ext cx="9144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4" name="Equation" r:id="rId11" imgW="914400" imgH="571320" progId="Equation.DSMT4">
                  <p:embed/>
                </p:oleObj>
              </mc:Choice>
              <mc:Fallback>
                <p:oleObj name="Equation" r:id="rId11" imgW="914400" imgH="571320" progId="Equation.DSMT4">
                  <p:embed/>
                  <p:pic>
                    <p:nvPicPr>
                      <p:cNvPr id="205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6023" y="1819712"/>
                        <a:ext cx="9144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7">
            <a:extLst>
              <a:ext uri="{FF2B5EF4-FFF2-40B4-BE49-F238E27FC236}">
                <a16:creationId xmlns:a16="http://schemas.microsoft.com/office/drawing/2014/main" id="{9F74A15A-1C44-4D45-A7DA-7F05F7BA6AB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2133693"/>
              </p:ext>
            </p:extLst>
          </p:nvPr>
        </p:nvGraphicFramePr>
        <p:xfrm>
          <a:off x="6193522" y="1841034"/>
          <a:ext cx="9144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5" name="Equation" r:id="rId13" imgW="914400" imgH="571320" progId="Equation.DSMT4">
                  <p:embed/>
                </p:oleObj>
              </mc:Choice>
              <mc:Fallback>
                <p:oleObj name="Equation" r:id="rId13" imgW="914400" imgH="571320" progId="Equation.DSMT4">
                  <p:embed/>
                  <p:pic>
                    <p:nvPicPr>
                      <p:cNvPr id="205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3522" y="1841034"/>
                        <a:ext cx="9144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7.2.3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investor has decided that she will purchase a stock if there is at least a </a:t>
            </a:r>
            <a:r>
              <a:rPr lang="en-US" dirty="0">
                <a:solidFill>
                  <a:srgbClr val="0000FF"/>
                </a:solidFill>
              </a:rPr>
              <a:t>50%</a:t>
            </a:r>
            <a:r>
              <a:rPr lang="en-US" dirty="0"/>
              <a:t> chance that the price of the stock will be more than </a:t>
            </a:r>
            <a:r>
              <a:rPr lang="en-US" dirty="0">
                <a:solidFill>
                  <a:srgbClr val="0000FF"/>
                </a:solidFill>
              </a:rPr>
              <a:t>$32 </a:t>
            </a:r>
            <a:r>
              <a:rPr lang="en-US" dirty="0"/>
              <a:t>in thirty days. Assuming the price of the stock </a:t>
            </a:r>
            <a:r>
              <a:rPr lang="en-US" dirty="0">
                <a:solidFill>
                  <a:srgbClr val="0000FF"/>
                </a:solidFill>
              </a:rPr>
              <a:t>30</a:t>
            </a:r>
            <a:r>
              <a:rPr lang="en-US" dirty="0"/>
              <a:t> days from now is described in the table below, should the investor purchase the stock?</a:t>
            </a:r>
          </a:p>
          <a:p>
            <a:endParaRPr lang="en-US" b="1" dirty="0"/>
          </a:p>
        </p:txBody>
      </p:sp>
      <p:graphicFrame>
        <p:nvGraphicFramePr>
          <p:cNvPr id="4" name="object 3"/>
          <p:cNvGraphicFramePr>
            <a:graphicFrameLocks noGrp="1"/>
          </p:cNvGraphicFramePr>
          <p:nvPr/>
        </p:nvGraphicFramePr>
        <p:xfrm>
          <a:off x="990600" y="4038600"/>
          <a:ext cx="7467600" cy="11595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58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62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62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562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562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5626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5626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5626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96789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04800">
                <a:tc gridSpan="9">
                  <a:txBody>
                    <a:bodyPr/>
                    <a:lstStyle/>
                    <a:p>
                      <a:pPr marL="12700"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lang="en-US" sz="2000" dirty="0">
                          <a:latin typeface="+mj-lt"/>
                          <a:cs typeface="Roboto Condensed"/>
                        </a:rPr>
                        <a:t>Stock Prices</a:t>
                      </a:r>
                      <a:endParaRPr sz="2000" dirty="0">
                        <a:latin typeface="+mj-lt"/>
                        <a:cs typeface="Roboto Condensed"/>
                      </a:endParaRPr>
                    </a:p>
                  </a:txBody>
                  <a:tcPr marL="0" marR="0" marT="74295" marB="0" anchor="ctr" anchorCtr="1"/>
                </a:tc>
                <a:tc hMerge="1">
                  <a:txBody>
                    <a:bodyPr/>
                    <a:lstStyle/>
                    <a:p>
                      <a:pPr marL="12065" algn="ct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1100">
                        <a:latin typeface="STIX"/>
                        <a:cs typeface="STIX"/>
                      </a:endParaRPr>
                    </a:p>
                  </a:txBody>
                  <a:tcPr marL="0" marR="0" marT="66675" marB="0"/>
                </a:tc>
                <a:tc hMerge="1"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1100">
                        <a:latin typeface="STIX"/>
                        <a:cs typeface="STIX"/>
                      </a:endParaRPr>
                    </a:p>
                  </a:txBody>
                  <a:tcPr marL="0" marR="0" marT="66675" marB="0"/>
                </a:tc>
                <a:tc hMerge="1"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1100">
                        <a:latin typeface="STIX"/>
                        <a:cs typeface="STIX"/>
                      </a:endParaRPr>
                    </a:p>
                  </a:txBody>
                  <a:tcPr marL="0" marR="0" marT="66675" marB="0"/>
                </a:tc>
                <a:tc hMerge="1"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1100">
                        <a:latin typeface="STIX"/>
                        <a:cs typeface="STIX"/>
                      </a:endParaRPr>
                    </a:p>
                  </a:txBody>
                  <a:tcPr marL="0" marR="0" marT="66675" marB="0"/>
                </a:tc>
                <a:tc hMerge="1">
                  <a:txBody>
                    <a:bodyPr/>
                    <a:lstStyle/>
                    <a:p>
                      <a:pPr marL="10795" algn="ct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1100">
                        <a:latin typeface="STIX"/>
                        <a:cs typeface="STIX"/>
                      </a:endParaRPr>
                    </a:p>
                  </a:txBody>
                  <a:tcPr marL="0" marR="0" marT="66675" marB="0"/>
                </a:tc>
                <a:tc hMerge="1">
                  <a:txBody>
                    <a:bodyPr/>
                    <a:lstStyle/>
                    <a:p>
                      <a:pPr marR="71755" algn="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1100">
                        <a:latin typeface="STIX"/>
                        <a:cs typeface="STIX"/>
                      </a:endParaRPr>
                    </a:p>
                  </a:txBody>
                  <a:tcPr marL="0" marR="0" marT="66675" marB="0"/>
                </a:tc>
                <a:tc hMerge="1">
                  <a:txBody>
                    <a:bodyPr/>
                    <a:lstStyle/>
                    <a:p>
                      <a:pPr marR="71755" algn="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1100">
                        <a:latin typeface="STIX"/>
                        <a:cs typeface="STIX"/>
                      </a:endParaRPr>
                    </a:p>
                  </a:txBody>
                  <a:tcPr marL="0" marR="0" marT="66675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0200">
                <a:tc>
                  <a:txBody>
                    <a:bodyPr/>
                    <a:lstStyle/>
                    <a:p>
                      <a:pPr marL="12700"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2000" b="1" i="1" dirty="0">
                          <a:solidFill>
                            <a:srgbClr val="000000"/>
                          </a:solidFill>
                        </a:rPr>
                        <a:t>x</a:t>
                      </a:r>
                      <a:endParaRPr sz="2000" b="1" i="1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74295" marB="0" anchor="ctr" anchorCtr="1"/>
                </a:tc>
                <a:tc>
                  <a:txBody>
                    <a:bodyPr/>
                    <a:lstStyle/>
                    <a:p>
                      <a:pPr marL="12065" algn="ct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30.0</a:t>
                      </a:r>
                      <a:endParaRPr sz="20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66675" marB="0"/>
                </a:tc>
                <a:tc>
                  <a:txBody>
                    <a:bodyPr/>
                    <a:lstStyle/>
                    <a:p>
                      <a:pPr marL="90805" algn="ct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30.5</a:t>
                      </a:r>
                      <a:endParaRPr sz="20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66675" marB="0"/>
                </a:tc>
                <a:tc>
                  <a:txBody>
                    <a:bodyPr/>
                    <a:lstStyle/>
                    <a:p>
                      <a:pPr marL="90170" algn="ct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31.0</a:t>
                      </a:r>
                      <a:endParaRPr sz="20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66675" marB="0"/>
                </a:tc>
                <a:tc>
                  <a:txBody>
                    <a:bodyPr/>
                    <a:lstStyle/>
                    <a:p>
                      <a:pPr marL="90170" algn="ct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31.5</a:t>
                      </a:r>
                      <a:endParaRPr sz="20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66675" marB="0"/>
                </a:tc>
                <a:tc>
                  <a:txBody>
                    <a:bodyPr/>
                    <a:lstStyle/>
                    <a:p>
                      <a:pPr marL="10795" algn="ct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32.0</a:t>
                      </a:r>
                      <a:endParaRPr sz="20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66675" marB="0"/>
                </a:tc>
                <a:tc>
                  <a:txBody>
                    <a:bodyPr/>
                    <a:lstStyle/>
                    <a:p>
                      <a:pPr marR="71755" algn="ct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32.5</a:t>
                      </a:r>
                      <a:endParaRPr sz="20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66675" marB="0"/>
                </a:tc>
                <a:tc>
                  <a:txBody>
                    <a:bodyPr/>
                    <a:lstStyle/>
                    <a:p>
                      <a:pPr marR="71755" algn="ct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33.0</a:t>
                      </a:r>
                      <a:endParaRPr sz="20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6667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200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2425">
                <a:tc>
                  <a:txBody>
                    <a:bodyPr/>
                    <a:lstStyle/>
                    <a:p>
                      <a:pPr marL="12700" algn="ctr">
                        <a:lnSpc>
                          <a:spcPct val="100000"/>
                        </a:lnSpc>
                        <a:spcBef>
                          <a:spcPts val="760"/>
                        </a:spcBef>
                      </a:pPr>
                      <a:r>
                        <a:rPr sz="2000" b="1" i="1" dirty="0">
                          <a:solidFill>
                            <a:srgbClr val="000000"/>
                          </a:solidFill>
                        </a:rPr>
                        <a:t>P</a:t>
                      </a:r>
                      <a:r>
                        <a:rPr sz="2000" b="1" dirty="0">
                          <a:solidFill>
                            <a:srgbClr val="000000"/>
                          </a:solidFill>
                        </a:rPr>
                        <a:t>(</a:t>
                      </a:r>
                      <a:r>
                        <a:rPr sz="2000" b="1" i="1" dirty="0">
                          <a:solidFill>
                            <a:srgbClr val="000000"/>
                          </a:solidFill>
                        </a:rPr>
                        <a:t>X</a:t>
                      </a:r>
                      <a:r>
                        <a:rPr sz="2000" b="1" spc="-2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000000"/>
                          </a:solidFill>
                        </a:rPr>
                        <a:t>=</a:t>
                      </a:r>
                      <a:r>
                        <a:rPr sz="2000" b="1" spc="-2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b="1" i="1" dirty="0">
                          <a:solidFill>
                            <a:srgbClr val="000000"/>
                          </a:solidFill>
                        </a:rPr>
                        <a:t>x</a:t>
                      </a:r>
                      <a:r>
                        <a:rPr sz="2000" b="1" spc="-14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000000"/>
                          </a:solidFill>
                        </a:rPr>
                        <a:t>)</a:t>
                      </a:r>
                      <a:endParaRPr lang="en-US" sz="2000" b="1" dirty="0">
                        <a:solidFill>
                          <a:srgbClr val="000000"/>
                        </a:solidFill>
                      </a:endParaRPr>
                    </a:p>
                  </a:txBody>
                  <a:tcPr marL="0" marR="0" marT="96520" marB="0" anchor="ctr" anchorCtr="1"/>
                </a:tc>
                <a:tc>
                  <a:txBody>
                    <a:bodyPr/>
                    <a:lstStyle/>
                    <a:p>
                      <a:pPr marL="12065" algn="ctr">
                        <a:lnSpc>
                          <a:spcPct val="100000"/>
                        </a:lnSpc>
                        <a:spcBef>
                          <a:spcPts val="700"/>
                        </a:spcBef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0.05</a:t>
                      </a:r>
                      <a:endParaRPr sz="20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88900" marB="0" anchor="ctr" anchorCtr="1"/>
                </a:tc>
                <a:tc>
                  <a:txBody>
                    <a:bodyPr/>
                    <a:lstStyle/>
                    <a:p>
                      <a:pPr marL="90805" algn="ctr">
                        <a:lnSpc>
                          <a:spcPct val="100000"/>
                        </a:lnSpc>
                        <a:spcBef>
                          <a:spcPts val="700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0.10</a:t>
                      </a:r>
                      <a:endParaRPr sz="20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88900" marB="0" anchor="ctr" anchorCtr="1"/>
                </a:tc>
                <a:tc>
                  <a:txBody>
                    <a:bodyPr/>
                    <a:lstStyle/>
                    <a:p>
                      <a:pPr marL="90170" algn="ctr">
                        <a:lnSpc>
                          <a:spcPct val="100000"/>
                        </a:lnSpc>
                        <a:spcBef>
                          <a:spcPts val="700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0.20</a:t>
                      </a:r>
                      <a:endParaRPr sz="20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88900" marB="0" anchor="ctr" anchorCtr="1"/>
                </a:tc>
                <a:tc>
                  <a:txBody>
                    <a:bodyPr/>
                    <a:lstStyle/>
                    <a:p>
                      <a:pPr marL="90170" algn="ctr">
                        <a:lnSpc>
                          <a:spcPct val="100000"/>
                        </a:lnSpc>
                        <a:spcBef>
                          <a:spcPts val="700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0.25</a:t>
                      </a:r>
                      <a:endParaRPr sz="20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88900" marB="0" anchor="ctr" anchorCtr="1"/>
                </a:tc>
                <a:tc>
                  <a:txBody>
                    <a:bodyPr/>
                    <a:lstStyle/>
                    <a:p>
                      <a:pPr marL="10795" algn="ctr">
                        <a:lnSpc>
                          <a:spcPct val="100000"/>
                        </a:lnSpc>
                        <a:spcBef>
                          <a:spcPts val="700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0.20</a:t>
                      </a:r>
                      <a:endParaRPr sz="20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88900" marB="0" anchor="ctr" anchorCtr="1"/>
                </a:tc>
                <a:tc>
                  <a:txBody>
                    <a:bodyPr/>
                    <a:lstStyle/>
                    <a:p>
                      <a:pPr marR="71755" algn="ctr">
                        <a:lnSpc>
                          <a:spcPct val="100000"/>
                        </a:lnSpc>
                        <a:spcBef>
                          <a:spcPts val="700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0.15</a:t>
                      </a:r>
                      <a:endParaRPr sz="20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88900" marB="0" anchor="ctr" anchorCtr="1"/>
                </a:tc>
                <a:tc>
                  <a:txBody>
                    <a:bodyPr/>
                    <a:lstStyle/>
                    <a:p>
                      <a:pPr marR="71755" algn="ctr">
                        <a:lnSpc>
                          <a:spcPct val="100000"/>
                        </a:lnSpc>
                        <a:spcBef>
                          <a:spcPts val="700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0.05</a:t>
                      </a:r>
                      <a:endParaRPr sz="20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88900" marB="0" anchor="ctr" anchorCtr="1"/>
                </a:tc>
                <a:tc>
                  <a:txBody>
                    <a:bodyPr/>
                    <a:lstStyle/>
                    <a:p>
                      <a:pPr marL="4191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endParaRPr sz="20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10795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6553200" y="4800600"/>
          <a:ext cx="18415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Equation" r:id="rId3" imgW="1841400" imgH="393480" progId="Equation.DSMT4">
                  <p:embed/>
                </p:oleObj>
              </mc:Choice>
              <mc:Fallback>
                <p:oleObj name="Equation" r:id="rId3" imgW="1841400" imgH="393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4800600"/>
                        <a:ext cx="18415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1717</TotalTime>
  <Words>1212</Words>
  <Application>Microsoft Office PowerPoint</Application>
  <PresentationFormat>On-screen Show (4:3)</PresentationFormat>
  <Paragraphs>257</Paragraphs>
  <Slides>25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25</vt:i4>
      </vt:variant>
    </vt:vector>
  </HeadingPairs>
  <TitlesOfParts>
    <vt:vector size="35" baseType="lpstr">
      <vt:lpstr>Arial</vt:lpstr>
      <vt:lpstr>Calibri</vt:lpstr>
      <vt:lpstr>Open Sans</vt:lpstr>
      <vt:lpstr>STIX</vt:lpstr>
      <vt:lpstr>Roboto Condensed</vt:lpstr>
      <vt:lpstr>Times New Roman</vt:lpstr>
      <vt:lpstr>Symbol</vt:lpstr>
      <vt:lpstr>Office Theme</vt:lpstr>
      <vt:lpstr>Equation</vt:lpstr>
      <vt:lpstr>MathType 6.0 Equation</vt:lpstr>
      <vt:lpstr>Section 7.2</vt:lpstr>
      <vt:lpstr>Discrete Probability Distribution </vt:lpstr>
      <vt:lpstr>Example 7.2.1</vt:lpstr>
      <vt:lpstr>Example 7.2.1 (cont.)</vt:lpstr>
      <vt:lpstr>Example 7.2.2</vt:lpstr>
      <vt:lpstr>Example 7.2.2 (cont.)</vt:lpstr>
      <vt:lpstr>Example 7.2.2 (cont.)</vt:lpstr>
      <vt:lpstr>Example 7.2.2 (cont.)</vt:lpstr>
      <vt:lpstr>Example 7.2.3</vt:lpstr>
      <vt:lpstr>Example 7.2.3 (cont.)</vt:lpstr>
      <vt:lpstr>Example 7.2.3 (cont.)</vt:lpstr>
      <vt:lpstr>Probability Distribution Function </vt:lpstr>
      <vt:lpstr>Example 7.2.4</vt:lpstr>
      <vt:lpstr>Example 7.2.4 (cont.)</vt:lpstr>
      <vt:lpstr>Example 7.2.4 (cont.)</vt:lpstr>
      <vt:lpstr>Expected Value </vt:lpstr>
      <vt:lpstr>Example 7.2.5</vt:lpstr>
      <vt:lpstr>Example 7.2.5 (cont.)</vt:lpstr>
      <vt:lpstr>Example 7.2.5 (cont.)</vt:lpstr>
      <vt:lpstr>Example 7.2.5 (cont.)</vt:lpstr>
      <vt:lpstr>Variance and Standard Deviation of a Discrete Random Variable </vt:lpstr>
      <vt:lpstr>Variance and Standard Deviation of a Discrete Random Variable </vt:lpstr>
      <vt:lpstr>Example 7.2.6</vt:lpstr>
      <vt:lpstr>Example 7.2.6 (cont.)</vt:lpstr>
      <vt:lpstr>Example 7.2.6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Discovering Statistics and Data 3e</dc:title>
  <dc:creator>Hawkes Learning</dc:creator>
  <cp:lastModifiedBy>jeevan</cp:lastModifiedBy>
  <cp:revision>249</cp:revision>
  <dcterms:created xsi:type="dcterms:W3CDTF">2013-04-26T14:43:13Z</dcterms:created>
  <dcterms:modified xsi:type="dcterms:W3CDTF">2018-09-12T06:50:33Z</dcterms:modified>
</cp:coreProperties>
</file>