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6" r:id="rId3"/>
    <p:sldId id="297" r:id="rId4"/>
    <p:sldId id="298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Roboto Condensed" panose="02000000000000000000" pitchFamily="2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6092"/>
    <a:srgbClr val="0000FF"/>
    <a:srgbClr val="000000"/>
    <a:srgbClr val="1F497D"/>
    <a:srgbClr val="2D7D9F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9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7.3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/>
              <a:t>The Discrete Uniform Distribution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7.3.1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probability distribution for the outcome of the throw of a single six-sided die? 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If the die is </a:t>
            </a:r>
            <a:r>
              <a:rPr lang="en-US" i="1" dirty="0" smtClean="0"/>
              <a:t>fair</a:t>
            </a:r>
            <a:r>
              <a:rPr lang="en-US" dirty="0" smtClean="0"/>
              <a:t>, then each of the outcomes is equally likely and thus we have a uniform distribution in which </a:t>
            </a:r>
          </a:p>
          <a:p>
            <a:r>
              <a:rPr lang="en-US" dirty="0" smtClean="0"/>
              <a:t>all probabilities equal        The probability distribution is given below. </a:t>
            </a:r>
            <a:endParaRPr lang="en-US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00244" y="3521978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355320" imgH="838080" progId="Equation.DSMT4">
                  <p:embed/>
                </p:oleObj>
              </mc:Choice>
              <mc:Fallback>
                <p:oleObj name="Equation" r:id="rId3" imgW="355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244" y="3521978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625953"/>
              </p:ext>
            </p:extLst>
          </p:nvPr>
        </p:nvGraphicFramePr>
        <p:xfrm>
          <a:off x="1828800" y="4608597"/>
          <a:ext cx="5791203" cy="1293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365"/>
                <a:gridCol w="774473"/>
                <a:gridCol w="774473"/>
                <a:gridCol w="774473"/>
                <a:gridCol w="774473"/>
                <a:gridCol w="774473"/>
                <a:gridCol w="774473"/>
              </a:tblGrid>
              <a:tr h="344403">
                <a:tc gridSpan="7">
                  <a:txBody>
                    <a:bodyPr/>
                    <a:lstStyle/>
                    <a:p>
                      <a:pPr marL="0" marR="12636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Throwing a Die</a:t>
                      </a:r>
                    </a:p>
                  </a:txBody>
                  <a:tcPr marL="0" marR="0" marT="60960" marB="0" anchor="ctr"/>
                </a:tc>
                <a:tc hMerge="1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 dirty="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R="126364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1800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0960" marB="0"/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</a:tr>
              <a:tr h="393700">
                <a:tc>
                  <a:txBody>
                    <a:bodyPr/>
                    <a:lstStyle/>
                    <a:p>
                      <a:pPr marR="126364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800" i="1" dirty="0" smtClean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1800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1800" i="1" dirty="0" smtClean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18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sz="18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17475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 smtClean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7.3.2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a purchasing agent has just received a pricing and delivery schedule from a new vendor. The delivery schedule was quoted as 1 to 4 weeks. The purchasing agent wishes to construct a probability distribution for the time until delivery.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Without any prior information, the agent believes any time frame is as likely as any other. Hence, the number of weeks until delivery will be assumed to be a uniform distribution.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7.3.2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the probability distribution of the random variable </a:t>
            </a:r>
            <a:r>
              <a:rPr lang="en-US" i="1" dirty="0" smtClean="0"/>
              <a:t>X</a:t>
            </a:r>
            <a:r>
              <a:rPr lang="en-US" dirty="0" smtClean="0"/>
              <a:t> = the number of weeks until delivery is as shown in the following table.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Over time the purchasing agent will undoubtedly revise the distribution as more information is gathered about the company’s delivery schedule.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43441"/>
              </p:ext>
            </p:extLst>
          </p:nvPr>
        </p:nvGraphicFramePr>
        <p:xfrm>
          <a:off x="2242990" y="2743200"/>
          <a:ext cx="4386410" cy="1293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365"/>
                <a:gridCol w="812650"/>
                <a:gridCol w="812649"/>
                <a:gridCol w="804096"/>
                <a:gridCol w="812650"/>
              </a:tblGrid>
              <a:tr h="344403">
                <a:tc gridSpan="5">
                  <a:txBody>
                    <a:bodyPr/>
                    <a:lstStyle/>
                    <a:p>
                      <a:pPr marL="0" marR="12636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Delivery Distribution</a:t>
                      </a:r>
                    </a:p>
                  </a:txBody>
                  <a:tcPr marL="0" marR="0" marT="60960" marB="0" anchor="ctr"/>
                </a:tc>
                <a:tc hMerge="1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100">
                        <a:latin typeface="STIX"/>
                        <a:cs typeface="STIX"/>
                      </a:endParaRPr>
                    </a:p>
                  </a:txBody>
                  <a:tcPr marL="0" marR="0" marT="52705" marB="0">
                    <a:lnL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A6A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307F56"/>
                      </a:solidFill>
                      <a:prstDash val="solid"/>
                    </a:lnT>
                    <a:lnB w="12700">
                      <a:solidFill>
                        <a:srgbClr val="6A6A71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R="126364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sz="1800" i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0960" marB="0"/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52705" marB="0"/>
                </a:tc>
              </a:tr>
              <a:tr h="393700">
                <a:tc>
                  <a:txBody>
                    <a:bodyPr/>
                    <a:lstStyle/>
                    <a:p>
                      <a:pPr marR="126364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800" i="1" dirty="0" smtClean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sz="1800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sz="1800" i="1" dirty="0" smtClean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18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1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sz="1800" dirty="0">
                          <a:solidFill>
                            <a:srgbClr val="000000"/>
                          </a:solidFill>
                        </a:rPr>
                        <a:t>)</a:t>
                      </a:r>
                      <a:endParaRPr sz="18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17475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+mj-lt"/>
                          <a:cs typeface="STIX"/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u="sng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</a:rPr>
                        <a:t>1</a:t>
                      </a:r>
                      <a:endParaRPr sz="1800" dirty="0">
                        <a:solidFill>
                          <a:srgbClr val="000000"/>
                        </a:solidFill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1800" dirty="0">
                        <a:solidFill>
                          <a:srgbClr val="000000"/>
                        </a:solidFill>
                        <a:latin typeface="STIX"/>
                        <a:cs typeface="STIX"/>
                      </a:endParaRPr>
                    </a:p>
                  </a:txBody>
                  <a:tcPr marL="0" marR="0" marT="3937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236</Words>
  <Application>Microsoft Office PowerPoint</Application>
  <PresentationFormat>On-screen Show (4:3)</PresentationFormat>
  <Paragraphs>53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STIX</vt:lpstr>
      <vt:lpstr>Roboto Condensed</vt:lpstr>
      <vt:lpstr>Arial</vt:lpstr>
      <vt:lpstr>Office Theme</vt:lpstr>
      <vt:lpstr>Equation</vt:lpstr>
      <vt:lpstr>Section 7.3</vt:lpstr>
      <vt:lpstr>Example 7.3.1</vt:lpstr>
      <vt:lpstr>Example 7.3.2</vt:lpstr>
      <vt:lpstr>Example 7.3.2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192</cp:revision>
  <dcterms:created xsi:type="dcterms:W3CDTF">2013-04-26T14:43:13Z</dcterms:created>
  <dcterms:modified xsi:type="dcterms:W3CDTF">2018-07-11T19:21:27Z</dcterms:modified>
</cp:coreProperties>
</file>