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86" r:id="rId3"/>
    <p:sldId id="296" r:id="rId4"/>
    <p:sldId id="287" r:id="rId5"/>
    <p:sldId id="297" r:id="rId6"/>
    <p:sldId id="298" r:id="rId7"/>
    <p:sldId id="300" r:id="rId8"/>
    <p:sldId id="301" r:id="rId9"/>
    <p:sldId id="299"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9" r:id="rId24"/>
    <p:sldId id="320" r:id="rId25"/>
    <p:sldId id="321" r:id="rId26"/>
    <p:sldId id="315" r:id="rId27"/>
    <p:sldId id="316" r:id="rId28"/>
    <p:sldId id="317" r:id="rId29"/>
    <p:sldId id="318"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
      <p:font typeface="Cambria Math" panose="02040503050406030204" pitchFamily="18" charset="0"/>
      <p:regular r:id="rId37"/>
    </p:embeddedFont>
    <p:embeddedFont>
      <p:font typeface="Roboto Condensed" panose="02000000000000000000" pitchFamily="2" charset="0"/>
      <p:regular r:id="rId38"/>
      <p:bold r:id="rId39"/>
      <p:italic r:id="rId40"/>
      <p:boldItalic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7.fntdata"/><Relationship Id="rId21" Type="http://schemas.openxmlformats.org/officeDocument/2006/relationships/slide" Target="slides/slide20.xml"/><Relationship Id="rId34" Type="http://schemas.openxmlformats.org/officeDocument/2006/relationships/font" Target="fonts/font2.fntdata"/><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font" Target="fonts/font5.fntdata"/><Relationship Id="rId40" Type="http://schemas.openxmlformats.org/officeDocument/2006/relationships/font" Target="fonts/font8.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font" Target="fonts/font6.fntdata"/><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9.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12" Type="http://schemas.openxmlformats.org/officeDocument/2006/relationships/image" Target="../media/image29.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12.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6.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13.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2.bin"/><Relationship Id="rId18" Type="http://schemas.openxmlformats.org/officeDocument/2006/relationships/image" Target="../media/image25.wmf"/><Relationship Id="rId26" Type="http://schemas.openxmlformats.org/officeDocument/2006/relationships/image" Target="../media/image29.wmf"/><Relationship Id="rId3" Type="http://schemas.openxmlformats.org/officeDocument/2006/relationships/oleObject" Target="../embeddings/oleObject17.bin"/><Relationship Id="rId21" Type="http://schemas.openxmlformats.org/officeDocument/2006/relationships/oleObject" Target="../embeddings/oleObject26.bin"/><Relationship Id="rId7" Type="http://schemas.openxmlformats.org/officeDocument/2006/relationships/oleObject" Target="../embeddings/oleObject19.bin"/><Relationship Id="rId12" Type="http://schemas.openxmlformats.org/officeDocument/2006/relationships/image" Target="../media/image22.wmf"/><Relationship Id="rId17" Type="http://schemas.openxmlformats.org/officeDocument/2006/relationships/oleObject" Target="../embeddings/oleObject24.bin"/><Relationship Id="rId25"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24.wmf"/><Relationship Id="rId20" Type="http://schemas.openxmlformats.org/officeDocument/2006/relationships/image" Target="../media/image26.wmf"/><Relationship Id="rId1" Type="http://schemas.openxmlformats.org/officeDocument/2006/relationships/vmlDrawing" Target="../drawings/vmlDrawing7.vml"/><Relationship Id="rId6" Type="http://schemas.openxmlformats.org/officeDocument/2006/relationships/image" Target="../media/image19.wmf"/><Relationship Id="rId11" Type="http://schemas.openxmlformats.org/officeDocument/2006/relationships/oleObject" Target="../embeddings/oleObject21.bin"/><Relationship Id="rId24" Type="http://schemas.openxmlformats.org/officeDocument/2006/relationships/image" Target="../media/image28.wmf"/><Relationship Id="rId5" Type="http://schemas.openxmlformats.org/officeDocument/2006/relationships/oleObject" Target="../embeddings/oleObject18.bin"/><Relationship Id="rId15" Type="http://schemas.openxmlformats.org/officeDocument/2006/relationships/oleObject" Target="../embeddings/oleObject23.bin"/><Relationship Id="rId23" Type="http://schemas.openxmlformats.org/officeDocument/2006/relationships/oleObject" Target="../embeddings/oleObject27.bin"/><Relationship Id="rId10" Type="http://schemas.openxmlformats.org/officeDocument/2006/relationships/image" Target="../media/image21.wmf"/><Relationship Id="rId19" Type="http://schemas.openxmlformats.org/officeDocument/2006/relationships/oleObject" Target="../embeddings/oleObject25.bin"/><Relationship Id="rId4" Type="http://schemas.openxmlformats.org/officeDocument/2006/relationships/image" Target="../media/image18.wmf"/><Relationship Id="rId9" Type="http://schemas.openxmlformats.org/officeDocument/2006/relationships/oleObject" Target="../embeddings/oleObject20.bin"/><Relationship Id="rId14" Type="http://schemas.openxmlformats.org/officeDocument/2006/relationships/image" Target="../media/image23.wmf"/><Relationship Id="rId22" Type="http://schemas.openxmlformats.org/officeDocument/2006/relationships/image" Target="../media/image2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1" Type="http://schemas.openxmlformats.org/officeDocument/2006/relationships/vmlDrawing" Target="../drawings/vmlDrawing8.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2.wmf"/><Relationship Id="rId5" Type="http://schemas.openxmlformats.org/officeDocument/2006/relationships/oleObject" Target="../embeddings/oleObject38.bin"/><Relationship Id="rId4" Type="http://schemas.openxmlformats.org/officeDocument/2006/relationships/image" Target="../media/image41.wmf"/></Relationships>
</file>

<file path=ppt/slides/_rels/slide28.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0.bin"/><Relationship Id="rId4" Type="http://schemas.openxmlformats.org/officeDocument/2006/relationships/image" Target="../media/image43.wmf"/></Relationships>
</file>

<file path=ppt/slides/_rels/slide29.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7.wmf"/><Relationship Id="rId5" Type="http://schemas.openxmlformats.org/officeDocument/2006/relationships/oleObject" Target="../embeddings/oleObject43.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5.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Binomial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a:t>
            </a:r>
          </a:p>
        </p:txBody>
      </p:sp>
      <p:sp>
        <p:nvSpPr>
          <p:cNvPr id="3" name="Content Placeholder 2"/>
          <p:cNvSpPr>
            <a:spLocks noGrp="1"/>
          </p:cNvSpPr>
          <p:nvPr>
            <p:ph idx="1"/>
          </p:nvPr>
        </p:nvSpPr>
        <p:spPr/>
        <p:txBody>
          <a:bodyPr>
            <a:noAutofit/>
          </a:bodyPr>
          <a:lstStyle/>
          <a:p>
            <a:r>
              <a:rPr lang="en-US" dirty="0"/>
              <a:t>Roll a single six-sided die </a:t>
            </a:r>
            <a:r>
              <a:rPr lang="en-US" dirty="0">
                <a:solidFill>
                  <a:srgbClr val="0000FF"/>
                </a:solidFill>
              </a:rPr>
              <a:t>4</a:t>
            </a:r>
            <a:r>
              <a:rPr lang="en-US" dirty="0"/>
              <a:t> times and record the number of sixes observed. Does the number of sixes rolled in </a:t>
            </a:r>
            <a:r>
              <a:rPr lang="en-US" dirty="0">
                <a:solidFill>
                  <a:srgbClr val="0000FF"/>
                </a:solidFill>
              </a:rPr>
              <a:t>4</a:t>
            </a:r>
            <a:r>
              <a:rPr lang="en-US" dirty="0"/>
              <a:t> tosses of a die meet the conditions required of a binomial random variable? Construct the probability distribution for this experiment.</a:t>
            </a:r>
          </a:p>
          <a:p>
            <a:r>
              <a:rPr lang="en-US" b="1" dirty="0"/>
              <a:t>Solution</a:t>
            </a:r>
          </a:p>
          <a:p>
            <a:pPr marL="514350" indent="-514350">
              <a:buFont typeface="+mj-lt"/>
              <a:buAutoNum type="arabicPeriod"/>
            </a:pPr>
            <a:r>
              <a:rPr lang="en-US" dirty="0"/>
              <a:t>The experiment either produces a six or not, and thus satisfies the two-outcome requirement. (At first glance, there appears to be a problem. </a:t>
            </a:r>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normAutofit/>
          </a:bodyPr>
          <a:lstStyle/>
          <a:p>
            <a:pPr>
              <a:tabLst>
                <a:tab pos="461963" algn="l"/>
              </a:tabLst>
            </a:pPr>
            <a:r>
              <a:rPr lang="en-US" dirty="0"/>
              <a:t>	There are six sides to a die and there would appear 	to be six possible outcomes rather than the two 	required for a single trial of a binomial experiment.) </a:t>
            </a:r>
          </a:p>
          <a:p>
            <a:pPr marL="457200" indent="-457200">
              <a:buFont typeface="+mj-lt"/>
              <a:buAutoNum type="arabicPeriod" startAt="2"/>
            </a:pPr>
            <a:r>
              <a:rPr lang="en-US" dirty="0"/>
              <a:t>The experiment is repeated 4 times. Hence, the number of trials equals four (</a:t>
            </a:r>
            <a:r>
              <a:rPr lang="en-US" i="1" dirty="0"/>
              <a:t>n</a:t>
            </a:r>
            <a:r>
              <a:rPr lang="en-US" dirty="0"/>
              <a:t> = 4). </a:t>
            </a:r>
          </a:p>
          <a:p>
            <a:pPr marL="457200" indent="-457200">
              <a:buFont typeface="+mj-lt"/>
              <a:buAutoNum type="arabicPeriod" startAt="2"/>
            </a:pPr>
            <a:r>
              <a:rPr lang="en-US" dirty="0"/>
              <a:t>The probability of getting a six, a success, is        </a:t>
            </a:r>
            <a:br>
              <a:rPr lang="en-US" dirty="0"/>
            </a:br>
            <a:r>
              <a:rPr lang="en-US" dirty="0"/>
              <a:t>(This probability assumes that the die is fair.) </a:t>
            </a:r>
          </a:p>
          <a:p>
            <a:pPr marL="457200" indent="-457200">
              <a:buFont typeface="+mj-lt"/>
              <a:buAutoNum type="arabicPeriod" startAt="2"/>
            </a:pPr>
            <a:r>
              <a:rPr lang="en-US" dirty="0"/>
              <a:t>The probability remains constant from trial to trial. (One roll of the die does not affect other rolls.) </a:t>
            </a:r>
          </a:p>
          <a:p>
            <a:endParaRPr lang="en-US" dirty="0"/>
          </a:p>
        </p:txBody>
      </p:sp>
      <p:graphicFrame>
        <p:nvGraphicFramePr>
          <p:cNvPr id="5122" name="Object 2"/>
          <p:cNvGraphicFramePr>
            <a:graphicFrameLocks noChangeAspect="1"/>
          </p:cNvGraphicFramePr>
          <p:nvPr/>
        </p:nvGraphicFramePr>
        <p:xfrm>
          <a:off x="7391400" y="3412222"/>
          <a:ext cx="889000" cy="838200"/>
        </p:xfrm>
        <a:graphic>
          <a:graphicData uri="http://schemas.openxmlformats.org/presentationml/2006/ole">
            <mc:AlternateContent xmlns:mc="http://schemas.openxmlformats.org/markup-compatibility/2006">
              <mc:Choice xmlns:v="urn:schemas-microsoft-com:vml" Requires="v">
                <p:oleObj spid="_x0000_s5135" name="Equation" r:id="rId3" imgW="888840" imgH="838080" progId="Equation.DSMT4">
                  <p:embed/>
                </p:oleObj>
              </mc:Choice>
              <mc:Fallback>
                <p:oleObj name="Equation" r:id="rId3" imgW="888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341222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5"/>
            </a:pPr>
            <a:r>
              <a:rPr lang="en-US" dirty="0"/>
              <a:t>If </a:t>
            </a:r>
            <a:r>
              <a:rPr lang="en-US" i="1" dirty="0"/>
              <a:t>X</a:t>
            </a:r>
            <a:r>
              <a:rPr lang="en-US" dirty="0"/>
              <a:t> is the “number” of sixes in 4 rolls, then it has a binomial distribution.  To obtain the probability distribution for </a:t>
            </a:r>
            <a:r>
              <a:rPr lang="en-US" i="1" dirty="0"/>
              <a:t>X</a:t>
            </a:r>
            <a:r>
              <a:rPr lang="en-US" dirty="0"/>
              <a:t>, use the binomial probability distribution function with parameters </a:t>
            </a:r>
            <a:r>
              <a:rPr lang="en-US" i="1" dirty="0"/>
              <a:t>n</a:t>
            </a:r>
            <a:r>
              <a:rPr lang="en-US" dirty="0"/>
              <a:t> = 4 and </a:t>
            </a:r>
          </a:p>
          <a:p>
            <a:endParaRPr lang="en-US" dirty="0"/>
          </a:p>
        </p:txBody>
      </p:sp>
      <p:graphicFrame>
        <p:nvGraphicFramePr>
          <p:cNvPr id="6146" name="Object 2"/>
          <p:cNvGraphicFramePr>
            <a:graphicFrameLocks noChangeAspect="1"/>
          </p:cNvGraphicFramePr>
          <p:nvPr/>
        </p:nvGraphicFramePr>
        <p:xfrm>
          <a:off x="7957168" y="2402660"/>
          <a:ext cx="889000" cy="838200"/>
        </p:xfrm>
        <a:graphic>
          <a:graphicData uri="http://schemas.openxmlformats.org/presentationml/2006/ole">
            <mc:AlternateContent xmlns:mc="http://schemas.openxmlformats.org/markup-compatibility/2006">
              <mc:Choice xmlns:v="urn:schemas-microsoft-com:vml" Requires="v">
                <p:oleObj spid="_x0000_s6265" name="Equation" r:id="rId3" imgW="888840" imgH="838080" progId="Equation.DSMT4">
                  <p:embed/>
                </p:oleObj>
              </mc:Choice>
              <mc:Fallback>
                <p:oleObj name="Equation" r:id="rId3" imgW="888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7168" y="240266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897156" y="3717925"/>
          <a:ext cx="1244600" cy="469900"/>
        </p:xfrm>
        <a:graphic>
          <a:graphicData uri="http://schemas.openxmlformats.org/presentationml/2006/ole">
            <mc:AlternateContent xmlns:mc="http://schemas.openxmlformats.org/markup-compatibility/2006">
              <mc:Choice xmlns:v="urn:schemas-microsoft-com:vml" Requires="v">
                <p:oleObj spid="_x0000_s6266" name="Equation" r:id="rId5" imgW="1244520" imgH="469800" progId="Equation.DSMT4">
                  <p:embed/>
                </p:oleObj>
              </mc:Choice>
              <mc:Fallback>
                <p:oleObj name="Equation" r:id="rId5" imgW="124452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7156" y="3717925"/>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175778" y="3413125"/>
          <a:ext cx="3035300" cy="990600"/>
        </p:xfrm>
        <a:graphic>
          <a:graphicData uri="http://schemas.openxmlformats.org/presentationml/2006/ole">
            <mc:AlternateContent xmlns:mc="http://schemas.openxmlformats.org/markup-compatibility/2006">
              <mc:Choice xmlns:v="urn:schemas-microsoft-com:vml" Requires="v">
                <p:oleObj spid="_x0000_s6267" name="Equation" r:id="rId7" imgW="3035160" imgH="990360" progId="Equation.DSMT4">
                  <p:embed/>
                </p:oleObj>
              </mc:Choice>
              <mc:Fallback>
                <p:oleObj name="Equation" r:id="rId7" imgW="3035160" imgH="990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5778" y="3413125"/>
                        <a:ext cx="3035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261878" y="3413125"/>
          <a:ext cx="1866900" cy="990600"/>
        </p:xfrm>
        <a:graphic>
          <a:graphicData uri="http://schemas.openxmlformats.org/presentationml/2006/ole">
            <mc:AlternateContent xmlns:mc="http://schemas.openxmlformats.org/markup-compatibility/2006">
              <mc:Choice xmlns:v="urn:schemas-microsoft-com:vml" Requires="v">
                <p:oleObj spid="_x0000_s6268" name="Equation" r:id="rId9" imgW="1866600" imgH="990360" progId="Equation.DSMT4">
                  <p:embed/>
                </p:oleObj>
              </mc:Choice>
              <mc:Fallback>
                <p:oleObj name="Equation" r:id="rId9" imgW="1866600" imgH="990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61878" y="3413125"/>
                        <a:ext cx="1866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7188200" y="3785736"/>
          <a:ext cx="1270000" cy="292100"/>
        </p:xfrm>
        <a:graphic>
          <a:graphicData uri="http://schemas.openxmlformats.org/presentationml/2006/ole">
            <mc:AlternateContent xmlns:mc="http://schemas.openxmlformats.org/markup-compatibility/2006">
              <mc:Choice xmlns:v="urn:schemas-microsoft-com:vml" Requires="v">
                <p:oleObj spid="_x0000_s6269" name="Equation" r:id="rId11" imgW="1269720" imgH="291960" progId="Equation.DSMT4">
                  <p:embed/>
                </p:oleObj>
              </mc:Choice>
              <mc:Fallback>
                <p:oleObj name="Equation" r:id="rId11" imgW="126972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88200" y="3785736"/>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874931" y="4800600"/>
          <a:ext cx="1219200" cy="469900"/>
        </p:xfrm>
        <a:graphic>
          <a:graphicData uri="http://schemas.openxmlformats.org/presentationml/2006/ole">
            <mc:AlternateContent xmlns:mc="http://schemas.openxmlformats.org/markup-compatibility/2006">
              <mc:Choice xmlns:v="urn:schemas-microsoft-com:vml" Requires="v">
                <p:oleObj spid="_x0000_s6270" name="Equation" r:id="rId13" imgW="1218960" imgH="469800" progId="Equation.DSMT4">
                  <p:embed/>
                </p:oleObj>
              </mc:Choice>
              <mc:Fallback>
                <p:oleObj name="Equation" r:id="rId13" imgW="121896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4931" y="480060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2165569" y="4495800"/>
          <a:ext cx="2984500" cy="990600"/>
        </p:xfrm>
        <a:graphic>
          <a:graphicData uri="http://schemas.openxmlformats.org/presentationml/2006/ole">
            <mc:AlternateContent xmlns:mc="http://schemas.openxmlformats.org/markup-compatibility/2006">
              <mc:Choice xmlns:v="urn:schemas-microsoft-com:vml" Requires="v">
                <p:oleObj spid="_x0000_s6271" name="Equation" r:id="rId15" imgW="2984400" imgH="990360" progId="Equation.DSMT4">
                  <p:embed/>
                </p:oleObj>
              </mc:Choice>
              <mc:Fallback>
                <p:oleObj name="Equation" r:id="rId15" imgW="2984400" imgH="990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65569" y="4495800"/>
                        <a:ext cx="2984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5118319" y="4495800"/>
          <a:ext cx="2082800" cy="990600"/>
        </p:xfrm>
        <a:graphic>
          <a:graphicData uri="http://schemas.openxmlformats.org/presentationml/2006/ole">
            <mc:AlternateContent xmlns:mc="http://schemas.openxmlformats.org/markup-compatibility/2006">
              <mc:Choice xmlns:v="urn:schemas-microsoft-com:vml" Requires="v">
                <p:oleObj spid="_x0000_s6272" name="Equation" r:id="rId17" imgW="2082600" imgH="990360" progId="Equation.DSMT4">
                  <p:embed/>
                </p:oleObj>
              </mc:Choice>
              <mc:Fallback>
                <p:oleObj name="Equation" r:id="rId17" imgW="2082600" imgH="9903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8319" y="44958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7147144" y="4868863"/>
          <a:ext cx="1282700" cy="292100"/>
        </p:xfrm>
        <a:graphic>
          <a:graphicData uri="http://schemas.openxmlformats.org/presentationml/2006/ole">
            <mc:AlternateContent xmlns:mc="http://schemas.openxmlformats.org/markup-compatibility/2006">
              <mc:Choice xmlns:v="urn:schemas-microsoft-com:vml" Requires="v">
                <p:oleObj spid="_x0000_s6273" name="Equation" r:id="rId19" imgW="1282680" imgH="291960" progId="Equation.DSMT4">
                  <p:embed/>
                </p:oleObj>
              </mc:Choice>
              <mc:Fallback>
                <p:oleObj name="Equation" r:id="rId19" imgW="128268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147144" y="486886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170" name="Object 2"/>
          <p:cNvGraphicFramePr>
            <a:graphicFrameLocks noChangeAspect="1"/>
          </p:cNvGraphicFramePr>
          <p:nvPr/>
        </p:nvGraphicFramePr>
        <p:xfrm>
          <a:off x="657225" y="1752600"/>
          <a:ext cx="1231900" cy="469900"/>
        </p:xfrm>
        <a:graphic>
          <a:graphicData uri="http://schemas.openxmlformats.org/presentationml/2006/ole">
            <mc:AlternateContent xmlns:mc="http://schemas.openxmlformats.org/markup-compatibility/2006">
              <mc:Choice xmlns:v="urn:schemas-microsoft-com:vml" Requires="v">
                <p:oleObj spid="_x0000_s7326" name="Equation" r:id="rId3" imgW="1231560" imgH="469800" progId="Equation.DSMT4">
                  <p:embed/>
                </p:oleObj>
              </mc:Choice>
              <mc:Fallback>
                <p:oleObj name="Equation" r:id="rId3" imgW="1231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225" y="1752600"/>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p:cNvGraphicFramePr>
            <a:graphicFrameLocks noChangeAspect="1"/>
          </p:cNvGraphicFramePr>
          <p:nvPr/>
        </p:nvGraphicFramePr>
        <p:xfrm>
          <a:off x="1941513" y="1447800"/>
          <a:ext cx="3009900" cy="990600"/>
        </p:xfrm>
        <a:graphic>
          <a:graphicData uri="http://schemas.openxmlformats.org/presentationml/2006/ole">
            <mc:AlternateContent xmlns:mc="http://schemas.openxmlformats.org/markup-compatibility/2006">
              <mc:Choice xmlns:v="urn:schemas-microsoft-com:vml" Requires="v">
                <p:oleObj spid="_x0000_s7327" name="Equation" r:id="rId5" imgW="3009600" imgH="990360" progId="Equation.DSMT4">
                  <p:embed/>
                </p:oleObj>
              </mc:Choice>
              <mc:Fallback>
                <p:oleObj name="Equation" r:id="rId5" imgW="3009600" imgH="990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1513" y="1447800"/>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843463" y="1447800"/>
          <a:ext cx="2209800" cy="990600"/>
        </p:xfrm>
        <a:graphic>
          <a:graphicData uri="http://schemas.openxmlformats.org/presentationml/2006/ole">
            <mc:AlternateContent xmlns:mc="http://schemas.openxmlformats.org/markup-compatibility/2006">
              <mc:Choice xmlns:v="urn:schemas-microsoft-com:vml" Requires="v">
                <p:oleObj spid="_x0000_s7328" name="Equation" r:id="rId7" imgW="2209680" imgH="990360" progId="Equation.DSMT4">
                  <p:embed/>
                </p:oleObj>
              </mc:Choice>
              <mc:Fallback>
                <p:oleObj name="Equation" r:id="rId7" imgW="2209680" imgH="990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43463" y="14478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7105650" y="1820863"/>
          <a:ext cx="1270000" cy="292100"/>
        </p:xfrm>
        <a:graphic>
          <a:graphicData uri="http://schemas.openxmlformats.org/presentationml/2006/ole">
            <mc:AlternateContent xmlns:mc="http://schemas.openxmlformats.org/markup-compatibility/2006">
              <mc:Choice xmlns:v="urn:schemas-microsoft-com:vml" Requires="v">
                <p:oleObj spid="_x0000_s7329" name="Equation" r:id="rId9" imgW="1269720" imgH="291960" progId="Equation.DSMT4">
                  <p:embed/>
                </p:oleObj>
              </mc:Choice>
              <mc:Fallback>
                <p:oleObj name="Equation" r:id="rId9" imgW="126972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05650" y="1820863"/>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650875" y="2776538"/>
          <a:ext cx="1231900" cy="469900"/>
        </p:xfrm>
        <a:graphic>
          <a:graphicData uri="http://schemas.openxmlformats.org/presentationml/2006/ole">
            <mc:AlternateContent xmlns:mc="http://schemas.openxmlformats.org/markup-compatibility/2006">
              <mc:Choice xmlns:v="urn:schemas-microsoft-com:vml" Requires="v">
                <p:oleObj spid="_x0000_s7330" name="Equation" r:id="rId11" imgW="1231560" imgH="469800" progId="Equation.DSMT4">
                  <p:embed/>
                </p:oleObj>
              </mc:Choice>
              <mc:Fallback>
                <p:oleObj name="Equation" r:id="rId11" imgW="1231560" imgH="469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0875" y="2776538"/>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935833" y="2471956"/>
          <a:ext cx="3009900" cy="990600"/>
        </p:xfrm>
        <a:graphic>
          <a:graphicData uri="http://schemas.openxmlformats.org/presentationml/2006/ole">
            <mc:AlternateContent xmlns:mc="http://schemas.openxmlformats.org/markup-compatibility/2006">
              <mc:Choice xmlns:v="urn:schemas-microsoft-com:vml" Requires="v">
                <p:oleObj spid="_x0000_s7331" name="Equation" r:id="rId13" imgW="3009600" imgH="990360" progId="Equation.DSMT4">
                  <p:embed/>
                </p:oleObj>
              </mc:Choice>
              <mc:Fallback>
                <p:oleObj name="Equation" r:id="rId13" imgW="3009600" imgH="990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35833" y="2471956"/>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4837783" y="2471956"/>
          <a:ext cx="2209800" cy="990600"/>
        </p:xfrm>
        <a:graphic>
          <a:graphicData uri="http://schemas.openxmlformats.org/presentationml/2006/ole">
            <mc:AlternateContent xmlns:mc="http://schemas.openxmlformats.org/markup-compatibility/2006">
              <mc:Choice xmlns:v="urn:schemas-microsoft-com:vml" Requires="v">
                <p:oleObj spid="_x0000_s7332" name="Equation" r:id="rId15" imgW="2209680" imgH="990360" progId="Equation.DSMT4">
                  <p:embed/>
                </p:oleObj>
              </mc:Choice>
              <mc:Fallback>
                <p:oleObj name="Equation" r:id="rId15" imgW="2209680" imgH="9903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37783" y="2471956"/>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7092950" y="2844800"/>
          <a:ext cx="1282700" cy="292100"/>
        </p:xfrm>
        <a:graphic>
          <a:graphicData uri="http://schemas.openxmlformats.org/presentationml/2006/ole">
            <mc:AlternateContent xmlns:mc="http://schemas.openxmlformats.org/markup-compatibility/2006">
              <mc:Choice xmlns:v="urn:schemas-microsoft-com:vml" Requires="v">
                <p:oleObj spid="_x0000_s7333" name="Equation" r:id="rId17" imgW="1282680" imgH="291960" progId="Equation.DSMT4">
                  <p:embed/>
                </p:oleObj>
              </mc:Choice>
              <mc:Fallback>
                <p:oleObj name="Equation" r:id="rId17" imgW="1282680" imgH="2919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92950" y="28448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611188" y="3886200"/>
          <a:ext cx="1244600" cy="469900"/>
        </p:xfrm>
        <a:graphic>
          <a:graphicData uri="http://schemas.openxmlformats.org/presentationml/2006/ole">
            <mc:AlternateContent xmlns:mc="http://schemas.openxmlformats.org/markup-compatibility/2006">
              <mc:Choice xmlns:v="urn:schemas-microsoft-com:vml" Requires="v">
                <p:oleObj spid="_x0000_s7334" name="Equation" r:id="rId19" imgW="1244520" imgH="469800" progId="Equation.DSMT4">
                  <p:embed/>
                </p:oleObj>
              </mc:Choice>
              <mc:Fallback>
                <p:oleObj name="Equation" r:id="rId19" imgW="1244520" imgH="46980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1188" y="3886200"/>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1882775" y="3581400"/>
          <a:ext cx="3048000" cy="990600"/>
        </p:xfrm>
        <a:graphic>
          <a:graphicData uri="http://schemas.openxmlformats.org/presentationml/2006/ole">
            <mc:AlternateContent xmlns:mc="http://schemas.openxmlformats.org/markup-compatibility/2006">
              <mc:Choice xmlns:v="urn:schemas-microsoft-com:vml" Requires="v">
                <p:oleObj spid="_x0000_s7335" name="Equation" r:id="rId21" imgW="3047760" imgH="990360" progId="Equation.DSMT4">
                  <p:embed/>
                </p:oleObj>
              </mc:Choice>
              <mc:Fallback>
                <p:oleObj name="Equation" r:id="rId21" imgW="3047760" imgH="99036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882775" y="3581400"/>
                        <a:ext cx="3048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804227" y="3581400"/>
          <a:ext cx="2209800" cy="990600"/>
        </p:xfrm>
        <a:graphic>
          <a:graphicData uri="http://schemas.openxmlformats.org/presentationml/2006/ole">
            <mc:AlternateContent xmlns:mc="http://schemas.openxmlformats.org/markup-compatibility/2006">
              <mc:Choice xmlns:v="urn:schemas-microsoft-com:vml" Requires="v">
                <p:oleObj spid="_x0000_s7336" name="Equation" r:id="rId23" imgW="2209680" imgH="990360" progId="Equation.DSMT4">
                  <p:embed/>
                </p:oleObj>
              </mc:Choice>
              <mc:Fallback>
                <p:oleObj name="Equation" r:id="rId23" imgW="2209680" imgH="9903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04227" y="35814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7060064" y="3954462"/>
          <a:ext cx="1282700" cy="292100"/>
        </p:xfrm>
        <a:graphic>
          <a:graphicData uri="http://schemas.openxmlformats.org/presentationml/2006/ole">
            <mc:AlternateContent xmlns:mc="http://schemas.openxmlformats.org/markup-compatibility/2006">
              <mc:Choice xmlns:v="urn:schemas-microsoft-com:vml" Requires="v">
                <p:oleObj spid="_x0000_s7337" name="Equation" r:id="rId25" imgW="1282680" imgH="291960" progId="Equation.DSMT4">
                  <p:embed/>
                </p:oleObj>
              </mc:Choice>
              <mc:Fallback>
                <p:oleObj name="Equation" r:id="rId25" imgW="1282680" imgH="29196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60064" y="395446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lstStyle/>
          <a:p>
            <a:pPr>
              <a:spcBef>
                <a:spcPts val="0"/>
              </a:spcBef>
            </a:pPr>
            <a:endParaRPr lang="en-US" sz="3500" dirty="0"/>
          </a:p>
          <a:p>
            <a:pPr>
              <a:spcBef>
                <a:spcPts val="0"/>
              </a:spcBef>
            </a:pPr>
            <a:endParaRPr lang="en-US" sz="3500" dirty="0"/>
          </a:p>
          <a:p>
            <a:pPr>
              <a:spcBef>
                <a:spcPts val="0"/>
              </a:spcBef>
            </a:pPr>
            <a:r>
              <a:rPr lang="en-US" dirty="0"/>
              <a:t>The calculations required to produce the distribution were reasonably simple in this case. However, if there had been forty cases rather than four, the determination of the probabilities would have been rather burdensome, at best. Binomial tables containing a large collection of binomial distributions have been constructed in order to avoid tedious calculations. These tables are found in Appendix A, Table E. </a:t>
            </a:r>
          </a:p>
        </p:txBody>
      </p:sp>
      <p:graphicFrame>
        <p:nvGraphicFramePr>
          <p:cNvPr id="4" name="Table 3"/>
          <p:cNvGraphicFramePr>
            <a:graphicFrameLocks noGrp="1"/>
          </p:cNvGraphicFramePr>
          <p:nvPr/>
        </p:nvGraphicFramePr>
        <p:xfrm>
          <a:off x="1066800" y="1207736"/>
          <a:ext cx="7010400" cy="118872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gridSpan="6">
                  <a:txBody>
                    <a:bodyPr/>
                    <a:lstStyle/>
                    <a:p>
                      <a:pPr algn="ctr"/>
                      <a:r>
                        <a:rPr lang="en-US" sz="2000" dirty="0"/>
                        <a:t>Throwing a Die</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2000" i="1" dirty="0">
                          <a:solidFill>
                            <a:srgbClr val="000000"/>
                          </a:solidFill>
                        </a:rPr>
                        <a:t>x</a:t>
                      </a:r>
                    </a:p>
                  </a:txBody>
                  <a:tcPr/>
                </a:tc>
                <a:tc>
                  <a:txBody>
                    <a:bodyPr/>
                    <a:lstStyle/>
                    <a:p>
                      <a:pPr algn="ctr"/>
                      <a:r>
                        <a:rPr lang="en-US" sz="2000" dirty="0">
                          <a:solidFill>
                            <a:srgbClr val="000000"/>
                          </a:solidFill>
                        </a:rPr>
                        <a:t>0</a:t>
                      </a:r>
                    </a:p>
                  </a:txBody>
                  <a:tcPr/>
                </a:tc>
                <a:tc>
                  <a:txBody>
                    <a:bodyPr/>
                    <a:lstStyle/>
                    <a:p>
                      <a:pPr algn="ctr"/>
                      <a:r>
                        <a:rPr lang="en-US" sz="2000" dirty="0">
                          <a:solidFill>
                            <a:srgbClr val="000000"/>
                          </a:solidFill>
                        </a:rPr>
                        <a:t>1</a:t>
                      </a:r>
                    </a:p>
                  </a:txBody>
                  <a:tcPr/>
                </a:tc>
                <a:tc>
                  <a:txBody>
                    <a:bodyPr/>
                    <a:lstStyle/>
                    <a:p>
                      <a:pPr algn="ctr"/>
                      <a:r>
                        <a:rPr lang="en-US" sz="2000" dirty="0">
                          <a:solidFill>
                            <a:srgbClr val="000000"/>
                          </a:solidFill>
                        </a:rPr>
                        <a:t>2</a:t>
                      </a:r>
                    </a:p>
                  </a:txBody>
                  <a:tcPr/>
                </a:tc>
                <a:tc>
                  <a:txBody>
                    <a:bodyPr/>
                    <a:lstStyle/>
                    <a:p>
                      <a:pPr algn="ctr"/>
                      <a:r>
                        <a:rPr lang="en-US" sz="2000" dirty="0">
                          <a:solidFill>
                            <a:srgbClr val="000000"/>
                          </a:solidFill>
                        </a:rPr>
                        <a:t>3</a:t>
                      </a:r>
                    </a:p>
                  </a:txBody>
                  <a:tcPr/>
                </a:tc>
                <a:tc>
                  <a:txBody>
                    <a:bodyPr/>
                    <a:lstStyle/>
                    <a:p>
                      <a:pPr algn="ctr"/>
                      <a:r>
                        <a:rPr lang="en-US" sz="2000" dirty="0">
                          <a:solidFill>
                            <a:srgbClr val="000000"/>
                          </a:solidFill>
                        </a:rPr>
                        <a:t>4</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Probability</a:t>
                      </a:r>
                    </a:p>
                  </a:txBody>
                  <a:tcPr/>
                </a:tc>
                <a:tc>
                  <a:txBody>
                    <a:bodyPr/>
                    <a:lstStyle/>
                    <a:p>
                      <a:pPr algn="ctr"/>
                      <a:r>
                        <a:rPr lang="en-US" sz="2000" dirty="0">
                          <a:solidFill>
                            <a:srgbClr val="000000"/>
                          </a:solidFill>
                        </a:rPr>
                        <a:t>0.4823</a:t>
                      </a:r>
                    </a:p>
                  </a:txBody>
                  <a:tcPr/>
                </a:tc>
                <a:tc>
                  <a:txBody>
                    <a:bodyPr/>
                    <a:lstStyle/>
                    <a:p>
                      <a:pPr algn="ctr"/>
                      <a:r>
                        <a:rPr lang="en-US" sz="2000" dirty="0">
                          <a:solidFill>
                            <a:srgbClr val="000000"/>
                          </a:solidFill>
                        </a:rPr>
                        <a:t>0.3858</a:t>
                      </a:r>
                    </a:p>
                  </a:txBody>
                  <a:tcPr/>
                </a:tc>
                <a:tc>
                  <a:txBody>
                    <a:bodyPr/>
                    <a:lstStyle/>
                    <a:p>
                      <a:pPr algn="ctr"/>
                      <a:r>
                        <a:rPr lang="en-US" sz="2000" dirty="0">
                          <a:solidFill>
                            <a:srgbClr val="000000"/>
                          </a:solidFill>
                        </a:rPr>
                        <a:t>0.1157</a:t>
                      </a:r>
                    </a:p>
                  </a:txBody>
                  <a:tcPr/>
                </a:tc>
                <a:tc>
                  <a:txBody>
                    <a:bodyPr/>
                    <a:lstStyle/>
                    <a:p>
                      <a:pPr algn="ctr"/>
                      <a:r>
                        <a:rPr lang="en-US" sz="2000" dirty="0">
                          <a:solidFill>
                            <a:srgbClr val="000000"/>
                          </a:solidFill>
                        </a:rPr>
                        <a:t>0.0154</a:t>
                      </a:r>
                    </a:p>
                  </a:txBody>
                  <a:tcPr/>
                </a:tc>
                <a:tc>
                  <a:txBody>
                    <a:bodyPr/>
                    <a:lstStyle/>
                    <a:p>
                      <a:pPr algn="ctr"/>
                      <a:r>
                        <a:rPr lang="en-US" sz="2000" dirty="0">
                          <a:solidFill>
                            <a:srgbClr val="000000"/>
                          </a:solidFill>
                        </a:rPr>
                        <a:t>0.0008</a:t>
                      </a:r>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a:t>
            </a:r>
          </a:p>
        </p:txBody>
      </p:sp>
      <p:sp>
        <p:nvSpPr>
          <p:cNvPr id="3" name="Content Placeholder 2"/>
          <p:cNvSpPr>
            <a:spLocks noGrp="1"/>
          </p:cNvSpPr>
          <p:nvPr>
            <p:ph idx="1"/>
          </p:nvPr>
        </p:nvSpPr>
        <p:spPr/>
        <p:txBody>
          <a:bodyPr/>
          <a:lstStyle/>
          <a:p>
            <a:r>
              <a:rPr lang="en-US" dirty="0"/>
              <a:t>The US Land Management Office regularly holds a lottery for the lease of government lands. Your company has won the rights to </a:t>
            </a:r>
            <a:r>
              <a:rPr lang="en-US" dirty="0">
                <a:solidFill>
                  <a:srgbClr val="0000FF"/>
                </a:solidFill>
              </a:rPr>
              <a:t>12 </a:t>
            </a:r>
            <a:r>
              <a:rPr lang="en-US" dirty="0"/>
              <a:t>leases. Historically, about </a:t>
            </a:r>
            <a:r>
              <a:rPr lang="en-US" dirty="0">
                <a:solidFill>
                  <a:srgbClr val="0000FF"/>
                </a:solidFill>
              </a:rPr>
              <a:t>10% </a:t>
            </a:r>
            <a:r>
              <a:rPr lang="en-US" dirty="0"/>
              <a:t>of these lands possess sufficient oil reserves for profitable operation. Construct the distribution for the number of leases that will be profitable. What is the probability that at least one of the leases will be profitable?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b="1" dirty="0"/>
              <a:t>Solution </a:t>
            </a:r>
          </a:p>
          <a:p>
            <a:endParaRPr lang="en-US" b="1" dirty="0"/>
          </a:p>
          <a:p>
            <a:endParaRPr lang="en-US" b="1" dirty="0"/>
          </a:p>
          <a:p>
            <a:endParaRPr lang="en-US" dirty="0"/>
          </a:p>
          <a:p>
            <a:endParaRPr lang="en-US" dirty="0"/>
          </a:p>
          <a:p>
            <a:endParaRPr lang="en-US" dirty="0"/>
          </a:p>
          <a:p>
            <a:endParaRPr lang="en-US" dirty="0"/>
          </a:p>
          <a:p>
            <a:r>
              <a:rPr lang="en-US" dirty="0"/>
              <a:t>Instead of laboriously computing the distribution, use the binomial tables in Appendix A, Table E. </a:t>
            </a:r>
            <a:endParaRPr lang="en-US" b="1" dirty="0"/>
          </a:p>
          <a:p>
            <a:endParaRPr lang="en-US" dirty="0"/>
          </a:p>
        </p:txBody>
      </p:sp>
      <p:graphicFrame>
        <p:nvGraphicFramePr>
          <p:cNvPr id="5" name="object 3"/>
          <p:cNvGraphicFramePr>
            <a:graphicFrameLocks noGrp="1"/>
          </p:cNvGraphicFramePr>
          <p:nvPr/>
        </p:nvGraphicFramePr>
        <p:xfrm>
          <a:off x="2209801" y="1805940"/>
          <a:ext cx="4648199" cy="2918460"/>
        </p:xfrm>
        <a:graphic>
          <a:graphicData uri="http://schemas.openxmlformats.org/drawingml/2006/table">
            <a:tbl>
              <a:tblPr firstRow="1" bandRow="1">
                <a:tableStyleId>{5C22544A-7EE6-4342-B048-85BDC9FD1C3A}</a:tableStyleId>
              </a:tblPr>
              <a:tblGrid>
                <a:gridCol w="680593">
                  <a:extLst>
                    <a:ext uri="{9D8B030D-6E8A-4147-A177-3AD203B41FA5}">
                      <a16:colId xmlns:a16="http://schemas.microsoft.com/office/drawing/2014/main" val="20000"/>
                    </a:ext>
                  </a:extLst>
                </a:gridCol>
                <a:gridCol w="1693922">
                  <a:extLst>
                    <a:ext uri="{9D8B030D-6E8A-4147-A177-3AD203B41FA5}">
                      <a16:colId xmlns:a16="http://schemas.microsoft.com/office/drawing/2014/main" val="20001"/>
                    </a:ext>
                  </a:extLst>
                </a:gridCol>
                <a:gridCol w="967954">
                  <a:extLst>
                    <a:ext uri="{9D8B030D-6E8A-4147-A177-3AD203B41FA5}">
                      <a16:colId xmlns:a16="http://schemas.microsoft.com/office/drawing/2014/main" val="20002"/>
                    </a:ext>
                  </a:extLst>
                </a:gridCol>
                <a:gridCol w="1305730">
                  <a:extLst>
                    <a:ext uri="{9D8B030D-6E8A-4147-A177-3AD203B41FA5}">
                      <a16:colId xmlns:a16="http://schemas.microsoft.com/office/drawing/2014/main" val="20003"/>
                    </a:ext>
                  </a:extLst>
                </a:gridCol>
              </a:tblGrid>
              <a:tr h="196850">
                <a:tc gridSpan="4">
                  <a:txBody>
                    <a:bodyPr/>
                    <a:lstStyle/>
                    <a:p>
                      <a:pPr marL="95250" marR="0" indent="0" algn="ctr" defTabSz="914400" rtl="0" eaLnBrk="1" fontAlgn="auto" latinLnBrk="0" hangingPunct="1">
                        <a:lnSpc>
                          <a:spcPct val="100000"/>
                        </a:lnSpc>
                        <a:spcBef>
                          <a:spcPts val="150"/>
                        </a:spcBef>
                        <a:spcAft>
                          <a:spcPts val="0"/>
                        </a:spcAft>
                        <a:buClrTx/>
                        <a:buSzTx/>
                        <a:buFontTx/>
                        <a:buNone/>
                        <a:tabLst/>
                        <a:defRPr/>
                      </a:pPr>
                      <a:r>
                        <a:rPr lang="en-US" sz="2000" kern="1200" baseline="0" dirty="0"/>
                        <a:t>Binomial Table </a:t>
                      </a:r>
                      <a:r>
                        <a:rPr lang="en-US" sz="2000" i="1" kern="1200" baseline="0" dirty="0"/>
                        <a:t>n</a:t>
                      </a:r>
                      <a:r>
                        <a:rPr lang="en-US" sz="2000" kern="1200" baseline="0" dirty="0"/>
                        <a:t> = 12, </a:t>
                      </a:r>
                      <a:r>
                        <a:rPr lang="en-US" sz="2000" i="1" kern="1200" baseline="0" dirty="0"/>
                        <a:t>p</a:t>
                      </a:r>
                      <a:r>
                        <a:rPr lang="en-US" sz="2000" kern="1200" baseline="0" dirty="0"/>
                        <a:t> = 0.10</a:t>
                      </a:r>
                      <a:endParaRPr sz="2000" dirty="0">
                        <a:latin typeface="Roboto Condensed"/>
                        <a:cs typeface="Roboto Condensed"/>
                      </a:endParaRPr>
                    </a:p>
                  </a:txBody>
                  <a:tcPr marL="0" marR="0" marT="19050" marB="0"/>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R="80645" algn="r">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196850">
                <a:tc>
                  <a:txBody>
                    <a:bodyPr/>
                    <a:lstStyle/>
                    <a:p>
                      <a:pPr marL="95250"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2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marR="80645"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10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6375">
                <a:tc>
                  <a:txBody>
                    <a:bodyPr/>
                    <a:lstStyle/>
                    <a:p>
                      <a:pPr marL="88900"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0.2824</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7</a:t>
                      </a:r>
                      <a:endParaRPr sz="2000">
                        <a:solidFill>
                          <a:srgbClr val="000000"/>
                        </a:solidFill>
                        <a:latin typeface="STIX"/>
                        <a:cs typeface="STIX"/>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marL="88900" algn="ctr">
                        <a:lnSpc>
                          <a:spcPct val="100000"/>
                        </a:lnSpc>
                        <a:spcBef>
                          <a:spcPts val="125"/>
                        </a:spcBef>
                      </a:pPr>
                      <a:r>
                        <a:rPr sz="2000" dirty="0">
                          <a:solidFill>
                            <a:srgbClr val="000000"/>
                          </a:solidFill>
                        </a:rPr>
                        <a:t>1</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0.3766</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8</a:t>
                      </a:r>
                      <a:endParaRPr sz="2000" dirty="0">
                        <a:solidFill>
                          <a:srgbClr val="000000"/>
                        </a:solidFill>
                        <a:latin typeface="STIX"/>
                        <a:cs typeface="STIX"/>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06375">
                <a:tc>
                  <a:txBody>
                    <a:bodyPr/>
                    <a:lstStyle/>
                    <a:p>
                      <a:pPr marL="88900"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0.2301</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9</a:t>
                      </a:r>
                      <a:endParaRPr sz="2000" dirty="0">
                        <a:solidFill>
                          <a:srgbClr val="000000"/>
                        </a:solidFill>
                        <a:latin typeface="STIX"/>
                        <a:cs typeface="STIX"/>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32410">
                <a:tc>
                  <a:txBody>
                    <a:bodyPr/>
                    <a:lstStyle/>
                    <a:p>
                      <a:pPr marL="88900" algn="ctr">
                        <a:lnSpc>
                          <a:spcPct val="100000"/>
                        </a:lnSpc>
                        <a:spcBef>
                          <a:spcPts val="330"/>
                        </a:spcBef>
                      </a:pPr>
                      <a:r>
                        <a:rPr sz="2000" dirty="0">
                          <a:solidFill>
                            <a:srgbClr val="000000"/>
                          </a:solidFill>
                        </a:rPr>
                        <a:t>3</a:t>
                      </a:r>
                      <a:endParaRPr sz="2000">
                        <a:solidFill>
                          <a:srgbClr val="000000"/>
                        </a:solidFill>
                        <a:latin typeface="STIX"/>
                        <a:cs typeface="STIX"/>
                      </a:endParaRPr>
                    </a:p>
                  </a:txBody>
                  <a:tcPr marL="0" marR="0" marT="41910" marB="0"/>
                </a:tc>
                <a:tc>
                  <a:txBody>
                    <a:bodyPr/>
                    <a:lstStyle/>
                    <a:p>
                      <a:pPr algn="ctr">
                        <a:lnSpc>
                          <a:spcPct val="100000"/>
                        </a:lnSpc>
                        <a:spcBef>
                          <a:spcPts val="330"/>
                        </a:spcBef>
                      </a:pPr>
                      <a:r>
                        <a:rPr sz="2000" dirty="0">
                          <a:solidFill>
                            <a:srgbClr val="000000"/>
                          </a:solidFill>
                        </a:rPr>
                        <a:t>0.0852</a:t>
                      </a:r>
                      <a:endParaRPr sz="2000" dirty="0">
                        <a:solidFill>
                          <a:srgbClr val="000000"/>
                        </a:solidFill>
                        <a:latin typeface="STIX"/>
                        <a:cs typeface="STIX"/>
                      </a:endParaRPr>
                    </a:p>
                  </a:txBody>
                  <a:tcPr marL="0" marR="0" marT="41910" marB="0"/>
                </a:tc>
                <a:tc>
                  <a:txBody>
                    <a:bodyPr/>
                    <a:lstStyle/>
                    <a:p>
                      <a:pPr algn="ctr">
                        <a:lnSpc>
                          <a:spcPct val="100000"/>
                        </a:lnSpc>
                        <a:spcBef>
                          <a:spcPts val="330"/>
                        </a:spcBef>
                      </a:pPr>
                      <a:r>
                        <a:rPr sz="2000" dirty="0">
                          <a:solidFill>
                            <a:srgbClr val="000000"/>
                          </a:solidFill>
                        </a:rPr>
                        <a:t>10</a:t>
                      </a:r>
                      <a:endParaRPr sz="2000" dirty="0">
                        <a:solidFill>
                          <a:srgbClr val="000000"/>
                        </a:solidFill>
                        <a:latin typeface="STIX"/>
                        <a:cs typeface="STIX"/>
                      </a:endParaRPr>
                    </a:p>
                  </a:txBody>
                  <a:tcPr marL="0" marR="0" marT="41910" marB="0"/>
                </a:tc>
                <a:tc>
                  <a:txBody>
                    <a:bodyPr/>
                    <a:lstStyle/>
                    <a:p>
                      <a:pPr marR="88900" algn="ctr">
                        <a:lnSpc>
                          <a:spcPct val="100000"/>
                        </a:lnSpc>
                        <a:spcBef>
                          <a:spcPts val="330"/>
                        </a:spcBef>
                      </a:pPr>
                      <a:r>
                        <a:rPr sz="2000" dirty="0">
                          <a:solidFill>
                            <a:srgbClr val="000000"/>
                          </a:solidFill>
                        </a:rPr>
                        <a:t>0.0000</a:t>
                      </a:r>
                      <a:endParaRPr sz="2000" dirty="0">
                        <a:solidFill>
                          <a:srgbClr val="000000"/>
                        </a:solidFill>
                        <a:latin typeface="STIX"/>
                        <a:cs typeface="STIX"/>
                      </a:endParaRPr>
                    </a:p>
                  </a:txBody>
                  <a:tcPr marL="0" marR="0" marT="41910" marB="0"/>
                </a:tc>
                <a:extLst>
                  <a:ext uri="{0D108BD9-81ED-4DB2-BD59-A6C34878D82A}">
                    <a16:rowId xmlns:a16="http://schemas.microsoft.com/office/drawing/2014/main" val="10005"/>
                  </a:ext>
                </a:extLst>
              </a:tr>
              <a:tr h="206375">
                <a:tc>
                  <a:txBody>
                    <a:bodyPr/>
                    <a:lstStyle/>
                    <a:p>
                      <a:pPr marL="88900"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0.0213</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a:t>
                      </a:r>
                      <a:endParaRPr sz="2000" dirty="0">
                        <a:solidFill>
                          <a:srgbClr val="000000"/>
                        </a:solidFill>
                        <a:latin typeface="STIX"/>
                        <a:cs typeface="STIX"/>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06375">
                <a:tc>
                  <a:txBody>
                    <a:bodyPr/>
                    <a:lstStyle/>
                    <a:p>
                      <a:pPr marL="8890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0.0038</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12</a:t>
                      </a:r>
                      <a:endParaRPr sz="2000">
                        <a:solidFill>
                          <a:srgbClr val="000000"/>
                        </a:solidFill>
                        <a:latin typeface="STIX"/>
                        <a:cs typeface="STIX"/>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7"/>
                  </a:ext>
                </a:extLst>
              </a:tr>
              <a:tr h="206375">
                <a:tc>
                  <a:txBody>
                    <a:bodyPr/>
                    <a:lstStyle/>
                    <a:p>
                      <a:pPr marL="88900" algn="ctr">
                        <a:lnSpc>
                          <a:spcPct val="100000"/>
                        </a:lnSpc>
                        <a:spcBef>
                          <a:spcPts val="125"/>
                        </a:spcBef>
                      </a:pPr>
                      <a:r>
                        <a:rPr sz="2000" dirty="0">
                          <a:solidFill>
                            <a:srgbClr val="000000"/>
                          </a:solidFill>
                        </a:rPr>
                        <a:t>6</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0.0005</a:t>
                      </a:r>
                      <a:endParaRPr sz="2000">
                        <a:solidFill>
                          <a:srgbClr val="000000"/>
                        </a:solidFill>
                        <a:latin typeface="STIX"/>
                        <a:cs typeface="STIX"/>
                      </a:endParaRPr>
                    </a:p>
                  </a:txBody>
                  <a:tcPr marL="0" marR="0" marT="15875" marB="0"/>
                </a:tc>
                <a:tc>
                  <a:txBody>
                    <a:bodyPr/>
                    <a:lstStyle/>
                    <a:p>
                      <a:pPr algn="ctr">
                        <a:lnSpc>
                          <a:spcPct val="100000"/>
                        </a:lnSpc>
                      </a:pPr>
                      <a:endParaRPr sz="200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dirty="0"/>
              <a:t>The binomial parameters are </a:t>
            </a:r>
            <a:r>
              <a:rPr lang="en-US" i="1" dirty="0">
                <a:solidFill>
                  <a:srgbClr val="0000FF"/>
                </a:solidFill>
              </a:rPr>
              <a:t>n</a:t>
            </a:r>
            <a:r>
              <a:rPr lang="en-US" dirty="0">
                <a:solidFill>
                  <a:srgbClr val="0000FF"/>
                </a:solidFill>
              </a:rPr>
              <a:t> = 12 </a:t>
            </a:r>
            <a:r>
              <a:rPr lang="en-US" dirty="0"/>
              <a:t>and </a:t>
            </a:r>
            <a:r>
              <a:rPr lang="en-US" i="1" dirty="0">
                <a:solidFill>
                  <a:srgbClr val="0000FF"/>
                </a:solidFill>
              </a:rPr>
              <a:t>p </a:t>
            </a:r>
            <a:r>
              <a:rPr lang="en-US" dirty="0">
                <a:solidFill>
                  <a:srgbClr val="0000FF"/>
                </a:solidFill>
              </a:rPr>
              <a:t>= 0.10</a:t>
            </a:r>
            <a:r>
              <a:rPr lang="en-US" dirty="0"/>
              <a:t>. Let </a:t>
            </a:r>
            <a:r>
              <a:rPr lang="en-US" i="1" dirty="0"/>
              <a:t>X</a:t>
            </a:r>
            <a:r>
              <a:rPr lang="en-US" dirty="0"/>
              <a:t> equal the number of profitable leases. The table above shows the binomial distribution for </a:t>
            </a:r>
            <a:r>
              <a:rPr lang="en-US" i="1" dirty="0"/>
              <a:t>X</a:t>
            </a:r>
            <a:r>
              <a:rPr lang="en-US" dirty="0"/>
              <a:t>. Note that the probabilities for 7 through 12 are given as </a:t>
            </a:r>
            <a:r>
              <a:rPr lang="en-US" dirty="0">
                <a:solidFill>
                  <a:srgbClr val="FF0000"/>
                </a:solidFill>
              </a:rPr>
              <a:t>0.0000</a:t>
            </a:r>
            <a:r>
              <a:rPr lang="en-US" dirty="0"/>
              <a:t>. This does not mean that the probability is 0, because it is possible that 7 or more of the leases could be profitable, albeit a rather small probability. (The probability, however, is so small that it is not significant in the fourth decimal place.)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dirty="0"/>
              <a:t>The probability that none of the leases will be profitable is equal to the probability that </a:t>
            </a:r>
            <a:r>
              <a:rPr lang="en-US" i="1" dirty="0"/>
              <a:t>X</a:t>
            </a:r>
            <a:r>
              <a:rPr lang="en-US" dirty="0"/>
              <a:t> = 0, which is </a:t>
            </a:r>
            <a:r>
              <a:rPr lang="en-US" dirty="0">
                <a:solidFill>
                  <a:srgbClr val="FF0000"/>
                </a:solidFill>
              </a:rPr>
              <a:t>0.2824</a:t>
            </a:r>
            <a:r>
              <a:rPr lang="en-US" dirty="0"/>
              <a:t>. Hence, the probability that at least one of the leases will be profitable is one minus the probability that none of the leases will be profitable or </a:t>
            </a:r>
            <a:br>
              <a:rPr lang="en-US" dirty="0"/>
            </a:br>
            <a:r>
              <a:rPr lang="en-US" dirty="0"/>
              <a:t>1 − 0.2824 = </a:t>
            </a:r>
            <a:r>
              <a:rPr lang="en-US" dirty="0">
                <a:solidFill>
                  <a:srgbClr val="FF0000"/>
                </a:solidFill>
              </a:rPr>
              <a:t>0.7176</a:t>
            </a:r>
            <a:r>
              <a:rPr lang="en-US"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a:t>
            </a:r>
          </a:p>
        </p:txBody>
      </p:sp>
      <p:sp>
        <p:nvSpPr>
          <p:cNvPr id="3" name="Content Placeholder 2"/>
          <p:cNvSpPr>
            <a:spLocks noGrp="1"/>
          </p:cNvSpPr>
          <p:nvPr>
            <p:ph idx="1"/>
          </p:nvPr>
        </p:nvSpPr>
        <p:spPr/>
        <p:txBody>
          <a:bodyPr/>
          <a:lstStyle/>
          <a:p>
            <a:r>
              <a:rPr lang="en-US" dirty="0"/>
              <a:t>According to a recent national poll, about </a:t>
            </a:r>
            <a:r>
              <a:rPr lang="en-US" dirty="0">
                <a:solidFill>
                  <a:srgbClr val="0000FF"/>
                </a:solidFill>
              </a:rPr>
              <a:t>40%</a:t>
            </a:r>
            <a:r>
              <a:rPr lang="en-US" dirty="0"/>
              <a:t> of Americans believe in ghosts. Assuming this percentage is accurate, if </a:t>
            </a:r>
            <a:r>
              <a:rPr lang="en-US" dirty="0">
                <a:solidFill>
                  <a:srgbClr val="0000FF"/>
                </a:solidFill>
              </a:rPr>
              <a:t>20</a:t>
            </a:r>
            <a:r>
              <a:rPr lang="en-US" dirty="0"/>
              <a:t> people were randomly selected and asked if they believed in ghosts, what is the probability that </a:t>
            </a:r>
            <a:r>
              <a:rPr lang="en-US" dirty="0">
                <a:solidFill>
                  <a:srgbClr val="0000FF"/>
                </a:solidFill>
              </a:rPr>
              <a:t>12</a:t>
            </a:r>
            <a:r>
              <a:rPr lang="en-US" dirty="0"/>
              <a:t> or more would say they do? </a:t>
            </a:r>
          </a:p>
          <a:p>
            <a:r>
              <a:rPr lang="en-US" b="1" dirty="0"/>
              <a:t>Solution</a:t>
            </a:r>
          </a:p>
          <a:p>
            <a:r>
              <a:rPr lang="en-US" dirty="0"/>
              <a:t>For this problem </a:t>
            </a:r>
            <a:r>
              <a:rPr lang="en-US" i="1" dirty="0">
                <a:solidFill>
                  <a:srgbClr val="0000FF"/>
                </a:solidFill>
              </a:rPr>
              <a:t>n</a:t>
            </a:r>
            <a:r>
              <a:rPr lang="en-US" dirty="0">
                <a:solidFill>
                  <a:srgbClr val="0000FF"/>
                </a:solidFill>
              </a:rPr>
              <a:t> = 20</a:t>
            </a:r>
            <a:r>
              <a:rPr lang="en-US" dirty="0"/>
              <a:t>, </a:t>
            </a:r>
            <a:r>
              <a:rPr lang="en-US" i="1" dirty="0">
                <a:solidFill>
                  <a:srgbClr val="0000FF"/>
                </a:solidFill>
              </a:rPr>
              <a:t>p</a:t>
            </a:r>
            <a:r>
              <a:rPr lang="en-US" dirty="0">
                <a:solidFill>
                  <a:srgbClr val="0000FF"/>
                </a:solidFill>
              </a:rPr>
              <a:t> = 0.4</a:t>
            </a:r>
            <a:r>
              <a:rPr lang="en-US" dirty="0"/>
              <a:t>, and </a:t>
            </a:r>
            <a:r>
              <a:rPr lang="en-US" i="1" dirty="0">
                <a:solidFill>
                  <a:srgbClr val="0000FF"/>
                </a:solidFill>
              </a:rPr>
              <a:t>x</a:t>
            </a:r>
            <a:r>
              <a:rPr lang="en-US" dirty="0">
                <a:solidFill>
                  <a:srgbClr val="0000FF"/>
                </a:solidFill>
              </a:rPr>
              <a:t> ranges from 12 to 20</a:t>
            </a:r>
            <a:r>
              <a:rPr lang="en-US" dirty="0"/>
              <a:t>. So, </a:t>
            </a:r>
            <a:r>
              <a:rPr lang="en-US" dirty="0">
                <a:solidFill>
                  <a:srgbClr val="0000FF"/>
                </a:solidFill>
              </a:rPr>
              <a:t>nine</a:t>
            </a:r>
            <a:r>
              <a:rPr lang="en-US" dirty="0"/>
              <a:t> probabilities must be calculated and added together to answer the question.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a:t>
            </a:r>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binomial experiment </a:t>
            </a:r>
            <a:r>
              <a:rPr lang="en-US" dirty="0">
                <a:solidFill>
                  <a:srgbClr val="000000"/>
                </a:solidFill>
              </a:rPr>
              <a:t>is a random experiment which satisfies all of the following conditions. </a:t>
            </a:r>
          </a:p>
          <a:p>
            <a:pPr marL="514350" indent="-514350">
              <a:buFont typeface="+mj-lt"/>
              <a:buAutoNum type="arabicPeriod"/>
            </a:pPr>
            <a:r>
              <a:rPr lang="en-US" dirty="0">
                <a:solidFill>
                  <a:srgbClr val="000000"/>
                </a:solidFill>
              </a:rPr>
              <a:t>There are only two outcomes on each trial of the experiment. (One of the outcomes is usually referred to as a </a:t>
            </a:r>
            <a:r>
              <a:rPr lang="en-US" i="1" dirty="0">
                <a:solidFill>
                  <a:srgbClr val="000000"/>
                </a:solidFill>
              </a:rPr>
              <a:t>success</a:t>
            </a:r>
            <a:r>
              <a:rPr lang="en-US" dirty="0">
                <a:solidFill>
                  <a:srgbClr val="000000"/>
                </a:solidFill>
              </a:rPr>
              <a:t>, and the other as a </a:t>
            </a:r>
            <a:r>
              <a:rPr lang="en-US" i="1" dirty="0">
                <a:solidFill>
                  <a:srgbClr val="000000"/>
                </a:solidFill>
              </a:rPr>
              <a:t>failure</a:t>
            </a:r>
            <a:r>
              <a:rPr lang="en-US" dirty="0">
                <a:solidFill>
                  <a:srgbClr val="000000"/>
                </a:solidFill>
              </a:rPr>
              <a:t>.) </a:t>
            </a:r>
          </a:p>
          <a:p>
            <a:pPr marL="514350" indent="-514350">
              <a:buFont typeface="+mj-lt"/>
              <a:buAutoNum type="arabicPeriod"/>
            </a:pPr>
            <a:r>
              <a:rPr lang="en-US" dirty="0">
                <a:solidFill>
                  <a:srgbClr val="000000"/>
                </a:solidFill>
              </a:rPr>
              <a:t>The experiment consists of </a:t>
            </a:r>
            <a:r>
              <a:rPr lang="en-US" i="1" dirty="0">
                <a:solidFill>
                  <a:srgbClr val="000000"/>
                </a:solidFill>
              </a:rPr>
              <a:t>n</a:t>
            </a:r>
            <a:r>
              <a:rPr lang="en-US" dirty="0">
                <a:solidFill>
                  <a:srgbClr val="000000"/>
                </a:solidFill>
              </a:rPr>
              <a:t> identical trials as described in condition 1.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r>
              <a:rPr lang="en-US" dirty="0"/>
              <a:t>This could be done using the binomial probability distribution function, but it would be cumbersome. Instead, use one of the binomial tables in Appendix A. Table E contains binomial probabilities for each value of </a:t>
            </a:r>
            <a:r>
              <a:rPr lang="en-US" i="1" dirty="0"/>
              <a:t>x</a:t>
            </a:r>
            <a:r>
              <a:rPr lang="en-US" dirty="0"/>
              <a:t> where p ranges from </a:t>
            </a:r>
            <a:r>
              <a:rPr lang="en-US" dirty="0">
                <a:solidFill>
                  <a:srgbClr val="0000FF"/>
                </a:solidFill>
              </a:rPr>
              <a:t>0.1</a:t>
            </a:r>
            <a:r>
              <a:rPr lang="en-US" dirty="0"/>
              <a:t> to </a:t>
            </a:r>
            <a:r>
              <a:rPr lang="en-US" dirty="0">
                <a:solidFill>
                  <a:srgbClr val="0000FF"/>
                </a:solidFill>
              </a:rPr>
              <a:t>0.9</a:t>
            </a:r>
            <a:r>
              <a:rPr lang="en-US" dirty="0"/>
              <a:t> and </a:t>
            </a:r>
            <a:r>
              <a:rPr lang="en-US" i="1" dirty="0"/>
              <a:t>n</a:t>
            </a:r>
            <a:r>
              <a:rPr lang="en-US" dirty="0"/>
              <a:t> ranges from </a:t>
            </a:r>
            <a:br>
              <a:rPr lang="en-US" dirty="0"/>
            </a:br>
            <a:r>
              <a:rPr lang="en-US" dirty="0">
                <a:solidFill>
                  <a:srgbClr val="0000FF"/>
                </a:solidFill>
              </a:rPr>
              <a:t>1</a:t>
            </a:r>
            <a:r>
              <a:rPr lang="en-US" dirty="0"/>
              <a:t> to </a:t>
            </a:r>
            <a:r>
              <a:rPr lang="en-US" dirty="0">
                <a:solidFill>
                  <a:srgbClr val="0000FF"/>
                </a:solidFill>
              </a:rPr>
              <a:t>20</a:t>
            </a:r>
            <a:r>
              <a:rPr lang="en-US" dirty="0"/>
              <a:t>. </a:t>
            </a:r>
          </a:p>
          <a:p>
            <a:r>
              <a:rPr lang="en-US" dirty="0"/>
              <a:t>To determine the answer, find the following individual probabilities in Table E and add them together.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Alternately, use the cumulative binomial probability table (Table E) to find the cumulative probability where </a:t>
            </a:r>
            <a:r>
              <a:rPr lang="en-US" i="1" dirty="0">
                <a:solidFill>
                  <a:srgbClr val="0000FF"/>
                </a:solidFill>
              </a:rPr>
              <a:t>x</a:t>
            </a:r>
            <a:r>
              <a:rPr lang="en-US" dirty="0">
                <a:solidFill>
                  <a:srgbClr val="0000FF"/>
                </a:solidFill>
              </a:rPr>
              <a:t> = 11</a:t>
            </a:r>
            <a:r>
              <a:rPr lang="en-US" dirty="0"/>
              <a:t>, </a:t>
            </a:r>
            <a:r>
              <a:rPr lang="en-US" i="1" dirty="0">
                <a:solidFill>
                  <a:srgbClr val="0000FF"/>
                </a:solidFill>
              </a:rPr>
              <a:t>n</a:t>
            </a:r>
            <a:r>
              <a:rPr lang="en-US" dirty="0">
                <a:solidFill>
                  <a:srgbClr val="0000FF"/>
                </a:solidFill>
              </a:rPr>
              <a:t> = 20</a:t>
            </a:r>
            <a:r>
              <a:rPr lang="en-US" dirty="0"/>
              <a:t>, and </a:t>
            </a:r>
            <a:r>
              <a:rPr lang="en-US" i="1" dirty="0">
                <a:solidFill>
                  <a:srgbClr val="0000FF"/>
                </a:solidFill>
              </a:rPr>
              <a:t>p</a:t>
            </a:r>
            <a:r>
              <a:rPr lang="en-US" dirty="0">
                <a:solidFill>
                  <a:srgbClr val="0000FF"/>
                </a:solidFill>
              </a:rPr>
              <a:t> = 0.4</a:t>
            </a:r>
            <a:r>
              <a:rPr lang="en-US" dirty="0"/>
              <a:t>, and subtract this probability from 1. </a:t>
            </a:r>
          </a:p>
        </p:txBody>
      </p:sp>
      <p:graphicFrame>
        <p:nvGraphicFramePr>
          <p:cNvPr id="20483" name="Object 3"/>
          <p:cNvGraphicFramePr>
            <a:graphicFrameLocks noChangeAspect="1"/>
          </p:cNvGraphicFramePr>
          <p:nvPr/>
        </p:nvGraphicFramePr>
        <p:xfrm>
          <a:off x="1066800" y="1524000"/>
          <a:ext cx="1384300" cy="469900"/>
        </p:xfrm>
        <a:graphic>
          <a:graphicData uri="http://schemas.openxmlformats.org/presentationml/2006/ole">
            <mc:AlternateContent xmlns:mc="http://schemas.openxmlformats.org/markup-compatibility/2006">
              <mc:Choice xmlns:v="urn:schemas-microsoft-com:vml" Requires="v">
                <p:oleObj spid="_x0000_s20588" name="Equation" r:id="rId3" imgW="1384200" imgH="469800" progId="Equation.DSMT4">
                  <p:embed/>
                </p:oleObj>
              </mc:Choice>
              <mc:Fallback>
                <p:oleObj name="Equation" r:id="rId3" imgW="13842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524000"/>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455863" y="1524000"/>
          <a:ext cx="5664200" cy="469900"/>
        </p:xfrm>
        <a:graphic>
          <a:graphicData uri="http://schemas.openxmlformats.org/presentationml/2006/ole">
            <mc:AlternateContent xmlns:mc="http://schemas.openxmlformats.org/markup-compatibility/2006">
              <mc:Choice xmlns:v="urn:schemas-microsoft-com:vml" Requires="v">
                <p:oleObj spid="_x0000_s20589" name="Equation" r:id="rId5" imgW="5663880" imgH="469800" progId="Equation.DSMT4">
                  <p:embed/>
                </p:oleObj>
              </mc:Choice>
              <mc:Fallback>
                <p:oleObj name="Equation" r:id="rId5" imgW="56638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5863" y="1524000"/>
                        <a:ext cx="566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60316" y="2141538"/>
          <a:ext cx="4483100" cy="292100"/>
        </p:xfrm>
        <a:graphic>
          <a:graphicData uri="http://schemas.openxmlformats.org/presentationml/2006/ole">
            <mc:AlternateContent xmlns:mc="http://schemas.openxmlformats.org/markup-compatibility/2006">
              <mc:Choice xmlns:v="urn:schemas-microsoft-com:vml" Requires="v">
                <p:oleObj spid="_x0000_s20590" name="Equation" r:id="rId7" imgW="4483080" imgH="291960" progId="Equation.DSMT4">
                  <p:embed/>
                </p:oleObj>
              </mc:Choice>
              <mc:Fallback>
                <p:oleObj name="Equation" r:id="rId7" imgW="44830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0316" y="2141538"/>
                        <a:ext cx="448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2454584" y="2683778"/>
          <a:ext cx="1270000" cy="292100"/>
        </p:xfrm>
        <a:graphic>
          <a:graphicData uri="http://schemas.openxmlformats.org/presentationml/2006/ole">
            <mc:AlternateContent xmlns:mc="http://schemas.openxmlformats.org/markup-compatibility/2006">
              <mc:Choice xmlns:v="urn:schemas-microsoft-com:vml" Requires="v">
                <p:oleObj spid="_x0000_s20591" name="Equation" r:id="rId9" imgW="1269720" imgH="291960" progId="Equation.DSMT4">
                  <p:embed/>
                </p:oleObj>
              </mc:Choice>
              <mc:Fallback>
                <p:oleObj name="Equation" r:id="rId9" imgW="12697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54584" y="2683778"/>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1371600" y="5257101"/>
          <a:ext cx="1384300" cy="469900"/>
        </p:xfrm>
        <a:graphic>
          <a:graphicData uri="http://schemas.openxmlformats.org/presentationml/2006/ole">
            <mc:AlternateContent xmlns:mc="http://schemas.openxmlformats.org/markup-compatibility/2006">
              <mc:Choice xmlns:v="urn:schemas-microsoft-com:vml" Requires="v">
                <p:oleObj spid="_x0000_s20592" name="Equation" r:id="rId11" imgW="1384200" imgH="469800" progId="Equation.DSMT4">
                  <p:embed/>
                </p:oleObj>
              </mc:Choice>
              <mc:Fallback>
                <p:oleObj name="Equation" r:id="rId11" imgW="13842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71600" y="5257101"/>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2802622" y="5257800"/>
          <a:ext cx="2133600" cy="469900"/>
        </p:xfrm>
        <a:graphic>
          <a:graphicData uri="http://schemas.openxmlformats.org/presentationml/2006/ole">
            <mc:AlternateContent xmlns:mc="http://schemas.openxmlformats.org/markup-compatibility/2006">
              <mc:Choice xmlns:v="urn:schemas-microsoft-com:vml" Requires="v">
                <p:oleObj spid="_x0000_s20593" name="Equation" r:id="rId13" imgW="2133360" imgH="469800" progId="Equation.DSMT4">
                  <p:embed/>
                </p:oleObj>
              </mc:Choice>
              <mc:Fallback>
                <p:oleObj name="Equation" r:id="rId13" imgW="213336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02622" y="52578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944611" y="5334000"/>
          <a:ext cx="1739900" cy="292100"/>
        </p:xfrm>
        <a:graphic>
          <a:graphicData uri="http://schemas.openxmlformats.org/presentationml/2006/ole">
            <mc:AlternateContent xmlns:mc="http://schemas.openxmlformats.org/markup-compatibility/2006">
              <mc:Choice xmlns:v="urn:schemas-microsoft-com:vml" Requires="v">
                <p:oleObj spid="_x0000_s20594" name="Equation" r:id="rId15" imgW="1739880" imgH="291960" progId="Equation.DSMT4">
                  <p:embed/>
                </p:oleObj>
              </mc:Choice>
              <mc:Fallback>
                <p:oleObj name="Equation" r:id="rId15" imgW="17398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44611" y="53340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1" name="Object 11"/>
          <p:cNvGraphicFramePr>
            <a:graphicFrameLocks noChangeAspect="1"/>
          </p:cNvGraphicFramePr>
          <p:nvPr/>
        </p:nvGraphicFramePr>
        <p:xfrm>
          <a:off x="6713989" y="5334000"/>
          <a:ext cx="1358900" cy="292100"/>
        </p:xfrm>
        <a:graphic>
          <a:graphicData uri="http://schemas.openxmlformats.org/presentationml/2006/ole">
            <mc:AlternateContent xmlns:mc="http://schemas.openxmlformats.org/markup-compatibility/2006">
              <mc:Choice xmlns:v="urn:schemas-microsoft-com:vml" Requires="v">
                <p:oleObj spid="_x0000_s20595" name="Equation" r:id="rId17" imgW="1358640" imgH="291960" progId="Equation.DSMT4">
                  <p:embed/>
                </p:oleObj>
              </mc:Choice>
              <mc:Fallback>
                <p:oleObj name="Equation" r:id="rId17" imgW="135864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713989" y="5334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r>
              <a:rPr lang="en-US" dirty="0"/>
              <a:t>Technology such as Microsoft Excel or the TI-83/84 Plus calculator can also be used to obtain the probability. Note that if the value of </a:t>
            </a:r>
            <a:r>
              <a:rPr lang="en-US" i="1" dirty="0"/>
              <a:t>p</a:t>
            </a:r>
            <a:r>
              <a:rPr lang="en-US" dirty="0"/>
              <a:t> does not appear in the tables, then you must use technology or the binomial probability distribution function to calculate the probability.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lstStyle/>
          <a:p>
            <a:r>
              <a:rPr lang="en-US" dirty="0"/>
              <a:t>The shape of the distribution depends upon the parameters </a:t>
            </a:r>
            <a:r>
              <a:rPr lang="en-US" i="1" dirty="0"/>
              <a:t>n</a:t>
            </a:r>
            <a:r>
              <a:rPr lang="en-US" dirty="0"/>
              <a:t> and </a:t>
            </a:r>
            <a:r>
              <a:rPr lang="en-US" i="1" dirty="0"/>
              <a:t>p</a:t>
            </a:r>
            <a:r>
              <a:rPr lang="en-US" dirty="0"/>
              <a:t>. If </a:t>
            </a:r>
            <a:r>
              <a:rPr lang="en-US" i="1" dirty="0"/>
              <a:t>p</a:t>
            </a:r>
            <a:r>
              <a:rPr lang="en-US" dirty="0"/>
              <a:t> is small, the distribution tends to be skewed with a tail on the right.</a:t>
            </a:r>
          </a:p>
        </p:txBody>
      </p:sp>
      <p:pic>
        <p:nvPicPr>
          <p:cNvPr id="4" name="Picture 3"/>
          <p:cNvPicPr>
            <a:picLocks noChangeAspect="1"/>
          </p:cNvPicPr>
          <p:nvPr/>
        </p:nvPicPr>
        <p:blipFill>
          <a:blip r:embed="rId2"/>
          <a:stretch>
            <a:fillRect/>
          </a:stretch>
        </p:blipFill>
        <p:spPr>
          <a:xfrm>
            <a:off x="1672136" y="2667000"/>
            <a:ext cx="5818910" cy="3200400"/>
          </a:xfrm>
          <a:prstGeom prst="rect">
            <a:avLst/>
          </a:prstGeom>
        </p:spPr>
      </p:pic>
    </p:spTree>
    <p:extLst>
      <p:ext uri="{BB962C8B-B14F-4D97-AF65-F5344CB8AC3E}">
        <p14:creationId xmlns:p14="http://schemas.microsoft.com/office/powerpoint/2010/main" val="4094085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lstStyle/>
          <a:p>
            <a:r>
              <a:rPr lang="en-US" dirty="0"/>
              <a:t>If </a:t>
            </a:r>
            <a:r>
              <a:rPr lang="en-US" i="1" dirty="0"/>
              <a:t>p</a:t>
            </a:r>
            <a:r>
              <a:rPr lang="en-US" dirty="0"/>
              <a:t> is near 0.5, the distribution is symmetrical.</a:t>
            </a:r>
          </a:p>
        </p:txBody>
      </p:sp>
      <p:pic>
        <p:nvPicPr>
          <p:cNvPr id="5" name="Picture 4"/>
          <p:cNvPicPr>
            <a:picLocks noChangeAspect="1"/>
          </p:cNvPicPr>
          <p:nvPr/>
        </p:nvPicPr>
        <p:blipFill>
          <a:blip r:embed="rId2"/>
          <a:stretch>
            <a:fillRect/>
          </a:stretch>
        </p:blipFill>
        <p:spPr>
          <a:xfrm>
            <a:off x="1676400" y="2057400"/>
            <a:ext cx="5773134" cy="3200400"/>
          </a:xfrm>
          <a:prstGeom prst="rect">
            <a:avLst/>
          </a:prstGeom>
        </p:spPr>
      </p:pic>
    </p:spTree>
    <p:extLst>
      <p:ext uri="{BB962C8B-B14F-4D97-AF65-F5344CB8AC3E}">
        <p14:creationId xmlns:p14="http://schemas.microsoft.com/office/powerpoint/2010/main" val="1329948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lstStyle/>
          <a:p>
            <a:r>
              <a:rPr lang="en-US" dirty="0"/>
              <a:t>If </a:t>
            </a:r>
            <a:r>
              <a:rPr lang="en-US" i="1" dirty="0"/>
              <a:t>p</a:t>
            </a:r>
            <a:r>
              <a:rPr lang="en-US" dirty="0"/>
              <a:t> is large, the distribution tends to be skewed with a long tail on the left.</a:t>
            </a:r>
          </a:p>
        </p:txBody>
      </p:sp>
      <p:pic>
        <p:nvPicPr>
          <p:cNvPr id="5" name="Picture 4"/>
          <p:cNvPicPr>
            <a:picLocks noChangeAspect="1"/>
          </p:cNvPicPr>
          <p:nvPr/>
        </p:nvPicPr>
        <p:blipFill>
          <a:blip r:embed="rId2"/>
          <a:stretch>
            <a:fillRect/>
          </a:stretch>
        </p:blipFill>
        <p:spPr>
          <a:xfrm>
            <a:off x="1981200" y="2438400"/>
            <a:ext cx="5171661" cy="3200400"/>
          </a:xfrm>
          <a:prstGeom prst="rect">
            <a:avLst/>
          </a:prstGeom>
        </p:spPr>
      </p:pic>
    </p:spTree>
    <p:extLst>
      <p:ext uri="{BB962C8B-B14F-4D97-AF65-F5344CB8AC3E}">
        <p14:creationId xmlns:p14="http://schemas.microsoft.com/office/powerpoint/2010/main" val="3622526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Expected Value of a Binomial Random Variable </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expected value </a:t>
            </a:r>
            <a:r>
              <a:rPr lang="en-US" dirty="0">
                <a:solidFill>
                  <a:srgbClr val="000000"/>
                </a:solidFill>
              </a:rPr>
              <a:t>of a binomial random variable can be computed using the expression </a:t>
            </a:r>
          </a:p>
          <a:p>
            <a:pPr algn="ct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 </a:t>
            </a:r>
            <a:r>
              <a:rPr lang="en-US" i="1" dirty="0">
                <a:solidFill>
                  <a:srgbClr val="000000"/>
                </a:solidFill>
              </a:rPr>
              <a:t>E</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np</a:t>
            </a:r>
            <a:r>
              <a:rPr lang="en-US" dirty="0">
                <a:solidFill>
                  <a:srgbClr val="000000"/>
                </a:solidFill>
              </a:rPr>
              <a:t>, </a:t>
            </a:r>
          </a:p>
          <a:p>
            <a:r>
              <a:rPr lang="en-US" dirty="0">
                <a:solidFill>
                  <a:srgbClr val="000000"/>
                </a:solidFill>
              </a:rPr>
              <a:t>where </a:t>
            </a:r>
            <a:r>
              <a:rPr lang="en-US" i="1" dirty="0">
                <a:solidFill>
                  <a:srgbClr val="000000"/>
                </a:solidFill>
              </a:rPr>
              <a:t>n</a:t>
            </a:r>
            <a:r>
              <a:rPr lang="en-US" dirty="0">
                <a:solidFill>
                  <a:srgbClr val="000000"/>
                </a:solidFill>
              </a:rPr>
              <a:t> and </a:t>
            </a:r>
            <a:r>
              <a:rPr lang="en-US" i="1" dirty="0">
                <a:solidFill>
                  <a:srgbClr val="000000"/>
                </a:solidFill>
              </a:rPr>
              <a:t>p</a:t>
            </a:r>
            <a:r>
              <a:rPr lang="en-US" dirty="0">
                <a:solidFill>
                  <a:srgbClr val="000000"/>
                </a:solidFill>
              </a:rPr>
              <a:t> are the parameters of the binomial distribution.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and Standard Deviation of a Binomial Random Variable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To find the </a:t>
            </a:r>
            <a:r>
              <a:rPr lang="en-US" b="1" dirty="0">
                <a:solidFill>
                  <a:srgbClr val="C00000"/>
                </a:solidFill>
              </a:rPr>
              <a:t>variance</a:t>
            </a:r>
            <a:r>
              <a:rPr lang="en-US" dirty="0">
                <a:solidFill>
                  <a:srgbClr val="000000"/>
                </a:solidFill>
              </a:rPr>
              <a:t> of a binomial random variable, use the expression </a:t>
            </a:r>
          </a:p>
          <a:p>
            <a:endParaRPr lang="en-US" dirty="0">
              <a:solidFill>
                <a:srgbClr val="000000"/>
              </a:solidFill>
            </a:endParaRPr>
          </a:p>
          <a:p>
            <a:r>
              <a:rPr lang="en-US" dirty="0">
                <a:solidFill>
                  <a:srgbClr val="000000"/>
                </a:solidFill>
              </a:rPr>
              <a:t>Therefore, the </a:t>
            </a:r>
            <a:r>
              <a:rPr lang="en-US" b="1" dirty="0">
                <a:solidFill>
                  <a:srgbClr val="C00000"/>
                </a:solidFill>
              </a:rPr>
              <a:t>standard deviation </a:t>
            </a:r>
            <a:r>
              <a:rPr lang="en-US" dirty="0">
                <a:solidFill>
                  <a:srgbClr val="000000"/>
                </a:solidFill>
              </a:rPr>
              <a:t>of a binomial random variable is given by </a:t>
            </a:r>
          </a:p>
          <a:p>
            <a:endParaRPr lang="en-US" dirty="0">
              <a:solidFill>
                <a:srgbClr val="000000"/>
              </a:solidFill>
            </a:endParaRPr>
          </a:p>
        </p:txBody>
      </p:sp>
      <p:graphicFrame>
        <p:nvGraphicFramePr>
          <p:cNvPr id="21506" name="Object 2"/>
          <p:cNvGraphicFramePr>
            <a:graphicFrameLocks noChangeAspect="1"/>
          </p:cNvGraphicFramePr>
          <p:nvPr>
            <p:extLst>
              <p:ext uri="{D42A27DB-BD31-4B8C-83A1-F6EECF244321}">
                <p14:modId xmlns:p14="http://schemas.microsoft.com/office/powerpoint/2010/main" val="4087036066"/>
              </p:ext>
            </p:extLst>
          </p:nvPr>
        </p:nvGraphicFramePr>
        <p:xfrm>
          <a:off x="3035300" y="2743200"/>
          <a:ext cx="3098800" cy="482600"/>
        </p:xfrm>
        <a:graphic>
          <a:graphicData uri="http://schemas.openxmlformats.org/presentationml/2006/ole">
            <mc:AlternateContent xmlns:mc="http://schemas.openxmlformats.org/markup-compatibility/2006">
              <mc:Choice xmlns:v="urn:schemas-microsoft-com:vml" Requires="v">
                <p:oleObj spid="_x0000_s21532" name="Equation" r:id="rId3" imgW="3098520" imgH="482400" progId="Equation.DSMT4">
                  <p:embed/>
                </p:oleObj>
              </mc:Choice>
              <mc:Fallback>
                <p:oleObj name="Equation" r:id="rId3" imgW="3098520" imgH="482400" progId="Equation.DSMT4">
                  <p:embed/>
                  <p:pic>
                    <p:nvPicPr>
                      <p:cNvPr id="0" name="Picture 2"/>
                      <p:cNvPicPr>
                        <a:picLocks noChangeAspect="1" noChangeArrowheads="1"/>
                      </p:cNvPicPr>
                      <p:nvPr/>
                    </p:nvPicPr>
                    <p:blipFill>
                      <a:blip r:embed="rId4"/>
                      <a:srcRect/>
                      <a:stretch>
                        <a:fillRect/>
                      </a:stretch>
                    </p:blipFill>
                    <p:spPr bwMode="auto">
                      <a:xfrm>
                        <a:off x="3035300" y="2743200"/>
                        <a:ext cx="3098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extLst>
              <p:ext uri="{D42A27DB-BD31-4B8C-83A1-F6EECF244321}">
                <p14:modId xmlns:p14="http://schemas.microsoft.com/office/powerpoint/2010/main" val="618106525"/>
              </p:ext>
            </p:extLst>
          </p:nvPr>
        </p:nvGraphicFramePr>
        <p:xfrm>
          <a:off x="2730500" y="4132263"/>
          <a:ext cx="3568700" cy="571500"/>
        </p:xfrm>
        <a:graphic>
          <a:graphicData uri="http://schemas.openxmlformats.org/presentationml/2006/ole">
            <mc:AlternateContent xmlns:mc="http://schemas.openxmlformats.org/markup-compatibility/2006">
              <mc:Choice xmlns:v="urn:schemas-microsoft-com:vml" Requires="v">
                <p:oleObj spid="_x0000_s21533" name="Equation" r:id="rId5" imgW="3568680" imgH="571320" progId="Equation.DSMT4">
                  <p:embed/>
                </p:oleObj>
              </mc:Choice>
              <mc:Fallback>
                <p:oleObj name="Equation" r:id="rId5" imgW="3568680" imgH="571320" progId="Equation.DSMT4">
                  <p:embed/>
                  <p:pic>
                    <p:nvPicPr>
                      <p:cNvPr id="0" name="Picture 3"/>
                      <p:cNvPicPr>
                        <a:picLocks noChangeAspect="1" noChangeArrowheads="1"/>
                      </p:cNvPicPr>
                      <p:nvPr/>
                    </p:nvPicPr>
                    <p:blipFill>
                      <a:blip r:embed="rId6"/>
                      <a:srcRect/>
                      <a:stretch>
                        <a:fillRect/>
                      </a:stretch>
                    </p:blipFill>
                    <p:spPr bwMode="auto">
                      <a:xfrm>
                        <a:off x="2730500" y="4132263"/>
                        <a:ext cx="3568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a:t>
            </a:r>
          </a:p>
        </p:txBody>
      </p:sp>
      <p:sp>
        <p:nvSpPr>
          <p:cNvPr id="3" name="Content Placeholder 2"/>
          <p:cNvSpPr>
            <a:spLocks noGrp="1"/>
          </p:cNvSpPr>
          <p:nvPr>
            <p:ph idx="1"/>
          </p:nvPr>
        </p:nvSpPr>
        <p:spPr/>
        <p:txBody>
          <a:bodyPr/>
          <a:lstStyle/>
          <a:p>
            <a:r>
              <a:rPr lang="en-US" dirty="0"/>
              <a:t>Compute the expected value and the variance of the number of profitable leases in Example 7.4.3. </a:t>
            </a:r>
          </a:p>
          <a:p>
            <a:r>
              <a:rPr lang="en-US" b="1" dirty="0"/>
              <a:t>Solution</a:t>
            </a:r>
          </a:p>
          <a:p>
            <a:r>
              <a:rPr lang="en-US" dirty="0"/>
              <a:t>Since the random variable is binomial, we can use the shortcuts given on the previous page. Since </a:t>
            </a:r>
            <a:r>
              <a:rPr lang="en-US" i="1" dirty="0">
                <a:solidFill>
                  <a:srgbClr val="0000FF"/>
                </a:solidFill>
              </a:rPr>
              <a:t>n</a:t>
            </a:r>
            <a:r>
              <a:rPr lang="en-US" dirty="0">
                <a:solidFill>
                  <a:srgbClr val="0000FF"/>
                </a:solidFill>
              </a:rPr>
              <a:t> = 12 </a:t>
            </a:r>
            <a:r>
              <a:rPr lang="en-US" dirty="0"/>
              <a:t>and </a:t>
            </a:r>
            <a:r>
              <a:rPr lang="en-US" i="1" dirty="0">
                <a:solidFill>
                  <a:srgbClr val="0000FF"/>
                </a:solidFill>
              </a:rPr>
              <a:t>p</a:t>
            </a:r>
            <a:r>
              <a:rPr lang="en-US" dirty="0">
                <a:solidFill>
                  <a:srgbClr val="0000FF"/>
                </a:solidFill>
              </a:rPr>
              <a:t> = 0.1</a:t>
            </a:r>
            <a:r>
              <a:rPr lang="en-US" dirty="0"/>
              <a:t>, the expected value is given by the following expression. </a:t>
            </a:r>
          </a:p>
        </p:txBody>
      </p:sp>
      <p:graphicFrame>
        <p:nvGraphicFramePr>
          <p:cNvPr id="22531" name="Object 3"/>
          <p:cNvGraphicFramePr>
            <a:graphicFrameLocks noChangeAspect="1"/>
          </p:cNvGraphicFramePr>
          <p:nvPr>
            <p:extLst>
              <p:ext uri="{D42A27DB-BD31-4B8C-83A1-F6EECF244321}">
                <p14:modId xmlns:p14="http://schemas.microsoft.com/office/powerpoint/2010/main" val="2855640834"/>
              </p:ext>
            </p:extLst>
          </p:nvPr>
        </p:nvGraphicFramePr>
        <p:xfrm>
          <a:off x="3352800" y="4343400"/>
          <a:ext cx="1993900" cy="469900"/>
        </p:xfrm>
        <a:graphic>
          <a:graphicData uri="http://schemas.openxmlformats.org/presentationml/2006/ole">
            <mc:AlternateContent xmlns:mc="http://schemas.openxmlformats.org/markup-compatibility/2006">
              <mc:Choice xmlns:v="urn:schemas-microsoft-com:vml" Requires="v">
                <p:oleObj spid="_x0000_s22570" name="Equation" r:id="rId3" imgW="1993680" imgH="469800" progId="Equation.DSMT4">
                  <p:embed/>
                </p:oleObj>
              </mc:Choice>
              <mc:Fallback>
                <p:oleObj name="Equation" r:id="rId3" imgW="1993680" imgH="469800" progId="Equation.DSMT4">
                  <p:embed/>
                  <p:pic>
                    <p:nvPicPr>
                      <p:cNvPr id="0" name="Picture 3"/>
                      <p:cNvPicPr>
                        <a:picLocks noChangeAspect="1" noChangeArrowheads="1"/>
                      </p:cNvPicPr>
                      <p:nvPr/>
                    </p:nvPicPr>
                    <p:blipFill>
                      <a:blip r:embed="rId4"/>
                      <a:srcRect/>
                      <a:stretch>
                        <a:fillRect/>
                      </a:stretch>
                    </p:blipFill>
                    <p:spPr bwMode="auto">
                      <a:xfrm>
                        <a:off x="3352800" y="4343400"/>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3657833" y="4876800"/>
          <a:ext cx="1346200" cy="469900"/>
        </p:xfrm>
        <a:graphic>
          <a:graphicData uri="http://schemas.openxmlformats.org/presentationml/2006/ole">
            <mc:AlternateContent xmlns:mc="http://schemas.openxmlformats.org/markup-compatibility/2006">
              <mc:Choice xmlns:v="urn:schemas-microsoft-com:vml" Requires="v">
                <p:oleObj spid="_x0000_s22571" name="Equation" r:id="rId5" imgW="1346040" imgH="469800" progId="Equation.DSMT4">
                  <p:embed/>
                </p:oleObj>
              </mc:Choice>
              <mc:Fallback>
                <p:oleObj name="Equation" r:id="rId5" imgW="13460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833" y="487680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3666688" y="5410200"/>
          <a:ext cx="736600" cy="279400"/>
        </p:xfrm>
        <a:graphic>
          <a:graphicData uri="http://schemas.openxmlformats.org/presentationml/2006/ole">
            <mc:AlternateContent xmlns:mc="http://schemas.openxmlformats.org/markup-compatibility/2006">
              <mc:Choice xmlns:v="urn:schemas-microsoft-com:vml" Requires="v">
                <p:oleObj spid="_x0000_s22572" name="Equation" r:id="rId7" imgW="736560" imgH="279360" progId="Equation.DSMT4">
                  <p:embed/>
                </p:oleObj>
              </mc:Choice>
              <mc:Fallback>
                <p:oleObj name="Equation" r:id="rId7" imgW="7365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66688" y="54102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(cont.)</a:t>
            </a:r>
          </a:p>
        </p:txBody>
      </p:sp>
      <p:sp>
        <p:nvSpPr>
          <p:cNvPr id="3" name="Content Placeholder 2"/>
          <p:cNvSpPr>
            <a:spLocks noGrp="1"/>
          </p:cNvSpPr>
          <p:nvPr>
            <p:ph idx="1"/>
          </p:nvPr>
        </p:nvSpPr>
        <p:spPr/>
        <p:txBody>
          <a:bodyPr>
            <a:normAutofit lnSpcReduction="10000"/>
          </a:bodyPr>
          <a:lstStyle/>
          <a:p>
            <a:r>
              <a:rPr lang="en-US" dirty="0"/>
              <a:t>The variance is </a:t>
            </a:r>
          </a:p>
          <a:p>
            <a:endParaRPr lang="en-US" dirty="0"/>
          </a:p>
          <a:p>
            <a:endParaRPr lang="en-US" dirty="0"/>
          </a:p>
          <a:p>
            <a:endParaRPr lang="en-US" dirty="0"/>
          </a:p>
          <a:p>
            <a:r>
              <a:rPr lang="en-US" dirty="0"/>
              <a:t>which implies that the standard deviation is </a:t>
            </a:r>
          </a:p>
          <a:p>
            <a:r>
              <a:rPr lang="en-US" dirty="0"/>
              <a:t>Thus, if groups of </a:t>
            </a:r>
            <a:r>
              <a:rPr lang="en-US" dirty="0">
                <a:solidFill>
                  <a:srgbClr val="0000FF"/>
                </a:solidFill>
              </a:rPr>
              <a:t>12</a:t>
            </a:r>
            <a:r>
              <a:rPr lang="en-US" dirty="0"/>
              <a:t> oil leases were purchased with the same probability of success (</a:t>
            </a:r>
            <a:r>
              <a:rPr lang="en-US" dirty="0">
                <a:solidFill>
                  <a:srgbClr val="0000FF"/>
                </a:solidFill>
              </a:rPr>
              <a:t>0.10</a:t>
            </a:r>
            <a:r>
              <a:rPr lang="en-US" dirty="0"/>
              <a:t> probability of a profitable lease), then the average number of profitable leases per group of </a:t>
            </a:r>
            <a:r>
              <a:rPr lang="en-US" dirty="0">
                <a:solidFill>
                  <a:srgbClr val="0000FF"/>
                </a:solidFill>
              </a:rPr>
              <a:t>12</a:t>
            </a:r>
            <a:r>
              <a:rPr lang="en-US" dirty="0"/>
              <a:t> would be </a:t>
            </a:r>
            <a:r>
              <a:rPr lang="en-US" dirty="0">
                <a:solidFill>
                  <a:srgbClr val="FF0000"/>
                </a:solidFill>
              </a:rPr>
              <a:t>1.2</a:t>
            </a:r>
            <a:r>
              <a:rPr lang="en-US" dirty="0"/>
              <a:t> and the standard deviation would be </a:t>
            </a:r>
            <a:r>
              <a:rPr lang="en-US" dirty="0">
                <a:solidFill>
                  <a:srgbClr val="FF0000"/>
                </a:solidFill>
              </a:rPr>
              <a:t>1.039</a:t>
            </a:r>
            <a:r>
              <a:rPr lang="en-US" dirty="0"/>
              <a:t> leases. </a:t>
            </a:r>
          </a:p>
          <a:p>
            <a:endParaRPr lang="en-US" dirty="0"/>
          </a:p>
        </p:txBody>
      </p:sp>
      <p:graphicFrame>
        <p:nvGraphicFramePr>
          <p:cNvPr id="23555" name="Object 3"/>
          <p:cNvGraphicFramePr>
            <a:graphicFrameLocks noChangeAspect="1"/>
          </p:cNvGraphicFramePr>
          <p:nvPr>
            <p:extLst>
              <p:ext uri="{D42A27DB-BD31-4B8C-83A1-F6EECF244321}">
                <p14:modId xmlns:p14="http://schemas.microsoft.com/office/powerpoint/2010/main" val="3534886801"/>
              </p:ext>
            </p:extLst>
          </p:nvPr>
        </p:nvGraphicFramePr>
        <p:xfrm>
          <a:off x="3086100" y="1668463"/>
          <a:ext cx="3098800" cy="482600"/>
        </p:xfrm>
        <a:graphic>
          <a:graphicData uri="http://schemas.openxmlformats.org/presentationml/2006/ole">
            <mc:AlternateContent xmlns:mc="http://schemas.openxmlformats.org/markup-compatibility/2006">
              <mc:Choice xmlns:v="urn:schemas-microsoft-com:vml" Requires="v">
                <p:oleObj spid="_x0000_s23607" name="Equation" r:id="rId3" imgW="3098520" imgH="482400" progId="Equation.DSMT4">
                  <p:embed/>
                </p:oleObj>
              </mc:Choice>
              <mc:Fallback>
                <p:oleObj name="Equation" r:id="rId3" imgW="3098520" imgH="482400" progId="Equation.DSMT4">
                  <p:embed/>
                  <p:pic>
                    <p:nvPicPr>
                      <p:cNvPr id="0" name="Picture 3"/>
                      <p:cNvPicPr>
                        <a:picLocks noChangeAspect="1" noChangeArrowheads="1"/>
                      </p:cNvPicPr>
                      <p:nvPr/>
                    </p:nvPicPr>
                    <p:blipFill>
                      <a:blip r:embed="rId4"/>
                      <a:srcRect/>
                      <a:stretch>
                        <a:fillRect/>
                      </a:stretch>
                    </p:blipFill>
                    <p:spPr bwMode="auto">
                      <a:xfrm>
                        <a:off x="3086100" y="1668463"/>
                        <a:ext cx="3098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3535144" y="2260833"/>
          <a:ext cx="2070100" cy="469900"/>
        </p:xfrm>
        <a:graphic>
          <a:graphicData uri="http://schemas.openxmlformats.org/presentationml/2006/ole">
            <mc:AlternateContent xmlns:mc="http://schemas.openxmlformats.org/markup-compatibility/2006">
              <mc:Choice xmlns:v="urn:schemas-microsoft-com:vml" Requires="v">
                <p:oleObj spid="_x0000_s23608" name="Equation" r:id="rId5" imgW="2070000" imgH="469800" progId="Equation.DSMT4">
                  <p:embed/>
                </p:oleObj>
              </mc:Choice>
              <mc:Fallback>
                <p:oleObj name="Equation" r:id="rId5" imgW="2070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5144" y="2260833"/>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280912859"/>
              </p:ext>
            </p:extLst>
          </p:nvPr>
        </p:nvGraphicFramePr>
        <p:xfrm>
          <a:off x="3535144" y="2878822"/>
          <a:ext cx="1003300" cy="330200"/>
        </p:xfrm>
        <a:graphic>
          <a:graphicData uri="http://schemas.openxmlformats.org/presentationml/2006/ole">
            <mc:AlternateContent xmlns:mc="http://schemas.openxmlformats.org/markup-compatibility/2006">
              <mc:Choice xmlns:v="urn:schemas-microsoft-com:vml" Requires="v">
                <p:oleObj spid="_x0000_s23609" name="Equation" r:id="rId7" imgW="1002960" imgH="330120" progId="Equation.DSMT4">
                  <p:embed/>
                </p:oleObj>
              </mc:Choice>
              <mc:Fallback>
                <p:oleObj name="Equation" r:id="rId7" imgW="1002960" imgH="330120" progId="Equation.DSMT4">
                  <p:embed/>
                  <p:pic>
                    <p:nvPicPr>
                      <p:cNvPr id="0" name="Picture 5"/>
                      <p:cNvPicPr>
                        <a:picLocks noChangeAspect="1" noChangeArrowheads="1"/>
                      </p:cNvPicPr>
                      <p:nvPr/>
                    </p:nvPicPr>
                    <p:blipFill>
                      <a:blip r:embed="rId8"/>
                      <a:srcRect/>
                      <a:stretch>
                        <a:fillRect/>
                      </a:stretch>
                    </p:blipFill>
                    <p:spPr bwMode="auto">
                      <a:xfrm>
                        <a:off x="3535144" y="2878822"/>
                        <a:ext cx="1003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903951908"/>
              </p:ext>
            </p:extLst>
          </p:nvPr>
        </p:nvGraphicFramePr>
        <p:xfrm>
          <a:off x="6890368" y="3124200"/>
          <a:ext cx="2108200" cy="444500"/>
        </p:xfrm>
        <a:graphic>
          <a:graphicData uri="http://schemas.openxmlformats.org/presentationml/2006/ole">
            <mc:AlternateContent xmlns:mc="http://schemas.openxmlformats.org/markup-compatibility/2006">
              <mc:Choice xmlns:v="urn:schemas-microsoft-com:vml" Requires="v">
                <p:oleObj spid="_x0000_s23610" name="Equation" r:id="rId9" imgW="2108160" imgH="444240" progId="Equation.DSMT4">
                  <p:embed/>
                </p:oleObj>
              </mc:Choice>
              <mc:Fallback>
                <p:oleObj name="Equation" r:id="rId9" imgW="2108160" imgH="444240" progId="Equation.DSMT4">
                  <p:embed/>
                  <p:pic>
                    <p:nvPicPr>
                      <p:cNvPr id="0" name="Picture 6"/>
                      <p:cNvPicPr>
                        <a:picLocks noChangeAspect="1" noChangeArrowheads="1"/>
                      </p:cNvPicPr>
                      <p:nvPr/>
                    </p:nvPicPr>
                    <p:blipFill>
                      <a:blip r:embed="rId10"/>
                      <a:srcRect/>
                      <a:stretch>
                        <a:fillRect/>
                      </a:stretch>
                    </p:blipFill>
                    <p:spPr bwMode="auto">
                      <a:xfrm>
                        <a:off x="6890368" y="3124200"/>
                        <a:ext cx="210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a:t>
            </a:r>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Definition (cont.)</a:t>
            </a:r>
            <a:endParaRPr lang="en-US" dirty="0">
              <a:solidFill>
                <a:srgbClr val="000000"/>
              </a:solidFill>
            </a:endParaRPr>
          </a:p>
          <a:p>
            <a:pPr marL="514350" indent="-514350">
              <a:buFont typeface="+mj-lt"/>
              <a:buAutoNum type="arabicPeriod" startAt="3"/>
            </a:pPr>
            <a:r>
              <a:rPr lang="en-US" dirty="0">
                <a:solidFill>
                  <a:srgbClr val="000000"/>
                </a:solidFill>
              </a:rPr>
              <a:t>The probability of success on any one trial is denoted by </a:t>
            </a:r>
            <a:r>
              <a:rPr lang="en-US" i="1" dirty="0">
                <a:solidFill>
                  <a:srgbClr val="000000"/>
                </a:solidFill>
              </a:rPr>
              <a:t>p</a:t>
            </a:r>
            <a:r>
              <a:rPr lang="en-US" dirty="0">
                <a:solidFill>
                  <a:srgbClr val="000000"/>
                </a:solidFill>
              </a:rPr>
              <a:t> and does not change from trial to trial. (</a:t>
            </a:r>
            <a:r>
              <a:rPr lang="en-US" b="1" dirty="0">
                <a:solidFill>
                  <a:srgbClr val="000000"/>
                </a:solidFill>
              </a:rPr>
              <a:t>Note: </a:t>
            </a:r>
            <a:r>
              <a:rPr lang="en-US" dirty="0">
                <a:solidFill>
                  <a:srgbClr val="000000"/>
                </a:solidFill>
              </a:rPr>
              <a:t>The probability of a failure is 1 − </a:t>
            </a:r>
            <a:r>
              <a:rPr lang="en-US" i="1" dirty="0">
                <a:solidFill>
                  <a:srgbClr val="000000"/>
                </a:solidFill>
              </a:rPr>
              <a:t>p</a:t>
            </a:r>
            <a:r>
              <a:rPr lang="en-US" dirty="0">
                <a:solidFill>
                  <a:srgbClr val="000000"/>
                </a:solidFill>
              </a:rPr>
              <a:t> and also does not change from trial to trial.) </a:t>
            </a:r>
          </a:p>
          <a:p>
            <a:pPr marL="514350" indent="-514350">
              <a:buFont typeface="+mj-lt"/>
              <a:buAutoNum type="arabicPeriod" startAt="3"/>
            </a:pPr>
            <a:r>
              <a:rPr lang="en-US" dirty="0">
                <a:solidFill>
                  <a:srgbClr val="000000"/>
                </a:solidFill>
              </a:rPr>
              <a:t>The trials are independent. </a:t>
            </a:r>
          </a:p>
          <a:p>
            <a:pPr marL="514350" indent="-514350">
              <a:buFont typeface="+mj-lt"/>
              <a:buAutoNum type="arabicPeriod" startAt="3"/>
            </a:pPr>
            <a:r>
              <a:rPr lang="en-US" dirty="0">
                <a:solidFill>
                  <a:srgbClr val="000000"/>
                </a:solidFill>
              </a:rPr>
              <a:t>The binomial random variable is the count of the number of successes in </a:t>
            </a:r>
            <a:r>
              <a:rPr lang="en-US" i="1" dirty="0">
                <a:solidFill>
                  <a:srgbClr val="000000"/>
                </a:solidFill>
              </a:rPr>
              <a:t>n</a:t>
            </a:r>
            <a:r>
              <a:rPr lang="en-US" dirty="0">
                <a:solidFill>
                  <a:srgbClr val="000000"/>
                </a:solidFill>
              </a:rPr>
              <a:t> trials.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a:t>
            </a:r>
          </a:p>
        </p:txBody>
      </p:sp>
      <p:sp>
        <p:nvSpPr>
          <p:cNvPr id="3" name="Content Placeholder 2"/>
          <p:cNvSpPr>
            <a:spLocks noGrp="1"/>
          </p:cNvSpPr>
          <p:nvPr>
            <p:ph idx="1"/>
          </p:nvPr>
        </p:nvSpPr>
        <p:spPr/>
        <p:txBody>
          <a:bodyPr>
            <a:normAutofit lnSpcReduction="10000"/>
          </a:bodyPr>
          <a:lstStyle/>
          <a:p>
            <a:r>
              <a:rPr lang="en-US" dirty="0"/>
              <a:t>Toss a coin </a:t>
            </a:r>
            <a:r>
              <a:rPr lang="en-US" dirty="0">
                <a:solidFill>
                  <a:srgbClr val="0000FF"/>
                </a:solidFill>
              </a:rPr>
              <a:t>4</a:t>
            </a:r>
            <a:r>
              <a:rPr lang="en-US" dirty="0"/>
              <a:t> times and record the number of heads. Is the number of heads in </a:t>
            </a:r>
            <a:r>
              <a:rPr lang="en-US" dirty="0">
                <a:solidFill>
                  <a:srgbClr val="0000FF"/>
                </a:solidFill>
              </a:rPr>
              <a:t>4 </a:t>
            </a:r>
            <a:r>
              <a:rPr lang="en-US" dirty="0"/>
              <a:t>tosses a binomial random variable?</a:t>
            </a:r>
          </a:p>
          <a:p>
            <a:r>
              <a:rPr lang="en-US" b="1" dirty="0"/>
              <a:t>Solution</a:t>
            </a:r>
          </a:p>
          <a:p>
            <a:pPr marL="514350" indent="-514350">
              <a:buFont typeface="+mj-lt"/>
              <a:buAutoNum type="arabicPeriod"/>
            </a:pPr>
            <a:r>
              <a:rPr lang="en-US" dirty="0"/>
              <a:t>There are only two outcomes, heads or not heads. </a:t>
            </a:r>
          </a:p>
          <a:p>
            <a:pPr marL="514350" indent="-514350">
              <a:buFont typeface="+mj-lt"/>
              <a:buAutoNum type="arabicPeriod"/>
            </a:pPr>
            <a:r>
              <a:rPr lang="en-US" dirty="0"/>
              <a:t>The experiment will consist of 4 tosses of a coin. (Hence, </a:t>
            </a:r>
            <a:r>
              <a:rPr lang="en-US" i="1" dirty="0"/>
              <a:t>n</a:t>
            </a:r>
            <a:r>
              <a:rPr lang="en-US" dirty="0"/>
              <a:t> = 4.) </a:t>
            </a:r>
          </a:p>
          <a:p>
            <a:pPr marL="514350" indent="-514350">
              <a:buFont typeface="+mj-lt"/>
              <a:buAutoNum type="arabicPeriod"/>
            </a:pPr>
            <a:r>
              <a:rPr lang="en-US" dirty="0"/>
              <a:t>The probability of getting a head (success) is  </a:t>
            </a:r>
          </a:p>
          <a:p>
            <a:pPr marL="514350" indent="-514350"/>
            <a:r>
              <a:rPr lang="en-US" dirty="0"/>
              <a:t>	and does not change from trial to trial. </a:t>
            </a:r>
          </a:p>
          <a:p>
            <a:pPr marL="514350" indent="-514350"/>
            <a:br>
              <a:rPr lang="en-US" sz="800" dirty="0"/>
            </a:br>
            <a:r>
              <a:rPr lang="en-US" dirty="0"/>
              <a:t>(Hence, </a:t>
            </a:r>
            <a:r>
              <a:rPr lang="en-US" i="1" dirty="0"/>
              <a:t>p</a:t>
            </a:r>
            <a:r>
              <a:rPr lang="en-US" dirty="0"/>
              <a:t> =    .)</a:t>
            </a:r>
            <a:endParaRPr lang="en-US" b="1" dirty="0"/>
          </a:p>
        </p:txBody>
      </p:sp>
      <p:graphicFrame>
        <p:nvGraphicFramePr>
          <p:cNvPr id="1026" name="Object 2"/>
          <p:cNvGraphicFramePr>
            <a:graphicFrameLocks noChangeAspect="1"/>
          </p:cNvGraphicFramePr>
          <p:nvPr/>
        </p:nvGraphicFramePr>
        <p:xfrm>
          <a:off x="7543800" y="4114800"/>
          <a:ext cx="254000" cy="838200"/>
        </p:xfrm>
        <a:graphic>
          <a:graphicData uri="http://schemas.openxmlformats.org/presentationml/2006/ole">
            <mc:AlternateContent xmlns:mc="http://schemas.openxmlformats.org/markup-compatibility/2006">
              <mc:Choice xmlns:v="urn:schemas-microsoft-com:vml" Requires="v">
                <p:oleObj spid="_x0000_s1052"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41148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229349668"/>
              </p:ext>
            </p:extLst>
          </p:nvPr>
        </p:nvGraphicFramePr>
        <p:xfrm>
          <a:off x="2743200" y="5102352"/>
          <a:ext cx="254000" cy="838200"/>
        </p:xfrm>
        <a:graphic>
          <a:graphicData uri="http://schemas.openxmlformats.org/presentationml/2006/ole">
            <mc:AlternateContent xmlns:mc="http://schemas.openxmlformats.org/markup-compatibility/2006">
              <mc:Choice xmlns:v="urn:schemas-microsoft-com:vml" Requires="v">
                <p:oleObj spid="_x0000_s1053"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5102352"/>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(cont.)</a:t>
            </a:r>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The outcome of one toss will not affect other tosses. </a:t>
            </a:r>
          </a:p>
          <a:p>
            <a:pPr marL="514350" indent="-514350">
              <a:buFont typeface="+mj-lt"/>
              <a:buAutoNum type="arabicPeriod" startAt="4"/>
            </a:pPr>
            <a:r>
              <a:rPr lang="en-US" dirty="0"/>
              <a:t>The variable of interest is the count of the number of heads in 4 tosses. </a:t>
            </a:r>
          </a:p>
          <a:p>
            <a:pPr marL="3175" indent="-3175"/>
            <a:r>
              <a:rPr lang="en-US" dirty="0"/>
              <a:t>All the conditions of a binomial experiment are met, so the number of heads in 4 tosses of a coin is a binomial random variable. The probability distribution for this experiment is given in the following table. </a:t>
            </a:r>
          </a:p>
          <a:p>
            <a:pPr marL="514350" indent="-514350">
              <a:buFont typeface="+mj-lt"/>
              <a:buAutoNum type="arabicPeriod" startAt="3"/>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(cont.)</a:t>
            </a:r>
          </a:p>
        </p:txBody>
      </p:sp>
      <p:graphicFrame>
        <p:nvGraphicFramePr>
          <p:cNvPr id="4" name="object 3"/>
          <p:cNvGraphicFramePr>
            <a:graphicFrameLocks noGrp="1"/>
          </p:cNvGraphicFramePr>
          <p:nvPr/>
        </p:nvGraphicFramePr>
        <p:xfrm>
          <a:off x="838200" y="1447800"/>
          <a:ext cx="7086600" cy="3728720"/>
        </p:xfrm>
        <a:graphic>
          <a:graphicData uri="http://schemas.openxmlformats.org/drawingml/2006/table">
            <a:tbl>
              <a:tblPr firstRow="1" bandRow="1">
                <a:tableStyleId>{5C22544A-7EE6-4342-B048-85BDC9FD1C3A}</a:tableStyleId>
              </a:tblPr>
              <a:tblGrid>
                <a:gridCol w="4081544">
                  <a:extLst>
                    <a:ext uri="{9D8B030D-6E8A-4147-A177-3AD203B41FA5}">
                      <a16:colId xmlns:a16="http://schemas.microsoft.com/office/drawing/2014/main" val="20000"/>
                    </a:ext>
                  </a:extLst>
                </a:gridCol>
                <a:gridCol w="1836935">
                  <a:extLst>
                    <a:ext uri="{9D8B030D-6E8A-4147-A177-3AD203B41FA5}">
                      <a16:colId xmlns:a16="http://schemas.microsoft.com/office/drawing/2014/main" val="20001"/>
                    </a:ext>
                  </a:extLst>
                </a:gridCol>
                <a:gridCol w="1168121">
                  <a:extLst>
                    <a:ext uri="{9D8B030D-6E8A-4147-A177-3AD203B41FA5}">
                      <a16:colId xmlns:a16="http://schemas.microsoft.com/office/drawing/2014/main" val="20002"/>
                    </a:ext>
                  </a:extLst>
                </a:gridCol>
              </a:tblGrid>
              <a:tr h="196850">
                <a:tc gridSpan="3">
                  <a:txBody>
                    <a:bodyPr/>
                    <a:lstStyle/>
                    <a:p>
                      <a:pPr algn="ctr">
                        <a:lnSpc>
                          <a:spcPct val="100000"/>
                        </a:lnSpc>
                        <a:spcBef>
                          <a:spcPts val="150"/>
                        </a:spcBef>
                      </a:pPr>
                      <a:r>
                        <a:rPr lang="en-US" sz="2000" dirty="0"/>
                        <a:t>Tossing a Coin</a:t>
                      </a:r>
                      <a:endParaRPr sz="2000" dirty="0">
                        <a:latin typeface="Roboto Condensed"/>
                        <a:cs typeface="Roboto Condensed"/>
                      </a:endParaRPr>
                    </a:p>
                  </a:txBody>
                  <a:tcPr marL="0" marR="0" marT="19050" marB="0"/>
                </a:tc>
                <a:tc hMerge="1">
                  <a:txBody>
                    <a:bodyPr/>
                    <a:lstStyle/>
                    <a:p>
                      <a:pPr marL="635"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70485">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196850">
                <a:tc>
                  <a:txBody>
                    <a:bodyPr/>
                    <a:lstStyle/>
                    <a:p>
                      <a:pPr algn="ctr">
                        <a:lnSpc>
                          <a:spcPct val="100000"/>
                        </a:lnSpc>
                        <a:spcBef>
                          <a:spcPts val="150"/>
                        </a:spcBef>
                      </a:pPr>
                      <a:r>
                        <a:rPr sz="1800" b="1" spc="-5" dirty="0">
                          <a:solidFill>
                            <a:srgbClr val="000000"/>
                          </a:solidFill>
                        </a:rPr>
                        <a:t>Events</a:t>
                      </a:r>
                      <a:endParaRPr sz="1800" b="1" dirty="0">
                        <a:solidFill>
                          <a:srgbClr val="000000"/>
                        </a:solidFill>
                        <a:latin typeface="Roboto Condensed"/>
                        <a:cs typeface="Roboto Condensed"/>
                      </a:endParaRPr>
                    </a:p>
                  </a:txBody>
                  <a:tcPr marL="0" marR="0" marT="19050" marB="0"/>
                </a:tc>
                <a:tc>
                  <a:txBody>
                    <a:bodyPr/>
                    <a:lstStyle/>
                    <a:p>
                      <a:pPr marL="635" algn="ctr">
                        <a:lnSpc>
                          <a:spcPct val="100000"/>
                        </a:lnSpc>
                        <a:spcBef>
                          <a:spcPts val="150"/>
                        </a:spcBef>
                      </a:pPr>
                      <a:r>
                        <a:rPr sz="1800" b="1" spc="-5" dirty="0">
                          <a:solidFill>
                            <a:srgbClr val="000000"/>
                          </a:solidFill>
                        </a:rPr>
                        <a:t>Number </a:t>
                      </a:r>
                      <a:r>
                        <a:rPr sz="1800" b="1" dirty="0">
                          <a:solidFill>
                            <a:srgbClr val="000000"/>
                          </a:solidFill>
                        </a:rPr>
                        <a:t>of</a:t>
                      </a:r>
                      <a:r>
                        <a:rPr sz="1800" b="1" spc="-30" dirty="0">
                          <a:solidFill>
                            <a:srgbClr val="000000"/>
                          </a:solidFill>
                        </a:rPr>
                        <a:t> </a:t>
                      </a:r>
                      <a:r>
                        <a:rPr sz="1800" b="1" dirty="0">
                          <a:solidFill>
                            <a:srgbClr val="000000"/>
                          </a:solidFill>
                        </a:rPr>
                        <a:t>Heads</a:t>
                      </a:r>
                      <a:endParaRPr sz="1800" b="1">
                        <a:solidFill>
                          <a:srgbClr val="000000"/>
                        </a:solidFill>
                        <a:latin typeface="Roboto Condensed"/>
                        <a:cs typeface="Roboto Condensed"/>
                      </a:endParaRPr>
                    </a:p>
                  </a:txBody>
                  <a:tcPr marL="0" marR="0" marT="19050" marB="0"/>
                </a:tc>
                <a:tc>
                  <a:txBody>
                    <a:bodyPr/>
                    <a:lstStyle/>
                    <a:p>
                      <a:pPr marL="70485">
                        <a:lnSpc>
                          <a:spcPct val="100000"/>
                        </a:lnSpc>
                        <a:spcBef>
                          <a:spcPts val="150"/>
                        </a:spcBef>
                      </a:pPr>
                      <a:r>
                        <a:rPr sz="1800" b="1" spc="-5" dirty="0">
                          <a:solidFill>
                            <a:srgbClr val="000000"/>
                          </a:solidFill>
                        </a:rPr>
                        <a:t>Probability</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381000">
                <a:tc>
                  <a:txBody>
                    <a:bodyPr/>
                    <a:lstStyle/>
                    <a:p>
                      <a:pPr algn="ctr">
                        <a:lnSpc>
                          <a:spcPct val="100000"/>
                        </a:lnSpc>
                        <a:spcBef>
                          <a:spcPts val="810"/>
                        </a:spcBef>
                      </a:pPr>
                      <a:r>
                        <a:rPr sz="1800" dirty="0">
                          <a:solidFill>
                            <a:srgbClr val="000000"/>
                          </a:solidFill>
                        </a:rPr>
                        <a:t>TTTT</a:t>
                      </a:r>
                      <a:endParaRPr sz="1800" dirty="0">
                        <a:solidFill>
                          <a:srgbClr val="000000"/>
                        </a:solidFill>
                        <a:latin typeface="STIX"/>
                        <a:cs typeface="STIX"/>
                      </a:endParaRPr>
                    </a:p>
                  </a:txBody>
                  <a:tcPr marL="0" marR="0" marT="102870" marB="0"/>
                </a:tc>
                <a:tc>
                  <a:txBody>
                    <a:bodyPr/>
                    <a:lstStyle/>
                    <a:p>
                      <a:pPr marL="635" algn="ctr">
                        <a:lnSpc>
                          <a:spcPct val="100000"/>
                        </a:lnSpc>
                        <a:spcBef>
                          <a:spcPts val="810"/>
                        </a:spcBef>
                      </a:pPr>
                      <a:r>
                        <a:rPr sz="1800" dirty="0">
                          <a:solidFill>
                            <a:srgbClr val="000000"/>
                          </a:solidFill>
                        </a:rPr>
                        <a:t>0</a:t>
                      </a:r>
                      <a:endParaRPr sz="1800">
                        <a:solidFill>
                          <a:srgbClr val="000000"/>
                        </a:solidFill>
                        <a:latin typeface="STIX"/>
                        <a:cs typeface="STIX"/>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1</a:t>
                      </a:r>
                      <a:r>
                        <a:rPr sz="1800" u="sng" spc="0"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STIX"/>
                        <a:cs typeface="STIX"/>
                      </a:endParaRPr>
                    </a:p>
                  </a:txBody>
                  <a:tcPr marL="0" marR="0" marT="48260" marB="0"/>
                </a:tc>
                <a:extLst>
                  <a:ext uri="{0D108BD9-81ED-4DB2-BD59-A6C34878D82A}">
                    <a16:rowId xmlns:a16="http://schemas.microsoft.com/office/drawing/2014/main" val="10002"/>
                  </a:ext>
                </a:extLst>
              </a:tr>
              <a:tr h="381000">
                <a:tc>
                  <a:txBody>
                    <a:bodyPr/>
                    <a:lstStyle/>
                    <a:p>
                      <a:pPr algn="ctr">
                        <a:lnSpc>
                          <a:spcPct val="100000"/>
                        </a:lnSpc>
                        <a:spcBef>
                          <a:spcPts val="810"/>
                        </a:spcBef>
                      </a:pPr>
                      <a:r>
                        <a:rPr sz="1800" spc="-10" dirty="0">
                          <a:solidFill>
                            <a:srgbClr val="000000"/>
                          </a:solidFill>
                        </a:rPr>
                        <a:t>HTTT, THTT, TTHT,</a:t>
                      </a:r>
                      <a:r>
                        <a:rPr sz="1800" spc="5" dirty="0">
                          <a:solidFill>
                            <a:srgbClr val="000000"/>
                          </a:solidFill>
                        </a:rPr>
                        <a:t> </a:t>
                      </a:r>
                      <a:r>
                        <a:rPr sz="1800" dirty="0">
                          <a:solidFill>
                            <a:srgbClr val="000000"/>
                          </a:solidFill>
                        </a:rPr>
                        <a:t>TTTH</a:t>
                      </a:r>
                      <a:endParaRPr sz="1800" dirty="0">
                        <a:solidFill>
                          <a:srgbClr val="000000"/>
                        </a:solidFill>
                        <a:latin typeface="STIX"/>
                        <a:cs typeface="STIX"/>
                      </a:endParaRPr>
                    </a:p>
                  </a:txBody>
                  <a:tcPr marL="0" marR="0" marT="102870" marB="0"/>
                </a:tc>
                <a:tc>
                  <a:txBody>
                    <a:bodyPr/>
                    <a:lstStyle/>
                    <a:p>
                      <a:pPr marL="635" algn="ctr">
                        <a:lnSpc>
                          <a:spcPct val="100000"/>
                        </a:lnSpc>
                        <a:spcBef>
                          <a:spcPts val="810"/>
                        </a:spcBef>
                      </a:pPr>
                      <a:r>
                        <a:rPr sz="1800" dirty="0">
                          <a:solidFill>
                            <a:srgbClr val="000000"/>
                          </a:solidFill>
                        </a:rPr>
                        <a:t>1</a:t>
                      </a:r>
                      <a:endParaRPr sz="1800">
                        <a:solidFill>
                          <a:srgbClr val="000000"/>
                        </a:solidFill>
                        <a:latin typeface="STIX"/>
                        <a:cs typeface="STIX"/>
                      </a:endParaRPr>
                    </a:p>
                  </a:txBody>
                  <a:tcPr marL="0" marR="0" marT="102870" marB="0"/>
                </a:tc>
                <a:tc>
                  <a:txBody>
                    <a:bodyPr/>
                    <a:lstStyle/>
                    <a:p>
                      <a:pPr marL="1270" algn="ctr">
                        <a:lnSpc>
                          <a:spcPct val="100000"/>
                        </a:lnSpc>
                        <a:spcBef>
                          <a:spcPts val="380"/>
                        </a:spcBef>
                      </a:pPr>
                      <a:r>
                        <a:rPr sz="1800" u="sng" dirty="0">
                          <a:solidFill>
                            <a:srgbClr val="000000"/>
                          </a:solidFill>
                          <a:uFill>
                            <a:solidFill>
                              <a:srgbClr val="000000"/>
                            </a:solidFill>
                          </a:uFill>
                        </a:rPr>
                        <a:t> 4</a:t>
                      </a:r>
                      <a:r>
                        <a:rPr sz="1800" u="sng" spc="-5" dirty="0">
                          <a:solidFill>
                            <a:srgbClr val="000000"/>
                          </a:solidFill>
                          <a:uFill>
                            <a:solidFill>
                              <a:srgbClr val="000000"/>
                            </a:solidFill>
                          </a:uFill>
                        </a:rPr>
                        <a:t> </a:t>
                      </a:r>
                      <a:endParaRPr sz="1800">
                        <a:solidFill>
                          <a:srgbClr val="000000"/>
                        </a:solidFill>
                      </a:endParaRPr>
                    </a:p>
                    <a:p>
                      <a:pPr marR="1270" algn="ctr">
                        <a:lnSpc>
                          <a:spcPct val="100000"/>
                        </a:lnSpc>
                        <a:spcBef>
                          <a:spcPts val="170"/>
                        </a:spcBef>
                      </a:pPr>
                      <a:r>
                        <a:rPr sz="1800" dirty="0">
                          <a:solidFill>
                            <a:srgbClr val="000000"/>
                          </a:solidFill>
                        </a:rPr>
                        <a:t>16</a:t>
                      </a:r>
                      <a:endParaRPr sz="1800">
                        <a:solidFill>
                          <a:srgbClr val="000000"/>
                        </a:solidFill>
                        <a:latin typeface="STIX"/>
                        <a:cs typeface="STIX"/>
                      </a:endParaRPr>
                    </a:p>
                  </a:txBody>
                  <a:tcPr marL="0" marR="0" marT="48260" marB="0"/>
                </a:tc>
                <a:extLst>
                  <a:ext uri="{0D108BD9-81ED-4DB2-BD59-A6C34878D82A}">
                    <a16:rowId xmlns:a16="http://schemas.microsoft.com/office/drawing/2014/main" val="10003"/>
                  </a:ext>
                </a:extLst>
              </a:tr>
              <a:tr h="381000">
                <a:tc>
                  <a:txBody>
                    <a:bodyPr/>
                    <a:lstStyle/>
                    <a:p>
                      <a:pPr algn="ctr">
                        <a:lnSpc>
                          <a:spcPct val="100000"/>
                        </a:lnSpc>
                        <a:spcBef>
                          <a:spcPts val="810"/>
                        </a:spcBef>
                      </a:pPr>
                      <a:r>
                        <a:rPr sz="1800" spc="-10" dirty="0">
                          <a:solidFill>
                            <a:srgbClr val="000000"/>
                          </a:solidFill>
                        </a:rPr>
                        <a:t>HHTT, </a:t>
                      </a:r>
                      <a:r>
                        <a:rPr sz="1800" dirty="0">
                          <a:solidFill>
                            <a:srgbClr val="000000"/>
                          </a:solidFill>
                        </a:rPr>
                        <a:t>HTHT HTTH, </a:t>
                      </a:r>
                      <a:r>
                        <a:rPr sz="1800" spc="-10" dirty="0">
                          <a:solidFill>
                            <a:srgbClr val="000000"/>
                          </a:solidFill>
                        </a:rPr>
                        <a:t>THHT, </a:t>
                      </a:r>
                      <a:r>
                        <a:rPr sz="1800" dirty="0">
                          <a:solidFill>
                            <a:srgbClr val="000000"/>
                          </a:solidFill>
                        </a:rPr>
                        <a:t>THTH,</a:t>
                      </a:r>
                      <a:r>
                        <a:rPr sz="1800" spc="-25" dirty="0">
                          <a:solidFill>
                            <a:srgbClr val="000000"/>
                          </a:solidFill>
                        </a:rPr>
                        <a:t> </a:t>
                      </a:r>
                      <a:r>
                        <a:rPr sz="1800" dirty="0">
                          <a:solidFill>
                            <a:srgbClr val="000000"/>
                          </a:solidFill>
                        </a:rPr>
                        <a:t>TTHH</a:t>
                      </a:r>
                      <a:endParaRPr sz="1800">
                        <a:solidFill>
                          <a:srgbClr val="000000"/>
                        </a:solidFill>
                        <a:latin typeface="STIX"/>
                        <a:cs typeface="STIX"/>
                      </a:endParaRPr>
                    </a:p>
                  </a:txBody>
                  <a:tcPr marL="0" marR="0" marT="102870" marB="0"/>
                </a:tc>
                <a:tc>
                  <a:txBody>
                    <a:bodyPr/>
                    <a:lstStyle/>
                    <a:p>
                      <a:pPr marL="635" algn="ctr">
                        <a:lnSpc>
                          <a:spcPct val="100000"/>
                        </a:lnSpc>
                        <a:spcBef>
                          <a:spcPts val="810"/>
                        </a:spcBef>
                      </a:pPr>
                      <a:r>
                        <a:rPr sz="1800" dirty="0">
                          <a:solidFill>
                            <a:srgbClr val="000000"/>
                          </a:solidFill>
                        </a:rPr>
                        <a:t>2</a:t>
                      </a:r>
                      <a:endParaRPr sz="1800" dirty="0">
                        <a:solidFill>
                          <a:srgbClr val="000000"/>
                        </a:solidFill>
                        <a:latin typeface="STIX"/>
                        <a:cs typeface="STIX"/>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6</a:t>
                      </a:r>
                      <a:r>
                        <a:rPr sz="1800" u="sng" spc="0" dirty="0">
                          <a:solidFill>
                            <a:srgbClr val="000000"/>
                          </a:solidFill>
                          <a:uFill>
                            <a:solidFill>
                              <a:srgbClr val="000000"/>
                            </a:solidFill>
                          </a:uFill>
                        </a:rPr>
                        <a:t> </a:t>
                      </a:r>
                      <a:endParaRPr sz="1800">
                        <a:solidFill>
                          <a:srgbClr val="000000"/>
                        </a:solidFill>
                      </a:endParaRPr>
                    </a:p>
                    <a:p>
                      <a:pPr marR="1270" algn="ctr">
                        <a:lnSpc>
                          <a:spcPct val="100000"/>
                        </a:lnSpc>
                        <a:spcBef>
                          <a:spcPts val="170"/>
                        </a:spcBef>
                      </a:pPr>
                      <a:r>
                        <a:rPr sz="1800" dirty="0">
                          <a:solidFill>
                            <a:srgbClr val="000000"/>
                          </a:solidFill>
                        </a:rPr>
                        <a:t>16</a:t>
                      </a:r>
                      <a:endParaRPr sz="1800">
                        <a:solidFill>
                          <a:srgbClr val="000000"/>
                        </a:solidFill>
                        <a:latin typeface="STIX"/>
                        <a:cs typeface="STIX"/>
                      </a:endParaRPr>
                    </a:p>
                  </a:txBody>
                  <a:tcPr marL="0" marR="0" marT="48260" marB="0"/>
                </a:tc>
                <a:extLst>
                  <a:ext uri="{0D108BD9-81ED-4DB2-BD59-A6C34878D82A}">
                    <a16:rowId xmlns:a16="http://schemas.microsoft.com/office/drawing/2014/main" val="10004"/>
                  </a:ext>
                </a:extLst>
              </a:tr>
              <a:tr h="380365">
                <a:tc>
                  <a:txBody>
                    <a:bodyPr/>
                    <a:lstStyle/>
                    <a:p>
                      <a:pPr algn="ctr">
                        <a:lnSpc>
                          <a:spcPct val="100000"/>
                        </a:lnSpc>
                        <a:spcBef>
                          <a:spcPts val="810"/>
                        </a:spcBef>
                      </a:pPr>
                      <a:r>
                        <a:rPr sz="1800" dirty="0">
                          <a:solidFill>
                            <a:srgbClr val="000000"/>
                          </a:solidFill>
                        </a:rPr>
                        <a:t>THHH, HTHH, HHTH,</a:t>
                      </a:r>
                      <a:r>
                        <a:rPr sz="1800" spc="-20" dirty="0">
                          <a:solidFill>
                            <a:srgbClr val="000000"/>
                          </a:solidFill>
                        </a:rPr>
                        <a:t> </a:t>
                      </a:r>
                      <a:r>
                        <a:rPr sz="1800" dirty="0">
                          <a:solidFill>
                            <a:srgbClr val="000000"/>
                          </a:solidFill>
                        </a:rPr>
                        <a:t>HHHT</a:t>
                      </a:r>
                      <a:endParaRPr sz="1800">
                        <a:solidFill>
                          <a:srgbClr val="000000"/>
                        </a:solidFill>
                        <a:latin typeface="STIX"/>
                        <a:cs typeface="STIX"/>
                      </a:endParaRPr>
                    </a:p>
                  </a:txBody>
                  <a:tcPr marL="0" marR="0" marT="102870" marB="0"/>
                </a:tc>
                <a:tc>
                  <a:txBody>
                    <a:bodyPr/>
                    <a:lstStyle/>
                    <a:p>
                      <a:pPr marL="635" algn="ctr">
                        <a:lnSpc>
                          <a:spcPct val="100000"/>
                        </a:lnSpc>
                        <a:spcBef>
                          <a:spcPts val="810"/>
                        </a:spcBef>
                      </a:pPr>
                      <a:r>
                        <a:rPr sz="1800" dirty="0">
                          <a:solidFill>
                            <a:srgbClr val="000000"/>
                          </a:solidFill>
                        </a:rPr>
                        <a:t>3</a:t>
                      </a:r>
                      <a:endParaRPr sz="1800" dirty="0">
                        <a:solidFill>
                          <a:srgbClr val="000000"/>
                        </a:solidFill>
                        <a:latin typeface="STIX"/>
                        <a:cs typeface="STIX"/>
                      </a:endParaRPr>
                    </a:p>
                  </a:txBody>
                  <a:tcPr marL="0" marR="0" marT="102870" marB="0"/>
                </a:tc>
                <a:tc>
                  <a:txBody>
                    <a:bodyPr/>
                    <a:lstStyle/>
                    <a:p>
                      <a:pPr marL="1270" algn="ctr">
                        <a:lnSpc>
                          <a:spcPct val="100000"/>
                        </a:lnSpc>
                        <a:spcBef>
                          <a:spcPts val="380"/>
                        </a:spcBef>
                      </a:pPr>
                      <a:r>
                        <a:rPr sz="1800" u="sng" dirty="0">
                          <a:solidFill>
                            <a:srgbClr val="000000"/>
                          </a:solidFill>
                          <a:uFill>
                            <a:solidFill>
                              <a:srgbClr val="000000"/>
                            </a:solidFill>
                          </a:uFill>
                        </a:rPr>
                        <a:t> 4</a:t>
                      </a:r>
                      <a:r>
                        <a:rPr sz="1800" u="sng" spc="-5"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STIX"/>
                        <a:cs typeface="STIX"/>
                      </a:endParaRPr>
                    </a:p>
                  </a:txBody>
                  <a:tcPr marL="0" marR="0" marT="48260" marB="0"/>
                </a:tc>
                <a:extLst>
                  <a:ext uri="{0D108BD9-81ED-4DB2-BD59-A6C34878D82A}">
                    <a16:rowId xmlns:a16="http://schemas.microsoft.com/office/drawing/2014/main" val="10005"/>
                  </a:ext>
                </a:extLst>
              </a:tr>
              <a:tr h="380365">
                <a:tc>
                  <a:txBody>
                    <a:bodyPr/>
                    <a:lstStyle/>
                    <a:p>
                      <a:pPr algn="ctr">
                        <a:lnSpc>
                          <a:spcPct val="100000"/>
                        </a:lnSpc>
                        <a:spcBef>
                          <a:spcPts val="810"/>
                        </a:spcBef>
                      </a:pPr>
                      <a:r>
                        <a:rPr sz="1800" dirty="0">
                          <a:solidFill>
                            <a:srgbClr val="000000"/>
                          </a:solidFill>
                        </a:rPr>
                        <a:t>HHHH</a:t>
                      </a:r>
                      <a:endParaRPr sz="1800" dirty="0">
                        <a:solidFill>
                          <a:srgbClr val="000000"/>
                        </a:solidFill>
                        <a:latin typeface="STIX"/>
                        <a:cs typeface="STIX"/>
                      </a:endParaRPr>
                    </a:p>
                  </a:txBody>
                  <a:tcPr marL="0" marR="0" marT="102870" marB="0"/>
                </a:tc>
                <a:tc>
                  <a:txBody>
                    <a:bodyPr/>
                    <a:lstStyle/>
                    <a:p>
                      <a:pPr marL="635" algn="ctr">
                        <a:lnSpc>
                          <a:spcPct val="100000"/>
                        </a:lnSpc>
                        <a:spcBef>
                          <a:spcPts val="810"/>
                        </a:spcBef>
                      </a:pPr>
                      <a:r>
                        <a:rPr sz="1800" dirty="0">
                          <a:solidFill>
                            <a:srgbClr val="000000"/>
                          </a:solidFill>
                        </a:rPr>
                        <a:t>4</a:t>
                      </a:r>
                      <a:endParaRPr sz="1800">
                        <a:solidFill>
                          <a:srgbClr val="000000"/>
                        </a:solidFill>
                        <a:latin typeface="STIX"/>
                        <a:cs typeface="STIX"/>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1</a:t>
                      </a:r>
                      <a:r>
                        <a:rPr sz="1800" u="sng" spc="0"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STIX"/>
                        <a:cs typeface="STIX"/>
                      </a:endParaRPr>
                    </a:p>
                  </a:txBody>
                  <a:tcPr marL="0" marR="0" marT="48260" marB="0"/>
                </a:tc>
                <a:extLst>
                  <a:ext uri="{0D108BD9-81ED-4DB2-BD59-A6C34878D82A}">
                    <a16:rowId xmlns:a16="http://schemas.microsoft.com/office/drawing/2014/main" val="1000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binomial probability distribution function</a:t>
            </a:r>
            <a:r>
              <a:rPr lang="en-US" dirty="0">
                <a:solidFill>
                  <a:srgbClr val="000000"/>
                </a:solidFill>
              </a:rPr>
              <a:t> is </a:t>
            </a:r>
          </a:p>
          <a:p>
            <a:endParaRPr lang="en-US" dirty="0">
              <a:solidFill>
                <a:srgbClr val="000000"/>
              </a:solidFill>
            </a:endParaRPr>
          </a:p>
          <a:p>
            <a:r>
              <a:rPr lang="en-US" dirty="0">
                <a:solidFill>
                  <a:srgbClr val="000000"/>
                </a:solidFill>
              </a:rPr>
              <a:t>Where        represents the number of possible combinations of </a:t>
            </a:r>
            <a:r>
              <a:rPr lang="en-US" i="1" dirty="0">
                <a:solidFill>
                  <a:srgbClr val="000000"/>
                </a:solidFill>
              </a:rPr>
              <a:t>n</a:t>
            </a:r>
            <a:r>
              <a:rPr lang="en-US" dirty="0">
                <a:solidFill>
                  <a:srgbClr val="000000"/>
                </a:solidFill>
              </a:rPr>
              <a:t> objects taken </a:t>
            </a:r>
            <a:r>
              <a:rPr lang="en-US" i="1" dirty="0">
                <a:solidFill>
                  <a:srgbClr val="000000"/>
                </a:solidFill>
              </a:rPr>
              <a:t>x</a:t>
            </a:r>
            <a:r>
              <a:rPr lang="en-US" dirty="0">
                <a:solidFill>
                  <a:srgbClr val="000000"/>
                </a:solidFill>
              </a:rPr>
              <a:t> at a time (without replacement) and is given by </a:t>
            </a:r>
          </a:p>
        </p:txBody>
      </p:sp>
      <p:graphicFrame>
        <p:nvGraphicFramePr>
          <p:cNvPr id="3074" name="Object 2"/>
          <p:cNvGraphicFramePr>
            <a:graphicFrameLocks noChangeAspect="1"/>
          </p:cNvGraphicFramePr>
          <p:nvPr/>
        </p:nvGraphicFramePr>
        <p:xfrm>
          <a:off x="2438400" y="2260600"/>
          <a:ext cx="3695700" cy="533400"/>
        </p:xfrm>
        <a:graphic>
          <a:graphicData uri="http://schemas.openxmlformats.org/presentationml/2006/ole">
            <mc:AlternateContent xmlns:mc="http://schemas.openxmlformats.org/markup-compatibility/2006">
              <mc:Choice xmlns:v="urn:schemas-microsoft-com:vml" Requires="v">
                <p:oleObj spid="_x0000_s3100" name="Equation" r:id="rId3" imgW="3695400" imgH="533160" progId="Equation.DSMT4">
                  <p:embed/>
                </p:oleObj>
              </mc:Choice>
              <mc:Fallback>
                <p:oleObj name="Equation" r:id="rId3" imgW="369540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260600"/>
                        <a:ext cx="3695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nvGraphicFramePr>
        <p:xfrm>
          <a:off x="1651000" y="2895600"/>
          <a:ext cx="482600" cy="431800"/>
        </p:xfrm>
        <a:graphic>
          <a:graphicData uri="http://schemas.openxmlformats.org/presentationml/2006/ole">
            <mc:AlternateContent xmlns:mc="http://schemas.openxmlformats.org/markup-compatibility/2006">
              <mc:Choice xmlns:v="urn:schemas-microsoft-com:vml" Requires="v">
                <p:oleObj spid="_x0000_s3101" name="Equation" r:id="rId5" imgW="482400" imgH="431640" progId="Equation.DSMT4">
                  <p:embed/>
                </p:oleObj>
              </mc:Choice>
              <mc:Fallback>
                <p:oleObj name="Equation" r:id="rId5" imgW="48240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1000" y="2895600"/>
                        <a:ext cx="482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a:t>
            </a:r>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a:solidFill>
                  <a:srgbClr val="000000"/>
                </a:solidFill>
              </a:rPr>
              <a:t>Definition (cont.)</a:t>
            </a:r>
          </a:p>
          <a:p>
            <a:r>
              <a:rPr lang="en-US" dirty="0">
                <a:solidFill>
                  <a:srgbClr val="000000"/>
                </a:solidFill>
              </a:rPr>
              <a:t>		       where </a:t>
            </a:r>
            <a:r>
              <a:rPr lang="en-US" i="1" dirty="0">
                <a:solidFill>
                  <a:srgbClr val="0000FF"/>
                </a:solidFill>
              </a:rPr>
              <a:t>n</a:t>
            </a:r>
            <a:r>
              <a:rPr lang="en-US" dirty="0">
                <a:solidFill>
                  <a:srgbClr val="0000FF"/>
                </a:solidFill>
              </a:rPr>
              <a:t>! = </a:t>
            </a:r>
            <a:r>
              <a:rPr lang="en-US" i="1" dirty="0">
                <a:solidFill>
                  <a:srgbClr val="0000FF"/>
                </a:solidFill>
              </a:rPr>
              <a:t>n</a:t>
            </a:r>
            <a:r>
              <a:rPr lang="en-US" dirty="0">
                <a:solidFill>
                  <a:srgbClr val="0000FF"/>
                </a:solidFill>
              </a:rPr>
              <a:t>(</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1)(</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2)…2</a:t>
            </a:r>
            <a:r>
              <a:rPr lang="en-US" dirty="0">
                <a:solidFill>
                  <a:srgbClr val="0000FF"/>
                </a:solidFill>
                <a:sym typeface="Symbol"/>
              </a:rPr>
              <a:t></a:t>
            </a:r>
            <a:r>
              <a:rPr lang="en-US" dirty="0">
                <a:solidFill>
                  <a:srgbClr val="0000FF"/>
                </a:solidFill>
              </a:rPr>
              <a:t>1  </a:t>
            </a:r>
          </a:p>
          <a:p>
            <a:endParaRPr lang="en-US" dirty="0">
              <a:solidFill>
                <a:srgbClr val="000000"/>
              </a:solidFill>
            </a:endParaRPr>
          </a:p>
          <a:p>
            <a:r>
              <a:rPr lang="en-US" dirty="0">
                <a:solidFill>
                  <a:srgbClr val="000000"/>
                </a:solidFill>
              </a:rPr>
              <a:t>and 0! = 1;</a:t>
            </a:r>
          </a:p>
          <a:p>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trials, </a:t>
            </a:r>
          </a:p>
          <a:p>
            <a:r>
              <a:rPr lang="en-US" i="1" dirty="0">
                <a:solidFill>
                  <a:srgbClr val="000000"/>
                </a:solidFill>
              </a:rPr>
              <a:t>p</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probability of a success, and </a:t>
            </a:r>
          </a:p>
          <a:p>
            <a:r>
              <a:rPr lang="en-US" i="1" dirty="0">
                <a:solidFill>
                  <a:srgbClr val="000000"/>
                </a:solidFill>
              </a:rPr>
              <a:t>x</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successes in </a:t>
            </a:r>
            <a:r>
              <a:rPr lang="en-US" i="1" dirty="0">
                <a:solidFill>
                  <a:srgbClr val="000000"/>
                </a:solidFill>
              </a:rPr>
              <a:t>n</a:t>
            </a:r>
            <a:r>
              <a:rPr lang="en-US" dirty="0">
                <a:solidFill>
                  <a:srgbClr val="000000"/>
                </a:solidFill>
              </a:rPr>
              <a:t> trials. </a:t>
            </a:r>
          </a:p>
        </p:txBody>
      </p:sp>
      <p:graphicFrame>
        <p:nvGraphicFramePr>
          <p:cNvPr id="4100" name="Object 4"/>
          <p:cNvGraphicFramePr>
            <a:graphicFrameLocks noChangeAspect="1"/>
          </p:cNvGraphicFramePr>
          <p:nvPr/>
        </p:nvGraphicFramePr>
        <p:xfrm>
          <a:off x="585132" y="1664166"/>
          <a:ext cx="2235200" cy="952500"/>
        </p:xfrm>
        <a:graphic>
          <a:graphicData uri="http://schemas.openxmlformats.org/presentationml/2006/ole">
            <mc:AlternateContent xmlns:mc="http://schemas.openxmlformats.org/markup-compatibility/2006">
              <mc:Choice xmlns:v="urn:schemas-microsoft-com:vml" Requires="v">
                <p:oleObj spid="_x0000_s4113" name="Equation" r:id="rId3" imgW="2234880" imgH="952200" progId="Equation.DSMT4">
                  <p:embed/>
                </p:oleObj>
              </mc:Choice>
              <mc:Fallback>
                <p:oleObj name="Equation" r:id="rId3" imgW="2234880" imgH="952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132" y="1664166"/>
                        <a:ext cx="2235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 </a:t>
            </a:r>
          </a:p>
        </p:txBody>
      </p:sp>
      <p:sp>
        <p:nvSpPr>
          <p:cNvPr id="4" name="Content Placeholder 3"/>
          <p:cNvSpPr>
            <a:spLocks noGrp="1"/>
          </p:cNvSpPr>
          <p:nvPr>
            <p:ph idx="1"/>
          </p:nvPr>
        </p:nvSpPr>
        <p:spPr>
          <a:xfrm>
            <a:off x="457200" y="1280160"/>
            <a:ext cx="8229600" cy="155734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An alternate notation often used is </a:t>
            </a:r>
          </a:p>
          <a:p>
            <a:endParaRPr lang="en-US" dirty="0">
              <a:solidFill>
                <a:srgbClr val="000000"/>
              </a:solidFill>
              <a:latin typeface="Calibri" pitchFamily="34" charset="0"/>
            </a:endParaRPr>
          </a:p>
        </p:txBody>
      </p:sp>
      <p:graphicFrame>
        <p:nvGraphicFramePr>
          <p:cNvPr id="2050" name="Object 2"/>
          <p:cNvGraphicFramePr>
            <a:graphicFrameLocks noChangeAspect="1"/>
          </p:cNvGraphicFramePr>
          <p:nvPr/>
        </p:nvGraphicFramePr>
        <p:xfrm>
          <a:off x="2451100" y="2260600"/>
          <a:ext cx="3670300" cy="533400"/>
        </p:xfrm>
        <a:graphic>
          <a:graphicData uri="http://schemas.openxmlformats.org/presentationml/2006/ole">
            <mc:AlternateContent xmlns:mc="http://schemas.openxmlformats.org/markup-compatibility/2006">
              <mc:Choice xmlns:v="urn:schemas-microsoft-com:vml" Requires="v">
                <p:oleObj spid="_x0000_s2063" name="Equation" r:id="rId3" imgW="3670200" imgH="533160" progId="Equation.DSMT4">
                  <p:embed/>
                </p:oleObj>
              </mc:Choice>
              <mc:Fallback>
                <p:oleObj name="Equation" r:id="rId3" imgW="367020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1100" y="2260600"/>
                        <a:ext cx="3670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1594</TotalTime>
  <Words>1418</Words>
  <Application>Microsoft Office PowerPoint</Application>
  <PresentationFormat>On-screen Show (4:3)</PresentationFormat>
  <Paragraphs>182</Paragraphs>
  <Slides>29</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9" baseType="lpstr">
      <vt:lpstr>Arial</vt:lpstr>
      <vt:lpstr>Calibri</vt:lpstr>
      <vt:lpstr>STIX</vt:lpstr>
      <vt:lpstr>Roboto Condensed</vt:lpstr>
      <vt:lpstr>Times New Roman</vt:lpstr>
      <vt:lpstr>Symbol</vt:lpstr>
      <vt:lpstr>Cambria Math</vt:lpstr>
      <vt:lpstr>Office Theme</vt:lpstr>
      <vt:lpstr>Equation</vt:lpstr>
      <vt:lpstr>MathType 6.0 Equation</vt:lpstr>
      <vt:lpstr>Section 7.4</vt:lpstr>
      <vt:lpstr>Binomial Experiment</vt:lpstr>
      <vt:lpstr>Binomial Experiment</vt:lpstr>
      <vt:lpstr>Example 7.4.1</vt:lpstr>
      <vt:lpstr>Example 7.4.1 (cont.)</vt:lpstr>
      <vt:lpstr>Example 7.4.1 (cont.)</vt:lpstr>
      <vt:lpstr>Binomial Probability Distribution Function </vt:lpstr>
      <vt:lpstr>Binomial Probability Distribution Function </vt:lpstr>
      <vt:lpstr>Binomial Experiment </vt:lpstr>
      <vt:lpstr>Example 7.4.2</vt:lpstr>
      <vt:lpstr>Example 7.4.2 (cont.)</vt:lpstr>
      <vt:lpstr>Example 7.4.2 (cont.)</vt:lpstr>
      <vt:lpstr>Example 7.4.2 (cont.)</vt:lpstr>
      <vt:lpstr>Example 7.4.2 (cont.)</vt:lpstr>
      <vt:lpstr>Example 7.4.3</vt:lpstr>
      <vt:lpstr>Example 7.4.3 (cont.)</vt:lpstr>
      <vt:lpstr>Example 7.4.3 (cont.)</vt:lpstr>
      <vt:lpstr>Example 7.4.3 (cont.)</vt:lpstr>
      <vt:lpstr>Example 7.4.4</vt:lpstr>
      <vt:lpstr>Example 7.4.4 (cont.)</vt:lpstr>
      <vt:lpstr>Example 7.4.4 (cont.)</vt:lpstr>
      <vt:lpstr>Example 7.4.4 (cont.)</vt:lpstr>
      <vt:lpstr>The Shape of a Binomial Distribution</vt:lpstr>
      <vt:lpstr>The Shape of a Binomial Distribution</vt:lpstr>
      <vt:lpstr>The Shape of a Binomial Distribution</vt:lpstr>
      <vt:lpstr>Expected Value of a Binomial Random Variable </vt:lpstr>
      <vt:lpstr>Variance and Standard Deviation of a Binomial Random Variable </vt:lpstr>
      <vt:lpstr>Example 7.4.5</vt:lpstr>
      <vt:lpstr>Example 7.4.5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225</cp:revision>
  <dcterms:created xsi:type="dcterms:W3CDTF">2013-04-26T14:43:13Z</dcterms:created>
  <dcterms:modified xsi:type="dcterms:W3CDTF">2018-09-12T06:57:49Z</dcterms:modified>
</cp:coreProperties>
</file>