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86" r:id="rId3"/>
    <p:sldId id="296" r:id="rId4"/>
    <p:sldId id="304" r:id="rId5"/>
    <p:sldId id="305" r:id="rId6"/>
    <p:sldId id="306" r:id="rId7"/>
    <p:sldId id="297" r:id="rId8"/>
    <p:sldId id="298" r:id="rId9"/>
    <p:sldId id="299" r:id="rId10"/>
    <p:sldId id="303" r:id="rId11"/>
    <p:sldId id="301" r:id="rId12"/>
    <p:sldId id="302" r:id="rId13"/>
  </p:sldIdLst>
  <p:sldSz cx="9144000" cy="6858000" type="screen4x3"/>
  <p:notesSz cx="6858000" cy="9144000"/>
  <p:embeddedFontLst>
    <p:embeddedFont>
      <p:font typeface="Calibri" panose="020F0502020204030204" pitchFamily="34" charset="0"/>
      <p:regular r:id="rId16"/>
      <p:bold r:id="rId17"/>
      <p:italic r:id="rId18"/>
      <p:boldItalic r:id="rId19"/>
    </p:embeddedFont>
    <p:embeddedFont>
      <p:font typeface="Cambria Math" panose="02040503050406030204" pitchFamily="18" charset="0"/>
      <p:regular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1"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00"/>
    <a:srgbClr val="1F497D"/>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112" d="100"/>
          <a:sy n="112"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9/12/2018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1.bin"/><Relationship Id="rId14" Type="http://schemas.openxmlformats.org/officeDocument/2006/relationships/image" Target="../media/image17.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5.bin"/><Relationship Id="rId4" Type="http://schemas.openxmlformats.org/officeDocument/2006/relationships/image" Target="../media/image1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t>The Poisson Distribution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(cont.)</a:t>
            </a:r>
          </a:p>
        </p:txBody>
      </p:sp>
      <p:sp>
        <p:nvSpPr>
          <p:cNvPr id="3" name="Content Placeholder 2"/>
          <p:cNvSpPr>
            <a:spLocks noGrp="1"/>
          </p:cNvSpPr>
          <p:nvPr>
            <p:ph idx="1"/>
          </p:nvPr>
        </p:nvSpPr>
        <p:spPr/>
        <p:txBody>
          <a:bodyPr/>
          <a:lstStyle/>
          <a:p>
            <a:pPr marL="514350" indent="-514350">
              <a:buFont typeface="+mj-lt"/>
              <a:buAutoNum type="alphaLcPeriod" startAt="2"/>
            </a:pPr>
            <a:r>
              <a:rPr lang="en-US" dirty="0"/>
              <a:t>What is the probability that in a </a:t>
            </a:r>
            <a:r>
              <a:rPr lang="en-US" dirty="0">
                <a:solidFill>
                  <a:srgbClr val="0000FF"/>
                </a:solidFill>
              </a:rPr>
              <a:t>15</a:t>
            </a:r>
            <a:r>
              <a:rPr lang="en-US" dirty="0"/>
              <a:t>-minute period at least </a:t>
            </a:r>
            <a:r>
              <a:rPr lang="en-US" dirty="0">
                <a:solidFill>
                  <a:srgbClr val="0000FF"/>
                </a:solidFill>
              </a:rPr>
              <a:t>3</a:t>
            </a:r>
            <a:r>
              <a:rPr lang="en-US" dirty="0"/>
              <a:t> persons will use the automated teller machines? </a:t>
            </a:r>
          </a:p>
          <a:p>
            <a:endParaRPr lang="en-US" dirty="0"/>
          </a:p>
        </p:txBody>
      </p:sp>
      <p:sp>
        <p:nvSpPr>
          <p:cNvPr id="4" name="TextBox 3"/>
          <p:cNvSpPr txBox="1"/>
          <p:nvPr/>
        </p:nvSpPr>
        <p:spPr>
          <a:xfrm>
            <a:off x="6629400" y="3902512"/>
            <a:ext cx="2074877" cy="1384995"/>
          </a:xfrm>
          <a:prstGeom prst="rect">
            <a:avLst/>
          </a:prstGeom>
          <a:noFill/>
        </p:spPr>
        <p:txBody>
          <a:bodyPr wrap="square" rtlCol="0">
            <a:spAutoFit/>
          </a:bodyPr>
          <a:lstStyle/>
          <a:p>
            <a:r>
              <a:rPr lang="en-US" sz="2800" dirty="0"/>
              <a:t>(using the Poisson table)</a:t>
            </a:r>
          </a:p>
        </p:txBody>
      </p:sp>
      <p:graphicFrame>
        <p:nvGraphicFramePr>
          <p:cNvPr id="5" name="Object 3"/>
          <p:cNvGraphicFramePr>
            <a:graphicFrameLocks noChangeAspect="1"/>
          </p:cNvGraphicFramePr>
          <p:nvPr/>
        </p:nvGraphicFramePr>
        <p:xfrm>
          <a:off x="685800" y="2801923"/>
          <a:ext cx="1219200" cy="469900"/>
        </p:xfrm>
        <a:graphic>
          <a:graphicData uri="http://schemas.openxmlformats.org/presentationml/2006/ole">
            <mc:AlternateContent xmlns:mc="http://schemas.openxmlformats.org/markup-compatibility/2006">
              <mc:Choice xmlns:v="urn:schemas-microsoft-com:vml" Requires="v">
                <p:oleObj spid="_x0000_s37950" name="Equation" r:id="rId3" imgW="1218960" imgH="469800" progId="Equation.DSMT4">
                  <p:embed/>
                </p:oleObj>
              </mc:Choice>
              <mc:Fallback>
                <p:oleObj name="Equation" r:id="rId3" imgW="1218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2801923"/>
                        <a:ext cx="121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p:cNvGraphicFramePr>
            <a:graphicFrameLocks noChangeAspect="1"/>
          </p:cNvGraphicFramePr>
          <p:nvPr/>
        </p:nvGraphicFramePr>
        <p:xfrm>
          <a:off x="1938556" y="2810312"/>
          <a:ext cx="1955800" cy="469900"/>
        </p:xfrm>
        <a:graphic>
          <a:graphicData uri="http://schemas.openxmlformats.org/presentationml/2006/ole">
            <mc:AlternateContent xmlns:mc="http://schemas.openxmlformats.org/markup-compatibility/2006">
              <mc:Choice xmlns:v="urn:schemas-microsoft-com:vml" Requires="v">
                <p:oleObj spid="_x0000_s37951" name="Equation" r:id="rId5" imgW="1955520" imgH="469800" progId="Equation.DSMT4">
                  <p:embed/>
                </p:oleObj>
              </mc:Choice>
              <mc:Fallback>
                <p:oleObj name="Equation" r:id="rId5" imgW="195552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8556" y="2810312"/>
                        <a:ext cx="195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p:cNvGraphicFramePr>
            <a:graphicFrameLocks noChangeAspect="1"/>
          </p:cNvGraphicFramePr>
          <p:nvPr/>
        </p:nvGraphicFramePr>
        <p:xfrm>
          <a:off x="1951722" y="3356412"/>
          <a:ext cx="5194300" cy="546100"/>
        </p:xfrm>
        <a:graphic>
          <a:graphicData uri="http://schemas.openxmlformats.org/presentationml/2006/ole">
            <mc:AlternateContent xmlns:mc="http://schemas.openxmlformats.org/markup-compatibility/2006">
              <mc:Choice xmlns:v="urn:schemas-microsoft-com:vml" Requires="v">
                <p:oleObj spid="_x0000_s37952" name="Equation" r:id="rId7" imgW="5194080" imgH="545760" progId="Equation.DSMT4">
                  <p:embed/>
                </p:oleObj>
              </mc:Choice>
              <mc:Fallback>
                <p:oleObj name="Equation" r:id="rId7" imgW="5194080" imgH="5457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1722" y="3356412"/>
                        <a:ext cx="51943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6"/>
          <p:cNvGraphicFramePr>
            <a:graphicFrameLocks noChangeAspect="1"/>
          </p:cNvGraphicFramePr>
          <p:nvPr/>
        </p:nvGraphicFramePr>
        <p:xfrm>
          <a:off x="1981200" y="4042212"/>
          <a:ext cx="4572000" cy="469900"/>
        </p:xfrm>
        <a:graphic>
          <a:graphicData uri="http://schemas.openxmlformats.org/presentationml/2006/ole">
            <mc:AlternateContent xmlns:mc="http://schemas.openxmlformats.org/markup-compatibility/2006">
              <mc:Choice xmlns:v="urn:schemas-microsoft-com:vml" Requires="v">
                <p:oleObj spid="_x0000_s37953" name="Equation" r:id="rId9" imgW="4572000" imgH="469800" progId="Equation.DSMT4">
                  <p:embed/>
                </p:oleObj>
              </mc:Choice>
              <mc:Fallback>
                <p:oleObj name="Equation" r:id="rId9" imgW="457200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4042212"/>
                        <a:ext cx="4572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7"/>
          <p:cNvGraphicFramePr>
            <a:graphicFrameLocks noChangeAspect="1"/>
          </p:cNvGraphicFramePr>
          <p:nvPr/>
        </p:nvGraphicFramePr>
        <p:xfrm>
          <a:off x="2015455" y="4651812"/>
          <a:ext cx="1752600" cy="292100"/>
        </p:xfrm>
        <a:graphic>
          <a:graphicData uri="http://schemas.openxmlformats.org/presentationml/2006/ole">
            <mc:AlternateContent xmlns:mc="http://schemas.openxmlformats.org/markup-compatibility/2006">
              <mc:Choice xmlns:v="urn:schemas-microsoft-com:vml" Requires="v">
                <p:oleObj spid="_x0000_s37954" name="Equation" r:id="rId11" imgW="1752480" imgH="291960" progId="Equation.DSMT4">
                  <p:embed/>
                </p:oleObj>
              </mc:Choice>
              <mc:Fallback>
                <p:oleObj name="Equation" r:id="rId11" imgW="175248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15455" y="465181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8"/>
          <p:cNvGraphicFramePr>
            <a:graphicFrameLocks noChangeAspect="1"/>
          </p:cNvGraphicFramePr>
          <p:nvPr>
            <p:extLst>
              <p:ext uri="{D42A27DB-BD31-4B8C-83A1-F6EECF244321}">
                <p14:modId xmlns:p14="http://schemas.microsoft.com/office/powerpoint/2010/main" val="823688099"/>
              </p:ext>
            </p:extLst>
          </p:nvPr>
        </p:nvGraphicFramePr>
        <p:xfrm>
          <a:off x="2023145" y="5194300"/>
          <a:ext cx="1295400" cy="292100"/>
        </p:xfrm>
        <a:graphic>
          <a:graphicData uri="http://schemas.openxmlformats.org/presentationml/2006/ole">
            <mc:AlternateContent xmlns:mc="http://schemas.openxmlformats.org/markup-compatibility/2006">
              <mc:Choice xmlns:v="urn:schemas-microsoft-com:vml" Requires="v">
                <p:oleObj spid="_x0000_s37955" name="Equation" r:id="rId13" imgW="1295280" imgH="291960" progId="Equation.DSMT4">
                  <p:embed/>
                </p:oleObj>
              </mc:Choice>
              <mc:Fallback>
                <p:oleObj name="Equation" r:id="rId13" imgW="129528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23145" y="5194300"/>
                        <a:ext cx="1295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7.5.2</a:t>
            </a:r>
          </a:p>
        </p:txBody>
      </p:sp>
      <p:sp>
        <p:nvSpPr>
          <p:cNvPr id="3" name="Content Placeholder 2"/>
          <p:cNvSpPr>
            <a:spLocks noGrp="1"/>
          </p:cNvSpPr>
          <p:nvPr>
            <p:ph idx="1"/>
          </p:nvPr>
        </p:nvSpPr>
        <p:spPr/>
        <p:txBody>
          <a:bodyPr/>
          <a:lstStyle/>
          <a:p>
            <a:r>
              <a:rPr lang="en-US" dirty="0"/>
              <a:t>The telephone company is considering purchasing optical cable from </a:t>
            </a:r>
            <a:r>
              <a:rPr lang="en-US" dirty="0" err="1"/>
              <a:t>Optica</a:t>
            </a:r>
            <a:r>
              <a:rPr lang="en-US" dirty="0"/>
              <a:t>, Inc. The company wishes to replace approximately </a:t>
            </a:r>
            <a:r>
              <a:rPr lang="en-US" dirty="0">
                <a:solidFill>
                  <a:srgbClr val="0000FF"/>
                </a:solidFill>
              </a:rPr>
              <a:t>100,000</a:t>
            </a:r>
            <a:r>
              <a:rPr lang="en-US" dirty="0"/>
              <a:t> feet of conventional cable with optical fiber. Since optical fiber is very difficult to repair, it is important that the number of optical cable defects are minimized. </a:t>
            </a:r>
            <a:r>
              <a:rPr lang="en-US" dirty="0" err="1"/>
              <a:t>Optica</a:t>
            </a:r>
            <a:r>
              <a:rPr lang="en-US" dirty="0"/>
              <a:t> claims that on average there is one defect per </a:t>
            </a:r>
            <a:r>
              <a:rPr lang="en-US" dirty="0">
                <a:solidFill>
                  <a:srgbClr val="0000FF"/>
                </a:solidFill>
              </a:rPr>
              <a:t>200,000</a:t>
            </a:r>
            <a:r>
              <a:rPr lang="en-US" dirty="0"/>
              <a:t> feet of cable. What is the probability that the replaced cable will contain no defects?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7.5.2 (cont.)</a:t>
            </a:r>
          </a:p>
        </p:txBody>
      </p:sp>
      <p:sp>
        <p:nvSpPr>
          <p:cNvPr id="3" name="Content Placeholder 2"/>
          <p:cNvSpPr>
            <a:spLocks noGrp="1"/>
          </p:cNvSpPr>
          <p:nvPr>
            <p:ph idx="1"/>
          </p:nvPr>
        </p:nvSpPr>
        <p:spPr/>
        <p:txBody>
          <a:bodyPr/>
          <a:lstStyle/>
          <a:p>
            <a:r>
              <a:rPr lang="en-US" b="1" dirty="0"/>
              <a:t>Solution</a:t>
            </a:r>
          </a:p>
          <a:p>
            <a:r>
              <a:rPr lang="en-US" dirty="0"/>
              <a:t>Let </a:t>
            </a:r>
            <a:r>
              <a:rPr lang="en-US" i="1" dirty="0"/>
              <a:t>X</a:t>
            </a:r>
            <a:r>
              <a:rPr lang="en-US" dirty="0"/>
              <a:t> = the number of defects in 100,000 feet of optical cable. </a:t>
            </a:r>
          </a:p>
          <a:p>
            <a:r>
              <a:rPr lang="en-US" dirty="0"/>
              <a:t>Based on previous experience, we assume that the number of defects are approximated by a Poisson distribution with Poisson parameter as follows. </a:t>
            </a:r>
          </a:p>
          <a:p>
            <a:endParaRPr lang="en-US" b="1" dirty="0"/>
          </a:p>
          <a:p>
            <a:endParaRPr lang="en-US" dirty="0"/>
          </a:p>
          <a:p>
            <a:r>
              <a:rPr lang="en-US" dirty="0"/>
              <a:t>Using the tables provided in Appendix A, Table F, </a:t>
            </a:r>
            <a:endParaRPr lang="en-US" b="1" dirty="0"/>
          </a:p>
        </p:txBody>
      </p:sp>
      <p:graphicFrame>
        <p:nvGraphicFramePr>
          <p:cNvPr id="36866" name="Object 2"/>
          <p:cNvGraphicFramePr>
            <a:graphicFrameLocks noChangeAspect="1"/>
          </p:cNvGraphicFramePr>
          <p:nvPr>
            <p:extLst>
              <p:ext uri="{D42A27DB-BD31-4B8C-83A1-F6EECF244321}">
                <p14:modId xmlns:p14="http://schemas.microsoft.com/office/powerpoint/2010/main" val="3269603914"/>
              </p:ext>
            </p:extLst>
          </p:nvPr>
        </p:nvGraphicFramePr>
        <p:xfrm>
          <a:off x="1073150" y="4191000"/>
          <a:ext cx="2362200" cy="889000"/>
        </p:xfrm>
        <a:graphic>
          <a:graphicData uri="http://schemas.openxmlformats.org/presentationml/2006/ole">
            <mc:AlternateContent xmlns:mc="http://schemas.openxmlformats.org/markup-compatibility/2006">
              <mc:Choice xmlns:v="urn:schemas-microsoft-com:vml" Requires="v">
                <p:oleObj spid="_x0000_s36886" name="Equation" r:id="rId3" imgW="2361960" imgH="888840" progId="Equation.DSMT4">
                  <p:embed/>
                </p:oleObj>
              </mc:Choice>
              <mc:Fallback>
                <p:oleObj name="Equation" r:id="rId3" imgW="2361960" imgH="888840" progId="Equation.DSMT4">
                  <p:embed/>
                  <p:pic>
                    <p:nvPicPr>
                      <p:cNvPr id="0" name="Picture 2"/>
                      <p:cNvPicPr>
                        <a:picLocks noChangeAspect="1" noChangeArrowheads="1"/>
                      </p:cNvPicPr>
                      <p:nvPr/>
                    </p:nvPicPr>
                    <p:blipFill>
                      <a:blip r:embed="rId4"/>
                      <a:srcRect/>
                      <a:stretch>
                        <a:fillRect/>
                      </a:stretch>
                    </p:blipFill>
                    <p:spPr bwMode="auto">
                      <a:xfrm>
                        <a:off x="1073150" y="4191000"/>
                        <a:ext cx="2362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p:cNvSpPr/>
          <p:nvPr/>
        </p:nvSpPr>
        <p:spPr>
          <a:xfrm>
            <a:off x="3657600" y="4343400"/>
            <a:ext cx="4953000" cy="707886"/>
          </a:xfrm>
          <a:prstGeom prst="rect">
            <a:avLst/>
          </a:prstGeom>
        </p:spPr>
        <p:txBody>
          <a:bodyPr wrap="square">
            <a:spAutoFit/>
          </a:bodyPr>
          <a:lstStyle/>
          <a:p>
            <a:r>
              <a:rPr lang="en-US" sz="2000" dirty="0"/>
              <a:t>(the average number of defects per 100,000 feet of cable) </a:t>
            </a:r>
          </a:p>
        </p:txBody>
      </p:sp>
      <p:graphicFrame>
        <p:nvGraphicFramePr>
          <p:cNvPr id="36867" name="Object 3"/>
          <p:cNvGraphicFramePr>
            <a:graphicFrameLocks noChangeAspect="1"/>
          </p:cNvGraphicFramePr>
          <p:nvPr>
            <p:extLst>
              <p:ext uri="{D42A27DB-BD31-4B8C-83A1-F6EECF244321}">
                <p14:modId xmlns:p14="http://schemas.microsoft.com/office/powerpoint/2010/main" val="2438704339"/>
              </p:ext>
            </p:extLst>
          </p:nvPr>
        </p:nvGraphicFramePr>
        <p:xfrm>
          <a:off x="2673350" y="5570538"/>
          <a:ext cx="2628900" cy="469900"/>
        </p:xfrm>
        <a:graphic>
          <a:graphicData uri="http://schemas.openxmlformats.org/presentationml/2006/ole">
            <mc:AlternateContent xmlns:mc="http://schemas.openxmlformats.org/markup-compatibility/2006">
              <mc:Choice xmlns:v="urn:schemas-microsoft-com:vml" Requires="v">
                <p:oleObj spid="_x0000_s36887" name="Equation" r:id="rId5" imgW="2628720" imgH="469800" progId="Equation.DSMT4">
                  <p:embed/>
                </p:oleObj>
              </mc:Choice>
              <mc:Fallback>
                <p:oleObj name="Equation" r:id="rId5" imgW="2628720" imgH="469800" progId="Equation.DSMT4">
                  <p:embed/>
                  <p:pic>
                    <p:nvPicPr>
                      <p:cNvPr id="0" name="Picture 3"/>
                      <p:cNvPicPr>
                        <a:picLocks noChangeAspect="1" noChangeArrowheads="1"/>
                      </p:cNvPicPr>
                      <p:nvPr/>
                    </p:nvPicPr>
                    <p:blipFill>
                      <a:blip r:embed="rId6"/>
                      <a:srcRect/>
                      <a:stretch>
                        <a:fillRect/>
                      </a:stretch>
                    </p:blipFill>
                    <p:spPr bwMode="auto">
                      <a:xfrm>
                        <a:off x="2673350" y="5570538"/>
                        <a:ext cx="2628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Poisson Random Variable </a:t>
            </a:r>
          </a:p>
        </p:txBody>
      </p:sp>
      <p:sp>
        <p:nvSpPr>
          <p:cNvPr id="4"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algn="ctr"/>
            <a:r>
              <a:rPr lang="en-US" b="1" dirty="0">
                <a:solidFill>
                  <a:srgbClr val="000000"/>
                </a:solidFill>
              </a:rPr>
              <a:t>Definition</a:t>
            </a:r>
            <a:endParaRPr lang="en-US" dirty="0">
              <a:solidFill>
                <a:srgbClr val="000000"/>
              </a:solidFill>
            </a:endParaRPr>
          </a:p>
          <a:p>
            <a:r>
              <a:rPr lang="en-US" dirty="0">
                <a:solidFill>
                  <a:srgbClr val="000000"/>
                </a:solidFill>
              </a:rPr>
              <a:t>In order to qualify as a </a:t>
            </a:r>
            <a:r>
              <a:rPr lang="en-US" b="1" dirty="0">
                <a:solidFill>
                  <a:srgbClr val="000000"/>
                </a:solidFill>
              </a:rPr>
              <a:t>Poisson random variable </a:t>
            </a:r>
            <a:r>
              <a:rPr lang="en-US" dirty="0">
                <a:solidFill>
                  <a:srgbClr val="000000"/>
                </a:solidFill>
              </a:rPr>
              <a:t>an experiment must meet two conditions. </a:t>
            </a:r>
          </a:p>
          <a:p>
            <a:pPr marL="514350" indent="-514350">
              <a:buFont typeface="+mj-lt"/>
              <a:buAutoNum type="arabicPeriod"/>
            </a:pPr>
            <a:r>
              <a:rPr lang="en-US" dirty="0">
                <a:solidFill>
                  <a:srgbClr val="000000"/>
                </a:solidFill>
              </a:rPr>
              <a:t>Successes occur one at a time. That is, two or more successes cannot occur at exactly the same point in time or at exactly the same point in space. </a:t>
            </a:r>
          </a:p>
          <a:p>
            <a:pPr marL="514350" indent="-514350">
              <a:buFont typeface="+mj-lt"/>
              <a:buAutoNum type="arabicPeriod"/>
            </a:pPr>
            <a:r>
              <a:rPr lang="en-US" dirty="0">
                <a:solidFill>
                  <a:srgbClr val="000000"/>
                </a:solidFill>
              </a:rPr>
              <a:t>The occurrence of a success in any interval is independent of the occurrence of a success in any other interval.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Poisson Probability Distribution Function </a:t>
            </a:r>
          </a:p>
        </p:txBody>
      </p:sp>
      <p:sp>
        <p:nvSpPr>
          <p:cNvPr id="4" name="Content Placeholder 2"/>
          <p:cNvSpPr>
            <a:spLocks noGrp="1"/>
          </p:cNvSpPr>
          <p:nvPr>
            <p:ph idx="1"/>
          </p:nvPr>
        </p:nvSpPr>
        <p:spPr>
          <a:xfrm>
            <a:off x="457200" y="1280160"/>
            <a:ext cx="8229600" cy="3625608"/>
          </a:xfrm>
          <a:solidFill>
            <a:srgbClr val="FFFFCC"/>
          </a:solidFill>
          <a:ln w="28575">
            <a:solidFill>
              <a:srgbClr val="000000"/>
            </a:solidFill>
          </a:ln>
        </p:spPr>
        <p:txBody>
          <a:bodyPr>
            <a:spAutoFit/>
          </a:bodyPr>
          <a:lstStyle/>
          <a:p>
            <a:pPr algn="ctr"/>
            <a:r>
              <a:rPr lang="en-US" b="1" dirty="0">
                <a:solidFill>
                  <a:srgbClr val="000000"/>
                </a:solidFill>
              </a:rPr>
              <a:t>Formula</a:t>
            </a:r>
            <a:endParaRPr lang="en-US" dirty="0">
              <a:solidFill>
                <a:srgbClr val="000000"/>
              </a:solidFill>
            </a:endParaRPr>
          </a:p>
          <a:p>
            <a:r>
              <a:rPr lang="en-US" dirty="0">
                <a:solidFill>
                  <a:srgbClr val="000000"/>
                </a:solidFill>
              </a:rPr>
              <a:t>The Poisson probability distribution function is given by </a:t>
            </a:r>
          </a:p>
          <a:p>
            <a:endParaRPr lang="en-US" dirty="0">
              <a:solidFill>
                <a:srgbClr val="000000"/>
              </a:solidFill>
            </a:endParaRPr>
          </a:p>
          <a:p>
            <a:endParaRPr lang="en-US" dirty="0">
              <a:solidFill>
                <a:srgbClr val="000000"/>
              </a:solidFill>
            </a:endParaRPr>
          </a:p>
          <a:p>
            <a:r>
              <a:rPr lang="en-US" dirty="0">
                <a:solidFill>
                  <a:srgbClr val="000000"/>
                </a:solidFill>
              </a:rPr>
              <a:t>Where</a:t>
            </a:r>
          </a:p>
          <a:p>
            <a:r>
              <a:rPr lang="en-US" i="1" dirty="0">
                <a:solidFill>
                  <a:srgbClr val="000000"/>
                </a:solidFill>
              </a:rPr>
              <a:t>e</a:t>
            </a:r>
            <a:r>
              <a:rPr lang="en-US" dirty="0">
                <a:solidFill>
                  <a:srgbClr val="000000"/>
                </a:solidFill>
              </a:rPr>
              <a:t> = 2.71828…, and </a:t>
            </a:r>
          </a:p>
          <a:p>
            <a:r>
              <a:rPr lang="el-GR" dirty="0">
                <a:solidFill>
                  <a:srgbClr val="000000"/>
                </a:solidFill>
                <a:latin typeface="Cambria Math" panose="02040503050406030204" pitchFamily="18" charset="0"/>
                <a:ea typeface="Cambria Math" panose="02040503050406030204" pitchFamily="18" charset="0"/>
              </a:rPr>
              <a:t>λ</a:t>
            </a:r>
            <a:r>
              <a:rPr lang="en-US" dirty="0">
                <a:solidFill>
                  <a:srgbClr val="000000"/>
                </a:solidFill>
              </a:rPr>
              <a:t> = the mean number of successes. </a:t>
            </a:r>
          </a:p>
        </p:txBody>
      </p:sp>
      <p:graphicFrame>
        <p:nvGraphicFramePr>
          <p:cNvPr id="12289" name="Object 1"/>
          <p:cNvGraphicFramePr>
            <a:graphicFrameLocks noChangeAspect="1"/>
          </p:cNvGraphicFramePr>
          <p:nvPr>
            <p:extLst>
              <p:ext uri="{D42A27DB-BD31-4B8C-83A1-F6EECF244321}">
                <p14:modId xmlns:p14="http://schemas.microsoft.com/office/powerpoint/2010/main" val="1341513599"/>
              </p:ext>
            </p:extLst>
          </p:nvPr>
        </p:nvGraphicFramePr>
        <p:xfrm>
          <a:off x="2317750" y="2438400"/>
          <a:ext cx="4686300" cy="876300"/>
        </p:xfrm>
        <a:graphic>
          <a:graphicData uri="http://schemas.openxmlformats.org/presentationml/2006/ole">
            <mc:AlternateContent xmlns:mc="http://schemas.openxmlformats.org/markup-compatibility/2006">
              <mc:Choice xmlns:v="urn:schemas-microsoft-com:vml" Requires="v">
                <p:oleObj spid="_x0000_s12299" name="Equation" r:id="rId3" imgW="4686120" imgH="876240" progId="Equation.DSMT4">
                  <p:embed/>
                </p:oleObj>
              </mc:Choice>
              <mc:Fallback>
                <p:oleObj name="Equation" r:id="rId3" imgW="4686120" imgH="876240" progId="Equation.DSMT4">
                  <p:embed/>
                  <p:pic>
                    <p:nvPicPr>
                      <p:cNvPr id="0" name="Picture 1"/>
                      <p:cNvPicPr>
                        <a:picLocks noChangeAspect="1" noChangeArrowheads="1"/>
                      </p:cNvPicPr>
                      <p:nvPr/>
                    </p:nvPicPr>
                    <p:blipFill>
                      <a:blip r:embed="rId4"/>
                      <a:srcRect/>
                      <a:stretch>
                        <a:fillRect/>
                      </a:stretch>
                    </p:blipFill>
                    <p:spPr bwMode="auto">
                      <a:xfrm>
                        <a:off x="2317750" y="2438400"/>
                        <a:ext cx="4686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B02C-75CD-4316-BFC6-646D96201596}"/>
              </a:ext>
            </a:extLst>
          </p:cNvPr>
          <p:cNvSpPr>
            <a:spLocks noGrp="1"/>
          </p:cNvSpPr>
          <p:nvPr>
            <p:ph type="title"/>
          </p:nvPr>
        </p:nvSpPr>
        <p:spPr/>
        <p:txBody>
          <a:bodyPr/>
          <a:lstStyle/>
          <a:p>
            <a:r>
              <a:rPr lang="en-US" dirty="0"/>
              <a:t>Poisson Distribution</a:t>
            </a:r>
          </a:p>
        </p:txBody>
      </p:sp>
      <p:sp>
        <p:nvSpPr>
          <p:cNvPr id="3" name="Content Placeholder 2">
            <a:extLst>
              <a:ext uri="{FF2B5EF4-FFF2-40B4-BE49-F238E27FC236}">
                <a16:creationId xmlns:a16="http://schemas.microsoft.com/office/drawing/2014/main" id="{FBD3B7BE-4AA4-4B84-A508-8EB9241114A4}"/>
              </a:ext>
            </a:extLst>
          </p:cNvPr>
          <p:cNvSpPr>
            <a:spLocks noGrp="1"/>
          </p:cNvSpPr>
          <p:nvPr>
            <p:ph idx="1"/>
          </p:nvPr>
        </p:nvSpPr>
        <p:spPr/>
        <p:txBody>
          <a:bodyPr/>
          <a:lstStyle/>
          <a:p>
            <a:r>
              <a:rPr lang="en-US" dirty="0"/>
              <a:t>The Poisson distribution has only one parameter,   , pronounced </a:t>
            </a:r>
            <a:r>
              <a:rPr lang="en-US" i="1" dirty="0"/>
              <a:t>lambda</a:t>
            </a:r>
            <a:r>
              <a:rPr lang="en-US" dirty="0"/>
              <a:t>. One peculiar feature of the distribution is that the variance of the distribution is equal to the mean. That is           and            . </a:t>
            </a:r>
          </a:p>
        </p:txBody>
      </p:sp>
      <p:graphicFrame>
        <p:nvGraphicFramePr>
          <p:cNvPr id="4" name="Object 3">
            <a:extLst>
              <a:ext uri="{FF2B5EF4-FFF2-40B4-BE49-F238E27FC236}">
                <a16:creationId xmlns:a16="http://schemas.microsoft.com/office/drawing/2014/main" id="{E97FD6DA-FEC0-4CF7-90DE-F8DD12ADDD34}"/>
              </a:ext>
            </a:extLst>
          </p:cNvPr>
          <p:cNvGraphicFramePr>
            <a:graphicFrameLocks noChangeAspect="1"/>
          </p:cNvGraphicFramePr>
          <p:nvPr>
            <p:extLst>
              <p:ext uri="{D42A27DB-BD31-4B8C-83A1-F6EECF244321}">
                <p14:modId xmlns:p14="http://schemas.microsoft.com/office/powerpoint/2010/main" val="3760910233"/>
              </p:ext>
            </p:extLst>
          </p:nvPr>
        </p:nvGraphicFramePr>
        <p:xfrm>
          <a:off x="7626350" y="1377950"/>
          <a:ext cx="228600" cy="317500"/>
        </p:xfrm>
        <a:graphic>
          <a:graphicData uri="http://schemas.openxmlformats.org/presentationml/2006/ole">
            <mc:AlternateContent xmlns:mc="http://schemas.openxmlformats.org/markup-compatibility/2006">
              <mc:Choice xmlns:v="urn:schemas-microsoft-com:vml" Requires="v">
                <p:oleObj spid="_x0000_s38941" name="Equation" r:id="rId3" imgW="228600" imgH="317160" progId="Equation.DSMT4">
                  <p:embed/>
                </p:oleObj>
              </mc:Choice>
              <mc:Fallback>
                <p:oleObj name="Equation" r:id="rId3" imgW="228600" imgH="317160" progId="Equation.DSMT4">
                  <p:embed/>
                  <p:pic>
                    <p:nvPicPr>
                      <p:cNvPr id="0" name=""/>
                      <p:cNvPicPr/>
                      <p:nvPr/>
                    </p:nvPicPr>
                    <p:blipFill>
                      <a:blip r:embed="rId4"/>
                      <a:stretch>
                        <a:fillRect/>
                      </a:stretch>
                    </p:blipFill>
                    <p:spPr>
                      <a:xfrm>
                        <a:off x="7626350" y="1377950"/>
                        <a:ext cx="228600" cy="3175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5BC808C-12AD-4E36-BF78-7AF52AA54A88}"/>
              </a:ext>
            </a:extLst>
          </p:cNvPr>
          <p:cNvGraphicFramePr>
            <a:graphicFrameLocks noChangeAspect="1"/>
          </p:cNvGraphicFramePr>
          <p:nvPr>
            <p:extLst>
              <p:ext uri="{D42A27DB-BD31-4B8C-83A1-F6EECF244321}">
                <p14:modId xmlns:p14="http://schemas.microsoft.com/office/powerpoint/2010/main" val="1773398510"/>
              </p:ext>
            </p:extLst>
          </p:nvPr>
        </p:nvGraphicFramePr>
        <p:xfrm>
          <a:off x="4343400" y="2665413"/>
          <a:ext cx="800100" cy="381000"/>
        </p:xfrm>
        <a:graphic>
          <a:graphicData uri="http://schemas.openxmlformats.org/presentationml/2006/ole">
            <mc:AlternateContent xmlns:mc="http://schemas.openxmlformats.org/markup-compatibility/2006">
              <mc:Choice xmlns:v="urn:schemas-microsoft-com:vml" Requires="v">
                <p:oleObj spid="_x0000_s38942" name="Equation" r:id="rId5" imgW="799920" imgH="380880" progId="Equation.DSMT4">
                  <p:embed/>
                </p:oleObj>
              </mc:Choice>
              <mc:Fallback>
                <p:oleObj name="Equation" r:id="rId5" imgW="799920" imgH="380880" progId="Equation.DSMT4">
                  <p:embed/>
                  <p:pic>
                    <p:nvPicPr>
                      <p:cNvPr id="0" name=""/>
                      <p:cNvPicPr/>
                      <p:nvPr/>
                    </p:nvPicPr>
                    <p:blipFill>
                      <a:blip r:embed="rId6"/>
                      <a:stretch>
                        <a:fillRect/>
                      </a:stretch>
                    </p:blipFill>
                    <p:spPr>
                      <a:xfrm>
                        <a:off x="4343400" y="2665413"/>
                        <a:ext cx="800100" cy="3810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F977B352-AB5E-4314-962C-9E3A6AB496FC}"/>
              </a:ext>
            </a:extLst>
          </p:cNvPr>
          <p:cNvGraphicFramePr>
            <a:graphicFrameLocks noChangeAspect="1"/>
          </p:cNvGraphicFramePr>
          <p:nvPr>
            <p:extLst>
              <p:ext uri="{D42A27DB-BD31-4B8C-83A1-F6EECF244321}">
                <p14:modId xmlns:p14="http://schemas.microsoft.com/office/powerpoint/2010/main" val="143671721"/>
              </p:ext>
            </p:extLst>
          </p:nvPr>
        </p:nvGraphicFramePr>
        <p:xfrm>
          <a:off x="5803900" y="2590800"/>
          <a:ext cx="952500" cy="381000"/>
        </p:xfrm>
        <a:graphic>
          <a:graphicData uri="http://schemas.openxmlformats.org/presentationml/2006/ole">
            <mc:AlternateContent xmlns:mc="http://schemas.openxmlformats.org/markup-compatibility/2006">
              <mc:Choice xmlns:v="urn:schemas-microsoft-com:vml" Requires="v">
                <p:oleObj spid="_x0000_s38943" name="Equation" r:id="rId7" imgW="952200" imgH="380880" progId="Equation.DSMT4">
                  <p:embed/>
                </p:oleObj>
              </mc:Choice>
              <mc:Fallback>
                <p:oleObj name="Equation" r:id="rId7" imgW="952200" imgH="380880" progId="Equation.DSMT4">
                  <p:embed/>
                  <p:pic>
                    <p:nvPicPr>
                      <p:cNvPr id="0" name=""/>
                      <p:cNvPicPr/>
                      <p:nvPr/>
                    </p:nvPicPr>
                    <p:blipFill>
                      <a:blip r:embed="rId8"/>
                      <a:stretch>
                        <a:fillRect/>
                      </a:stretch>
                    </p:blipFill>
                    <p:spPr>
                      <a:xfrm>
                        <a:off x="5803900" y="2590800"/>
                        <a:ext cx="952500" cy="381000"/>
                      </a:xfrm>
                      <a:prstGeom prst="rect">
                        <a:avLst/>
                      </a:prstGeom>
                    </p:spPr>
                  </p:pic>
                </p:oleObj>
              </mc:Fallback>
            </mc:AlternateContent>
          </a:graphicData>
        </a:graphic>
      </p:graphicFrame>
    </p:spTree>
    <p:extLst>
      <p:ext uri="{BB962C8B-B14F-4D97-AF65-F5344CB8AC3E}">
        <p14:creationId xmlns:p14="http://schemas.microsoft.com/office/powerpoint/2010/main" val="476929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Shape of the Poisson Distribution</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p:txBody>
          <a:bodyPr/>
          <a:lstStyle/>
          <a:p>
            <a:r>
              <a:rPr lang="en-US" dirty="0"/>
              <a:t>The shape of the Poisson distribution varies dramatically with the parameter </a:t>
            </a:r>
            <a:r>
              <a:rPr lang="el-GR" i="1" dirty="0">
                <a:latin typeface="Cambria Math" panose="02040503050406030204" pitchFamily="18" charset="0"/>
                <a:ea typeface="Cambria Math" panose="02040503050406030204" pitchFamily="18" charset="0"/>
              </a:rPr>
              <a:t>λ</a:t>
            </a:r>
            <a:r>
              <a:rPr lang="en-US" dirty="0"/>
              <a:t>.</a:t>
            </a:r>
          </a:p>
          <a:p>
            <a:endParaRPr lang="en-US" dirty="0"/>
          </a:p>
          <a:p>
            <a:r>
              <a:rPr lang="en-US" dirty="0"/>
              <a:t>Example where </a:t>
            </a:r>
            <a:r>
              <a:rPr lang="el-GR" i="1" dirty="0">
                <a:latin typeface="Cambria Math" panose="02040503050406030204" pitchFamily="18" charset="0"/>
                <a:ea typeface="Cambria Math" panose="02040503050406030204" pitchFamily="18" charset="0"/>
              </a:rPr>
              <a:t>λ</a:t>
            </a:r>
            <a:r>
              <a:rPr lang="en-US" dirty="0"/>
              <a:t> is small:</a:t>
            </a:r>
          </a:p>
        </p:txBody>
      </p:sp>
      <p:pic>
        <p:nvPicPr>
          <p:cNvPr id="4" name="Picture 3"/>
          <p:cNvPicPr>
            <a:picLocks noChangeAspect="1"/>
          </p:cNvPicPr>
          <p:nvPr/>
        </p:nvPicPr>
        <p:blipFill>
          <a:blip r:embed="rId2"/>
          <a:stretch>
            <a:fillRect/>
          </a:stretch>
        </p:blipFill>
        <p:spPr>
          <a:xfrm>
            <a:off x="4572000" y="2667000"/>
            <a:ext cx="3894402" cy="3200400"/>
          </a:xfrm>
          <a:prstGeom prst="rect">
            <a:avLst/>
          </a:prstGeom>
        </p:spPr>
      </p:pic>
    </p:spTree>
    <p:extLst>
      <p:ext uri="{BB962C8B-B14F-4D97-AF65-F5344CB8AC3E}">
        <p14:creationId xmlns:p14="http://schemas.microsoft.com/office/powerpoint/2010/main" val="277161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79E25-53FF-4977-A246-BE412F98C4AE}"/>
              </a:ext>
            </a:extLst>
          </p:cNvPr>
          <p:cNvSpPr>
            <a:spLocks noGrp="1"/>
          </p:cNvSpPr>
          <p:nvPr>
            <p:ph type="title"/>
          </p:nvPr>
        </p:nvSpPr>
        <p:spPr/>
        <p:txBody>
          <a:bodyPr/>
          <a:lstStyle/>
          <a:p>
            <a:r>
              <a:rPr lang="en-US" dirty="0"/>
              <a:t>The Shape of the Poisson Distribution</a:t>
            </a:r>
          </a:p>
        </p:txBody>
      </p:sp>
      <p:sp>
        <p:nvSpPr>
          <p:cNvPr id="3" name="Content Placeholder 2">
            <a:extLst>
              <a:ext uri="{FF2B5EF4-FFF2-40B4-BE49-F238E27FC236}">
                <a16:creationId xmlns:a16="http://schemas.microsoft.com/office/drawing/2014/main" id="{6A400E5D-F09C-4B74-8AAB-E4BBF58AC2A6}"/>
              </a:ext>
            </a:extLst>
          </p:cNvPr>
          <p:cNvSpPr>
            <a:spLocks noGrp="1"/>
          </p:cNvSpPr>
          <p:nvPr>
            <p:ph idx="1"/>
          </p:nvPr>
        </p:nvSpPr>
        <p:spPr/>
        <p:txBody>
          <a:bodyPr/>
          <a:lstStyle/>
          <a:p>
            <a:r>
              <a:rPr lang="en-US" dirty="0"/>
              <a:t>As </a:t>
            </a:r>
            <a:r>
              <a:rPr lang="el-GR" i="1" dirty="0">
                <a:latin typeface="Cambria Math" panose="02040503050406030204" pitchFamily="18" charset="0"/>
                <a:ea typeface="Cambria Math" panose="02040503050406030204" pitchFamily="18" charset="0"/>
              </a:rPr>
              <a:t>λ</a:t>
            </a:r>
            <a:r>
              <a:rPr lang="en-US" dirty="0"/>
              <a:t> increases:		       As </a:t>
            </a:r>
            <a:r>
              <a:rPr lang="el-GR" i="1" dirty="0">
                <a:latin typeface="Cambria Math" panose="02040503050406030204" pitchFamily="18" charset="0"/>
                <a:ea typeface="Cambria Math" panose="02040503050406030204" pitchFamily="18" charset="0"/>
              </a:rPr>
              <a:t>λ</a:t>
            </a:r>
            <a:r>
              <a:rPr lang="en-US" dirty="0"/>
              <a:t> increases further:</a:t>
            </a:r>
          </a:p>
          <a:p>
            <a:endParaRPr lang="en-US" dirty="0"/>
          </a:p>
          <a:p>
            <a:endParaRPr lang="en-US" dirty="0"/>
          </a:p>
        </p:txBody>
      </p:sp>
      <p:pic>
        <p:nvPicPr>
          <p:cNvPr id="5" name="Picture 4"/>
          <p:cNvPicPr>
            <a:picLocks noChangeAspect="1"/>
          </p:cNvPicPr>
          <p:nvPr/>
        </p:nvPicPr>
        <p:blipFill>
          <a:blip r:embed="rId2"/>
          <a:stretch>
            <a:fillRect/>
          </a:stretch>
        </p:blipFill>
        <p:spPr>
          <a:xfrm>
            <a:off x="457200" y="2209800"/>
            <a:ext cx="3900488" cy="3200400"/>
          </a:xfrm>
          <a:prstGeom prst="rect">
            <a:avLst/>
          </a:prstGeom>
        </p:spPr>
      </p:pic>
      <p:pic>
        <p:nvPicPr>
          <p:cNvPr id="6" name="Picture 5"/>
          <p:cNvPicPr>
            <a:picLocks noChangeAspect="1"/>
          </p:cNvPicPr>
          <p:nvPr/>
        </p:nvPicPr>
        <p:blipFill>
          <a:blip r:embed="rId3"/>
          <a:stretch>
            <a:fillRect/>
          </a:stretch>
        </p:blipFill>
        <p:spPr>
          <a:xfrm>
            <a:off x="4724400" y="2218944"/>
            <a:ext cx="3880800" cy="3200400"/>
          </a:xfrm>
          <a:prstGeom prst="rect">
            <a:avLst/>
          </a:prstGeom>
        </p:spPr>
      </p:pic>
    </p:spTree>
    <p:extLst>
      <p:ext uri="{BB962C8B-B14F-4D97-AF65-F5344CB8AC3E}">
        <p14:creationId xmlns:p14="http://schemas.microsoft.com/office/powerpoint/2010/main" val="3295074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a:t>
            </a:r>
          </a:p>
        </p:txBody>
      </p:sp>
      <p:sp>
        <p:nvSpPr>
          <p:cNvPr id="3" name="Content Placeholder 2"/>
          <p:cNvSpPr>
            <a:spLocks noGrp="1"/>
          </p:cNvSpPr>
          <p:nvPr>
            <p:ph idx="1"/>
          </p:nvPr>
        </p:nvSpPr>
        <p:spPr/>
        <p:txBody>
          <a:bodyPr/>
          <a:lstStyle/>
          <a:p>
            <a:r>
              <a:rPr lang="en-US" dirty="0"/>
              <a:t>Suppose a bank has one automatic teller machine. Customers arrive at the machine at a rate of </a:t>
            </a:r>
            <a:r>
              <a:rPr lang="en-US" dirty="0">
                <a:solidFill>
                  <a:srgbClr val="0000FF"/>
                </a:solidFill>
              </a:rPr>
              <a:t>20</a:t>
            </a:r>
            <a:r>
              <a:rPr lang="en-US" dirty="0"/>
              <a:t> per hour and according to a Poisson pattern. </a:t>
            </a:r>
          </a:p>
          <a:p>
            <a:pPr marL="514350" indent="-514350">
              <a:buFont typeface="+mj-lt"/>
              <a:buAutoNum type="alphaLcPeriod"/>
            </a:pPr>
            <a:r>
              <a:rPr lang="en-US" dirty="0"/>
              <a:t>What is the probability that no one will arrive in a </a:t>
            </a:r>
            <a:r>
              <a:rPr lang="en-US" dirty="0">
                <a:solidFill>
                  <a:srgbClr val="0000FF"/>
                </a:solidFill>
              </a:rPr>
              <a:t>15</a:t>
            </a:r>
            <a:r>
              <a:rPr lang="en-US" dirty="0"/>
              <a:t>-minute interval? </a:t>
            </a:r>
          </a:p>
          <a:p>
            <a:pPr marL="514350" indent="-514350">
              <a:buFont typeface="+mj-lt"/>
              <a:buAutoNum type="alphaLcPeriod"/>
            </a:pPr>
            <a:r>
              <a:rPr lang="en-US" dirty="0"/>
              <a:t>What is the probability that in a </a:t>
            </a:r>
            <a:r>
              <a:rPr lang="en-US" dirty="0">
                <a:solidFill>
                  <a:srgbClr val="0000FF"/>
                </a:solidFill>
              </a:rPr>
              <a:t>15</a:t>
            </a:r>
            <a:r>
              <a:rPr lang="en-US" dirty="0"/>
              <a:t>-minute period at least </a:t>
            </a:r>
            <a:r>
              <a:rPr lang="en-US" dirty="0">
                <a:solidFill>
                  <a:srgbClr val="0000FF"/>
                </a:solidFill>
              </a:rPr>
              <a:t>3</a:t>
            </a:r>
            <a:r>
              <a:rPr lang="en-US" dirty="0"/>
              <a:t> persons will use the automated teller machines?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(cont.)</a:t>
            </a:r>
          </a:p>
        </p:txBody>
      </p:sp>
      <p:sp>
        <p:nvSpPr>
          <p:cNvPr id="3" name="Content Placeholder 2"/>
          <p:cNvSpPr>
            <a:spLocks noGrp="1"/>
          </p:cNvSpPr>
          <p:nvPr>
            <p:ph idx="1"/>
          </p:nvPr>
        </p:nvSpPr>
        <p:spPr/>
        <p:txBody>
          <a:bodyPr>
            <a:noAutofit/>
          </a:bodyPr>
          <a:lstStyle/>
          <a:p>
            <a:r>
              <a:rPr lang="en-US" b="1" dirty="0"/>
              <a:t>Solution</a:t>
            </a:r>
          </a:p>
          <a:p>
            <a:pPr marL="514350" indent="-514350">
              <a:buFont typeface="+mj-lt"/>
              <a:buAutoNum type="alphaLcPeriod"/>
            </a:pPr>
            <a:r>
              <a:rPr lang="en-US" dirty="0"/>
              <a:t>Let </a:t>
            </a:r>
            <a:r>
              <a:rPr lang="en-US" i="1" dirty="0"/>
              <a:t>X</a:t>
            </a:r>
            <a:r>
              <a:rPr lang="en-US" dirty="0"/>
              <a:t> = the number of arrivals in a </a:t>
            </a:r>
            <a:r>
              <a:rPr lang="en-US" dirty="0">
                <a:solidFill>
                  <a:srgbClr val="0000FF"/>
                </a:solidFill>
              </a:rPr>
              <a:t>15</a:t>
            </a:r>
            <a:r>
              <a:rPr lang="en-US" dirty="0"/>
              <a:t>-minute period. </a:t>
            </a:r>
          </a:p>
          <a:p>
            <a:pPr>
              <a:tabLst>
                <a:tab pos="461963" algn="l"/>
              </a:tabLst>
            </a:pPr>
            <a:r>
              <a:rPr lang="en-US" dirty="0"/>
              <a:t>	This problem contains one of the standard 	techniques used in working with Poisson random 	variables, that is, translating the arrival rate to 	correspond to the desired time interval. In this 	problem, the rate is given at </a:t>
            </a:r>
            <a:r>
              <a:rPr lang="en-US" dirty="0">
                <a:solidFill>
                  <a:srgbClr val="0000FF"/>
                </a:solidFill>
              </a:rPr>
              <a:t>20</a:t>
            </a:r>
            <a:r>
              <a:rPr lang="en-US" dirty="0"/>
              <a:t> per hour which </a:t>
            </a:r>
          </a:p>
          <a:p>
            <a:pPr>
              <a:tabLst>
                <a:tab pos="461963" algn="l"/>
              </a:tabLst>
            </a:pPr>
            <a:r>
              <a:rPr lang="en-US" dirty="0"/>
              <a:t>	corresponds to a rate of 5 per</a:t>
            </a:r>
            <a:endParaRPr lang="en-US" b="1" dirty="0"/>
          </a:p>
        </p:txBody>
      </p:sp>
      <p:graphicFrame>
        <p:nvGraphicFramePr>
          <p:cNvPr id="33794" name="Object 2"/>
          <p:cNvGraphicFramePr>
            <a:graphicFrameLocks noChangeAspect="1"/>
          </p:cNvGraphicFramePr>
          <p:nvPr/>
        </p:nvGraphicFramePr>
        <p:xfrm>
          <a:off x="5388284" y="4800600"/>
          <a:ext cx="685800" cy="838200"/>
        </p:xfrm>
        <a:graphic>
          <a:graphicData uri="http://schemas.openxmlformats.org/presentationml/2006/ole">
            <mc:AlternateContent xmlns:mc="http://schemas.openxmlformats.org/markup-compatibility/2006">
              <mc:Choice xmlns:v="urn:schemas-microsoft-com:vml" Requires="v">
                <p:oleObj spid="_x0000_s33804" name="Equation" r:id="rId3" imgW="685800" imgH="838080" progId="Equation.DSMT4">
                  <p:embed/>
                </p:oleObj>
              </mc:Choice>
              <mc:Fallback>
                <p:oleObj name="Equation" r:id="rId3" imgW="685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8284" y="48006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7.5.1 (cont.)</a:t>
            </a:r>
          </a:p>
        </p:txBody>
      </p:sp>
      <p:sp>
        <p:nvSpPr>
          <p:cNvPr id="3" name="Content Placeholder 2"/>
          <p:cNvSpPr>
            <a:spLocks noGrp="1"/>
          </p:cNvSpPr>
          <p:nvPr>
            <p:ph idx="1"/>
          </p:nvPr>
        </p:nvSpPr>
        <p:spPr>
          <a:xfrm>
            <a:off x="304800" y="1828800"/>
            <a:ext cx="8229600" cy="4572000"/>
          </a:xfrm>
        </p:spPr>
        <p:txBody>
          <a:bodyPr/>
          <a:lstStyle/>
          <a:p>
            <a:endParaRPr lang="en-US" dirty="0"/>
          </a:p>
          <a:p>
            <a:endParaRPr lang="en-US" dirty="0"/>
          </a:p>
          <a:p>
            <a:r>
              <a:rPr lang="en-US" dirty="0"/>
              <a:t>The probability could also have been found directly by using the table in Appendix A or technology. </a:t>
            </a:r>
          </a:p>
          <a:p>
            <a:endParaRPr lang="en-US" dirty="0"/>
          </a:p>
        </p:txBody>
      </p:sp>
      <p:graphicFrame>
        <p:nvGraphicFramePr>
          <p:cNvPr id="34819" name="Object 3"/>
          <p:cNvGraphicFramePr>
            <a:graphicFrameLocks noChangeAspect="1"/>
          </p:cNvGraphicFramePr>
          <p:nvPr>
            <p:extLst>
              <p:ext uri="{D42A27DB-BD31-4B8C-83A1-F6EECF244321}">
                <p14:modId xmlns:p14="http://schemas.microsoft.com/office/powerpoint/2010/main" val="1580967507"/>
              </p:ext>
            </p:extLst>
          </p:nvPr>
        </p:nvGraphicFramePr>
        <p:xfrm>
          <a:off x="1768784" y="1920240"/>
          <a:ext cx="2514600" cy="876300"/>
        </p:xfrm>
        <a:graphic>
          <a:graphicData uri="http://schemas.openxmlformats.org/presentationml/2006/ole">
            <mc:AlternateContent xmlns:mc="http://schemas.openxmlformats.org/markup-compatibility/2006">
              <mc:Choice xmlns:v="urn:schemas-microsoft-com:vml" Requires="v">
                <p:oleObj spid="_x0000_s34839" name="Equation" r:id="rId3" imgW="2514600" imgH="876240" progId="Equation.DSMT4">
                  <p:embed/>
                </p:oleObj>
              </mc:Choice>
              <mc:Fallback>
                <p:oleObj name="Equation" r:id="rId3" imgW="2514600" imgH="876240" progId="Equation.DSMT4">
                  <p:embed/>
                  <p:pic>
                    <p:nvPicPr>
                      <p:cNvPr id="0" name="Picture 3"/>
                      <p:cNvPicPr>
                        <a:picLocks noChangeAspect="1" noChangeArrowheads="1"/>
                      </p:cNvPicPr>
                      <p:nvPr/>
                    </p:nvPicPr>
                    <p:blipFill>
                      <a:blip r:embed="rId4"/>
                      <a:srcRect/>
                      <a:stretch>
                        <a:fillRect/>
                      </a:stretch>
                    </p:blipFill>
                    <p:spPr bwMode="auto">
                      <a:xfrm>
                        <a:off x="1768784" y="1920240"/>
                        <a:ext cx="2514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0" name="Object 4"/>
          <p:cNvGraphicFramePr>
            <a:graphicFrameLocks noChangeAspect="1"/>
          </p:cNvGraphicFramePr>
          <p:nvPr>
            <p:extLst>
              <p:ext uri="{D42A27DB-BD31-4B8C-83A1-F6EECF244321}">
                <p14:modId xmlns:p14="http://schemas.microsoft.com/office/powerpoint/2010/main" val="226920849"/>
              </p:ext>
            </p:extLst>
          </p:nvPr>
        </p:nvGraphicFramePr>
        <p:xfrm>
          <a:off x="4343400" y="2156932"/>
          <a:ext cx="3048000" cy="469900"/>
        </p:xfrm>
        <a:graphic>
          <a:graphicData uri="http://schemas.openxmlformats.org/presentationml/2006/ole">
            <mc:AlternateContent xmlns:mc="http://schemas.openxmlformats.org/markup-compatibility/2006">
              <mc:Choice xmlns:v="urn:schemas-microsoft-com:vml" Requires="v">
                <p:oleObj spid="_x0000_s34840" name="Equation" r:id="rId5" imgW="3047760" imgH="469800" progId="Equation.DSMT4">
                  <p:embed/>
                </p:oleObj>
              </mc:Choice>
              <mc:Fallback>
                <p:oleObj name="Equation" r:id="rId5" imgW="3047760" imgH="469800" progId="Equation.DSMT4">
                  <p:embed/>
                  <p:pic>
                    <p:nvPicPr>
                      <p:cNvPr id="0" name="Picture 4"/>
                      <p:cNvPicPr>
                        <a:picLocks noChangeAspect="1" noChangeArrowheads="1"/>
                      </p:cNvPicPr>
                      <p:nvPr/>
                    </p:nvPicPr>
                    <p:blipFill>
                      <a:blip r:embed="rId6"/>
                      <a:srcRect/>
                      <a:stretch>
                        <a:fillRect/>
                      </a:stretch>
                    </p:blipFill>
                    <p:spPr bwMode="auto">
                      <a:xfrm>
                        <a:off x="4343400" y="2156932"/>
                        <a:ext cx="304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Rectangle 3">
            <a:extLst>
              <a:ext uri="{FF2B5EF4-FFF2-40B4-BE49-F238E27FC236}">
                <a16:creationId xmlns:a16="http://schemas.microsoft.com/office/drawing/2014/main" id="{BC551898-9585-49E8-936C-AD8582B41C76}"/>
              </a:ext>
            </a:extLst>
          </p:cNvPr>
          <p:cNvSpPr/>
          <p:nvPr/>
        </p:nvSpPr>
        <p:spPr>
          <a:xfrm>
            <a:off x="304800" y="1425412"/>
            <a:ext cx="6153351" cy="523220"/>
          </a:xfrm>
          <a:prstGeom prst="rect">
            <a:avLst/>
          </a:prstGeom>
        </p:spPr>
        <p:txBody>
          <a:bodyPr wrap="none">
            <a:spAutoFit/>
          </a:bodyPr>
          <a:lstStyle/>
          <a:p>
            <a:r>
              <a:rPr lang="en-US" sz="2800" dirty="0"/>
              <a:t>Thus, </a:t>
            </a:r>
            <a:r>
              <a:rPr lang="el-GR" sz="2800" i="1" dirty="0">
                <a:latin typeface="Cambria Math" panose="02040503050406030204" pitchFamily="18" charset="0"/>
                <a:ea typeface="Cambria Math" panose="02040503050406030204" pitchFamily="18" charset="0"/>
              </a:rPr>
              <a:t>λ</a:t>
            </a:r>
            <a:r>
              <a:rPr lang="en-US" sz="2800" dirty="0"/>
              <a:t> = 5 and the desired probability is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2589</TotalTime>
  <Words>470</Words>
  <Application>Microsoft Office PowerPoint</Application>
  <PresentationFormat>On-screen Show (4:3)</PresentationFormat>
  <Paragraphs>50</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12</vt:i4>
      </vt:variant>
    </vt:vector>
  </HeadingPairs>
  <TitlesOfParts>
    <vt:vector size="18" baseType="lpstr">
      <vt:lpstr>Arial</vt:lpstr>
      <vt:lpstr>Calibri</vt:lpstr>
      <vt:lpstr>Cambria Math</vt:lpstr>
      <vt:lpstr>Office Theme</vt:lpstr>
      <vt:lpstr>MathType 6.0 Equation</vt:lpstr>
      <vt:lpstr>Equation</vt:lpstr>
      <vt:lpstr>Section 7.5</vt:lpstr>
      <vt:lpstr>Poisson Random Variable </vt:lpstr>
      <vt:lpstr>Poisson Probability Distribution Function </vt:lpstr>
      <vt:lpstr>Poisson Distribution</vt:lpstr>
      <vt:lpstr>The Shape of the Poisson Distribution</vt:lpstr>
      <vt:lpstr>The Shape of the Poisson Distribution</vt:lpstr>
      <vt:lpstr>Example 7.5.1</vt:lpstr>
      <vt:lpstr>Example 7.5.1 (cont.)</vt:lpstr>
      <vt:lpstr>Example 7.5.1 (cont.)</vt:lpstr>
      <vt:lpstr>Example 7.5.1 (cont.)</vt:lpstr>
      <vt:lpstr>Example 7.5.2</vt:lpstr>
      <vt:lpstr>Example 7.5.2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jeevan</cp:lastModifiedBy>
  <cp:revision>227</cp:revision>
  <dcterms:created xsi:type="dcterms:W3CDTF">2013-04-26T14:43:13Z</dcterms:created>
  <dcterms:modified xsi:type="dcterms:W3CDTF">2018-09-12T07:03:52Z</dcterms:modified>
</cp:coreProperties>
</file>