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6" r:id="rId3"/>
    <p:sldId id="296" r:id="rId4"/>
    <p:sldId id="304" r:id="rId5"/>
    <p:sldId id="312" r:id="rId6"/>
    <p:sldId id="305" r:id="rId7"/>
    <p:sldId id="306" r:id="rId8"/>
    <p:sldId id="307" r:id="rId9"/>
    <p:sldId id="308" r:id="rId10"/>
    <p:sldId id="309" r:id="rId11"/>
    <p:sldId id="310" r:id="rId12"/>
    <p:sldId id="311" r:id="rId1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00"/>
    <a:srgbClr val="1F497D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>
      <p:cViewPr varScale="1">
        <p:scale>
          <a:sx n="112" d="100"/>
          <a:sy n="112" d="100"/>
        </p:scale>
        <p:origin x="1830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1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Hypergeometric Distribution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Value of a Hypergeometric Random Variable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Formula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expected value </a:t>
            </a:r>
            <a:r>
              <a:rPr lang="en-US" dirty="0">
                <a:solidFill>
                  <a:srgbClr val="000000"/>
                </a:solidFill>
              </a:rPr>
              <a:t>of a hypergeometric random variable can be obtained using the expression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845387"/>
              </p:ext>
            </p:extLst>
          </p:nvPr>
        </p:nvGraphicFramePr>
        <p:xfrm>
          <a:off x="3276600" y="2743200"/>
          <a:ext cx="2590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5" name="Equation" r:id="rId3" imgW="2590560" imgH="927000" progId="Equation.DSMT4">
                  <p:embed/>
                </p:oleObj>
              </mc:Choice>
              <mc:Fallback>
                <p:oleObj name="Equation" r:id="rId3" imgW="259056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743200"/>
                        <a:ext cx="2590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 of a Hypergeometric Random Variable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Formula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variance</a:t>
            </a:r>
            <a:r>
              <a:rPr lang="en-US" dirty="0">
                <a:solidFill>
                  <a:srgbClr val="000000"/>
                </a:solidFill>
              </a:rPr>
              <a:t> of a hypergeometric random variable is given by the expression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7883415"/>
              </p:ext>
            </p:extLst>
          </p:nvPr>
        </p:nvGraphicFramePr>
        <p:xfrm>
          <a:off x="2082800" y="2703513"/>
          <a:ext cx="4978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9" name="Equation" r:id="rId3" imgW="4978080" imgH="990360" progId="Equation.DSMT4">
                  <p:embed/>
                </p:oleObj>
              </mc:Choice>
              <mc:Fallback>
                <p:oleObj name="Equation" r:id="rId3" imgW="4978080" imgH="990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2703513"/>
                        <a:ext cx="4978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7.6.2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Compute the expected value and variance for the random variable defined in Example 7.6.1. 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Thus, if the experiment were repeated many times, the average number of defective chips per board would be slightly greater than 1. </a:t>
            </a:r>
            <a:endParaRPr lang="en-US" b="1" dirty="0"/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2040622" y="2743200"/>
          <a:ext cx="723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0" name="Equation" r:id="rId3" imgW="723600" imgH="469800" progId="Equation.DSMT4">
                  <p:embed/>
                </p:oleObj>
              </mc:Choice>
              <mc:Fallback>
                <p:oleObj name="Equation" r:id="rId3" imgW="723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0622" y="2743200"/>
                        <a:ext cx="723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2802622" y="2523688"/>
          <a:ext cx="1447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1" name="Equation" r:id="rId5" imgW="1447560" imgH="927000" progId="Equation.DSMT4">
                  <p:embed/>
                </p:oleObj>
              </mc:Choice>
              <mc:Fallback>
                <p:oleObj name="Equation" r:id="rId5" imgW="14475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2622" y="2523688"/>
                        <a:ext cx="1447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4275589" y="28194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2" name="Equation" r:id="rId7" imgW="1091880" imgH="291960" progId="Equation.DSMT4">
                  <p:embed/>
                </p:oleObj>
              </mc:Choice>
              <mc:Fallback>
                <p:oleObj name="Equation" r:id="rId7" imgW="1091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589" y="28194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2032233" y="3682767"/>
          <a:ext cx="74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3" name="Equation" r:id="rId9" imgW="749160" imgH="469800" progId="Equation.DSMT4">
                  <p:embed/>
                </p:oleObj>
              </mc:Choice>
              <mc:Fallback>
                <p:oleObj name="Equation" r:id="rId9" imgW="7491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233" y="3682767"/>
                        <a:ext cx="74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2810312" y="3437389"/>
          <a:ext cx="4051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4" name="Equation" r:id="rId11" imgW="4051080" imgH="990360" progId="Equation.DSMT4">
                  <p:embed/>
                </p:oleObj>
              </mc:Choice>
              <mc:Fallback>
                <p:oleObj name="Equation" r:id="rId11" imgW="4051080" imgH="990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0312" y="3437389"/>
                        <a:ext cx="4051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6891556" y="3758967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5" name="Equation" r:id="rId13" imgW="1091880" imgH="291960" progId="Equation.DSMT4">
                  <p:embed/>
                </p:oleObj>
              </mc:Choice>
              <mc:Fallback>
                <p:oleObj name="Equation" r:id="rId13" imgW="10918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1556" y="3758967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Hypergeometric Probability Distribution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9472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hypergeometric probability distribution </a:t>
            </a:r>
            <a:r>
              <a:rPr lang="en-US" dirty="0">
                <a:solidFill>
                  <a:srgbClr val="000000"/>
                </a:solidFill>
              </a:rPr>
              <a:t>can be used when sampling from a population of finite size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without replacement and it is known that there are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successes in the population (therefore,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−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failures). The hypergeometric distribution is used to find the probability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successes in a sample of size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Hypergeometric Probability Distribution Function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Formula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probability distribution function of the </a:t>
            </a:r>
            <a:r>
              <a:rPr lang="en-US" b="1" dirty="0">
                <a:solidFill>
                  <a:srgbClr val="C00000"/>
                </a:solidFill>
              </a:rPr>
              <a:t>hypergeometric distribution </a:t>
            </a:r>
            <a:r>
              <a:rPr lang="en-US" dirty="0">
                <a:solidFill>
                  <a:srgbClr val="000000"/>
                </a:solidFill>
              </a:rPr>
              <a:t>is given by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where</a:t>
            </a:r>
          </a:p>
          <a:p>
            <a:pPr>
              <a:tabLst>
                <a:tab pos="461963" algn="l"/>
              </a:tabLst>
            </a:pP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= the total number of successes possible in the 	      	population, </a:t>
            </a:r>
          </a:p>
          <a:p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= the size of the total population, </a:t>
            </a:r>
          </a:p>
          <a:p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= the size of the sample drawn, </a:t>
            </a:r>
          </a:p>
        </p:txBody>
      </p:sp>
      <p:graphicFrame>
        <p:nvGraphicFramePr>
          <p:cNvPr id="12289" name="Object 1"/>
          <p:cNvGraphicFramePr>
            <a:graphicFrameLocks noChangeAspect="1"/>
          </p:cNvGraphicFramePr>
          <p:nvPr/>
        </p:nvGraphicFramePr>
        <p:xfrm>
          <a:off x="3022600" y="2806700"/>
          <a:ext cx="3276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3" imgW="3276360" imgH="927000" progId="Equation.DSMT4">
                  <p:embed/>
                </p:oleObj>
              </mc:Choice>
              <mc:Fallback>
                <p:oleObj name="Equation" r:id="rId3" imgW="3276360" imgH="927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2806700"/>
                        <a:ext cx="3276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Hypergeometric Probability Distribution Function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Formula (cont.)</a:t>
            </a: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61963" algn="l"/>
              </a:tabLst>
            </a:pP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the number of successes in the sample of size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 	and maximum of (0,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i="1" dirty="0">
                <a:solidFill>
                  <a:srgbClr val="000000"/>
                </a:solidFill>
              </a:rPr>
              <a:t>k </a:t>
            </a:r>
            <a:r>
              <a:rPr lang="en-US" i="1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 N</a:t>
            </a:r>
            <a:r>
              <a:rPr lang="en-US" dirty="0">
                <a:solidFill>
                  <a:srgbClr val="000000"/>
                </a:solidFill>
              </a:rPr>
              <a:t>) ≤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≤ minimum of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	(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n</a:t>
            </a:r>
            <a:r>
              <a:rPr lang="en-US" dirty="0">
                <a:solidFill>
                  <a:srgbClr val="000000"/>
                </a:solidFill>
              </a:rPr>
              <a:t>).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Hypergeometric Distribution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An alternate notation often used is </a:t>
            </a:r>
          </a:p>
          <a:p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3200400" y="2320255"/>
          <a:ext cx="2679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9" name="Equation" r:id="rId3" imgW="2679480" imgH="965160" progId="Equation.DSMT4">
                  <p:embed/>
                </p:oleObj>
              </mc:Choice>
              <mc:Fallback>
                <p:oleObj name="Equation" r:id="rId3" imgW="2679480" imgH="965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320255"/>
                        <a:ext cx="26797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7.6.1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Suppose that a shipment from Piovan Semiconductor contains </a:t>
            </a:r>
            <a:r>
              <a:rPr lang="en-US" dirty="0">
                <a:solidFill>
                  <a:srgbClr val="0000FF"/>
                </a:solidFill>
              </a:rPr>
              <a:t>30</a:t>
            </a:r>
            <a:r>
              <a:rPr lang="en-US" dirty="0"/>
              <a:t> memory chips of which two are bad. If a memory board requires </a:t>
            </a:r>
            <a:r>
              <a:rPr lang="en-US" dirty="0">
                <a:solidFill>
                  <a:srgbClr val="0000FF"/>
                </a:solidFill>
              </a:rPr>
              <a:t>16</a:t>
            </a:r>
            <a:r>
              <a:rPr lang="en-US" dirty="0"/>
              <a:t> chips, what is the probability distribution for the number of defective chips on the memory board?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random variable under consideration is given as </a:t>
            </a:r>
          </a:p>
          <a:p>
            <a:pPr>
              <a:tabLst>
                <a:tab pos="631825" algn="l"/>
                <a:tab pos="1141413" algn="l"/>
              </a:tabLst>
            </a:pPr>
            <a:r>
              <a:rPr lang="en-US" i="1" dirty="0"/>
              <a:t>	X</a:t>
            </a:r>
            <a:r>
              <a:rPr lang="en-US" dirty="0"/>
              <a:t> = the number of defective chips on the 	  		memory board.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7.6.1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parameters of the distribution are</a:t>
            </a:r>
            <a:endParaRPr lang="en-US" b="1" dirty="0"/>
          </a:p>
          <a:p>
            <a:r>
              <a:rPr lang="en-US" i="1" dirty="0"/>
              <a:t>	k</a:t>
            </a:r>
            <a:r>
              <a:rPr lang="en-US" dirty="0"/>
              <a:t> = 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dirty="0"/>
              <a:t> (a success in this case is a defective chip), </a:t>
            </a:r>
          </a:p>
          <a:p>
            <a:r>
              <a:rPr lang="en-US" i="1" dirty="0"/>
              <a:t>	N</a:t>
            </a:r>
            <a:r>
              <a:rPr lang="en-US" dirty="0"/>
              <a:t> = </a:t>
            </a:r>
            <a:r>
              <a:rPr lang="en-US" dirty="0">
                <a:solidFill>
                  <a:srgbClr val="0000FF"/>
                </a:solidFill>
              </a:rPr>
              <a:t>30</a:t>
            </a:r>
            <a:r>
              <a:rPr lang="en-US" dirty="0"/>
              <a:t>, and </a:t>
            </a:r>
          </a:p>
          <a:p>
            <a:r>
              <a:rPr lang="en-US" i="1" dirty="0"/>
              <a:t>	n</a:t>
            </a:r>
            <a:r>
              <a:rPr lang="en-US" dirty="0"/>
              <a:t> = </a:t>
            </a:r>
            <a:r>
              <a:rPr lang="en-US" dirty="0">
                <a:solidFill>
                  <a:srgbClr val="0000FF"/>
                </a:solidFill>
              </a:rPr>
              <a:t>16</a:t>
            </a:r>
            <a:r>
              <a:rPr lang="en-US" dirty="0"/>
              <a:t>. </a:t>
            </a:r>
          </a:p>
          <a:p>
            <a:r>
              <a:rPr lang="en-US" dirty="0"/>
              <a:t>The maximum value of </a:t>
            </a:r>
            <a:r>
              <a:rPr lang="en-US" i="1" dirty="0"/>
              <a:t>X</a:t>
            </a:r>
            <a:r>
              <a:rPr lang="en-US" dirty="0"/>
              <a:t> in this case is 2. Using the hypergeometric distribution function we can calculate the following probabilities.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7.6.1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3403833" y="2510289"/>
          <a:ext cx="2667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5" name="Equation" r:id="rId3" imgW="2666880" imgH="927000" progId="Equation.DSMT4">
                  <p:embed/>
                </p:oleObj>
              </mc:Choice>
              <mc:Fallback>
                <p:oleObj name="Equation" r:id="rId3" imgW="266688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833" y="2510289"/>
                        <a:ext cx="2667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6129789" y="2836644"/>
          <a:ext cx="1193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6" name="Equation" r:id="rId5" imgW="1193760" imgH="330120" progId="Equation.DSMT4">
                  <p:embed/>
                </p:oleObj>
              </mc:Choice>
              <mc:Fallback>
                <p:oleObj name="Equation" r:id="rId5" imgW="119376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9789" y="2836644"/>
                        <a:ext cx="1193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2133600" y="1651233"/>
          <a:ext cx="124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7" name="Equation" r:id="rId7" imgW="1244520" imgH="469800" progId="Equation.DSMT4">
                  <p:embed/>
                </p:oleObj>
              </mc:Choice>
              <mc:Fallback>
                <p:oleObj name="Equation" r:id="rId7" imgW="12445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51233"/>
                        <a:ext cx="124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3443754" y="4635500"/>
          <a:ext cx="2501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8" name="Equation" r:id="rId9" imgW="2501640" imgH="927000" progId="Equation.DSMT4">
                  <p:embed/>
                </p:oleObj>
              </mc:Choice>
              <mc:Fallback>
                <p:oleObj name="Equation" r:id="rId9" imgW="250164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3754" y="4635500"/>
                        <a:ext cx="2501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9" name="Object 9"/>
          <p:cNvGraphicFramePr>
            <a:graphicFrameLocks noChangeAspect="1"/>
          </p:cNvGraphicFramePr>
          <p:nvPr/>
        </p:nvGraphicFramePr>
        <p:xfrm>
          <a:off x="6045200" y="4921250"/>
          <a:ext cx="1803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9" name="Equation" r:id="rId11" imgW="1803240" imgH="393480" progId="Equation.DSMT4">
                  <p:embed/>
                </p:oleObj>
              </mc:Choice>
              <mc:Fallback>
                <p:oleObj name="Equation" r:id="rId11" imgW="180324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4921250"/>
                        <a:ext cx="1803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0" name="Object 10"/>
          <p:cNvGraphicFramePr>
            <a:graphicFrameLocks noChangeAspect="1"/>
          </p:cNvGraphicFramePr>
          <p:nvPr/>
        </p:nvGraphicFramePr>
        <p:xfrm>
          <a:off x="2146300" y="3789363"/>
          <a:ext cx="1219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0" name="Equation" r:id="rId13" imgW="1218960" imgH="469800" progId="Equation.DSMT4">
                  <p:embed/>
                </p:oleObj>
              </mc:Choice>
              <mc:Fallback>
                <p:oleObj name="Equation" r:id="rId13" imgW="121896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3789363"/>
                        <a:ext cx="1219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1" name="Object 11"/>
          <p:cNvGraphicFramePr>
            <a:graphicFrameLocks noChangeAspect="1"/>
          </p:cNvGraphicFramePr>
          <p:nvPr/>
        </p:nvGraphicFramePr>
        <p:xfrm>
          <a:off x="3412222" y="3581400"/>
          <a:ext cx="1981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1" name="Equation" r:id="rId15" imgW="1981080" imgH="927000" progId="Equation.DSMT4">
                  <p:embed/>
                </p:oleObj>
              </mc:Choice>
              <mc:Fallback>
                <p:oleObj name="Equation" r:id="rId15" imgW="1981080" imgH="927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2222" y="3581400"/>
                        <a:ext cx="1981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2" name="Object 12"/>
          <p:cNvGraphicFramePr>
            <a:graphicFrameLocks noChangeAspect="1"/>
          </p:cNvGraphicFramePr>
          <p:nvPr/>
        </p:nvGraphicFramePr>
        <p:xfrm>
          <a:off x="3403833" y="1443489"/>
          <a:ext cx="2019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2" name="Equation" r:id="rId17" imgW="2019240" imgH="927000" progId="Equation.DSMT4">
                  <p:embed/>
                </p:oleObj>
              </mc:Choice>
              <mc:Fallback>
                <p:oleObj name="Equation" r:id="rId17" imgW="2019240" imgH="927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833" y="1443489"/>
                        <a:ext cx="2019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7.6.1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distribution is summarized below. 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3439195" y="2281238"/>
          <a:ext cx="2679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0" name="Equation" r:id="rId3" imgW="2679480" imgH="927000" progId="Equation.DSMT4">
                  <p:embed/>
                </p:oleObj>
              </mc:Choice>
              <mc:Fallback>
                <p:oleObj name="Equation" r:id="rId3" imgW="2679480" imgH="927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9195" y="2281238"/>
                        <a:ext cx="2679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6197600" y="2608044"/>
          <a:ext cx="1193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1" name="Equation" r:id="rId5" imgW="1193760" imgH="330120" progId="Equation.DSMT4">
                  <p:embed/>
                </p:oleObj>
              </mc:Choice>
              <mc:Fallback>
                <p:oleObj name="Equation" r:id="rId5" imgW="1193760" imgH="3301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7600" y="2608044"/>
                        <a:ext cx="1193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2139950" y="1422400"/>
          <a:ext cx="123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2" name="Equation" r:id="rId7" imgW="1231560" imgH="469800" progId="Equation.DSMT4">
                  <p:embed/>
                </p:oleObj>
              </mc:Choice>
              <mc:Fallback>
                <p:oleObj name="Equation" r:id="rId7" imgW="123156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950" y="1422400"/>
                        <a:ext cx="1231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3" name="Object 9"/>
          <p:cNvGraphicFramePr>
            <a:graphicFrameLocks noChangeAspect="1"/>
          </p:cNvGraphicFramePr>
          <p:nvPr/>
        </p:nvGraphicFramePr>
        <p:xfrm>
          <a:off x="3424689" y="1219200"/>
          <a:ext cx="1993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3" name="Equation" r:id="rId9" imgW="1993680" imgH="927000" progId="Equation.DSMT4">
                  <p:embed/>
                </p:oleObj>
              </mc:Choice>
              <mc:Fallback>
                <p:oleObj name="Equation" r:id="rId9" imgW="1993680" imgH="927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689" y="1219200"/>
                        <a:ext cx="1993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371600" y="3886200"/>
          <a:ext cx="70104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Defective Memory Chips on the Memory Board Distribution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>
                          <a:solidFill>
                            <a:srgbClr val="000000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>
                          <a:solidFill>
                            <a:srgbClr val="000000"/>
                          </a:solidFill>
                        </a:rPr>
                        <a:t>p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(</a:t>
                      </a:r>
                      <a:r>
                        <a:rPr lang="en-US" sz="2000" b="1" i="1" dirty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0.209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0.515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0.276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1526</TotalTime>
  <Words>299</Words>
  <Application>Microsoft Office PowerPoint</Application>
  <PresentationFormat>On-screen Show (4:3)</PresentationFormat>
  <Paragraphs>59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Symbol</vt:lpstr>
      <vt:lpstr>Office Theme</vt:lpstr>
      <vt:lpstr>Equation</vt:lpstr>
      <vt:lpstr>MathType 6.0 Equation</vt:lpstr>
      <vt:lpstr>Section 7.6</vt:lpstr>
      <vt:lpstr>Hypergeometric Probability Distribution </vt:lpstr>
      <vt:lpstr>Hypergeometric Probability Distribution Function </vt:lpstr>
      <vt:lpstr>Hypergeometric Probability Distribution Function </vt:lpstr>
      <vt:lpstr>The Hypergeometric Distribution </vt:lpstr>
      <vt:lpstr>Example 7.6.1</vt:lpstr>
      <vt:lpstr>Example 7.6.1 (cont.)</vt:lpstr>
      <vt:lpstr>Example 7.6.1 (cont.)</vt:lpstr>
      <vt:lpstr>Example 7.6.1 (cont.)</vt:lpstr>
      <vt:lpstr>Expected Value of a Hypergeometric Random Variable </vt:lpstr>
      <vt:lpstr>Variance of a Hypergeometric Random Variable </vt:lpstr>
      <vt:lpstr>Example 7.6.2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jeevan</cp:lastModifiedBy>
  <cp:revision>235</cp:revision>
  <dcterms:created xsi:type="dcterms:W3CDTF">2013-04-26T14:43:13Z</dcterms:created>
  <dcterms:modified xsi:type="dcterms:W3CDTF">2018-09-12T07:04:46Z</dcterms:modified>
</cp:coreProperties>
</file>