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96" r:id="rId3"/>
    <p:sldId id="286" r:id="rId4"/>
    <p:sldId id="292" r:id="rId5"/>
    <p:sldId id="293" r:id="rId6"/>
    <p:sldId id="297" r:id="rId7"/>
    <p:sldId id="298" r:id="rId8"/>
    <p:sldId id="299" r:id="rId9"/>
    <p:sldId id="294" r:id="rId10"/>
    <p:sldId id="300" r:id="rId11"/>
    <p:sldId id="301" r:id="rId12"/>
    <p:sldId id="302" r:id="rId13"/>
    <p:sldId id="303" r:id="rId14"/>
    <p:sldId id="295" r:id="rId15"/>
    <p:sldId id="304" r:id="rId16"/>
  </p:sldIdLst>
  <p:sldSz cx="9144000" cy="6858000" type="screen4x3"/>
  <p:notesSz cx="6858000" cy="9144000"/>
  <p:embeddedFontLst>
    <p:embeddedFont>
      <p:font typeface="Calibri" panose="020F050202020403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PNG"/><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PNG"/><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Normal Distribution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4614C-65D1-4D66-AAA0-9E0BBD38A0FB}"/>
              </a:ext>
            </a:extLst>
          </p:cNvPr>
          <p:cNvSpPr>
            <a:spLocks noGrp="1"/>
          </p:cNvSpPr>
          <p:nvPr>
            <p:ph type="title"/>
          </p:nvPr>
        </p:nvSpPr>
        <p:spPr/>
        <p:txBody>
          <a:bodyPr/>
          <a:lstStyle/>
          <a:p>
            <a:r>
              <a:rPr lang="en-US" dirty="0"/>
              <a:t>Looking at Data from Normal Distributions</a:t>
            </a:r>
          </a:p>
        </p:txBody>
      </p:sp>
      <p:sp>
        <p:nvSpPr>
          <p:cNvPr id="3" name="Content Placeholder 2">
            <a:extLst>
              <a:ext uri="{FF2B5EF4-FFF2-40B4-BE49-F238E27FC236}">
                <a16:creationId xmlns:a16="http://schemas.microsoft.com/office/drawing/2014/main" id="{C98EF939-8BD6-456F-A418-B5783C93D291}"/>
              </a:ext>
            </a:extLst>
          </p:cNvPr>
          <p:cNvSpPr>
            <a:spLocks noGrp="1"/>
          </p:cNvSpPr>
          <p:nvPr>
            <p:ph idx="1"/>
          </p:nvPr>
        </p:nvSpPr>
        <p:spPr/>
        <p:txBody>
          <a:bodyPr/>
          <a:lstStyle/>
          <a:p>
            <a:r>
              <a:rPr lang="en-US" dirty="0"/>
              <a:t>The normal distribution is a theoretical construct with a bell shape. Therefore, it would not be unreasonable to expect data drawn from a normal population to exhibit the bell-shaped characteristic. In two small samples taken from a normal population on the next slides the data does show a faint resemblance of a bell shape. But as you can see, the shapes of the histograms developed from these small samples are somewhat unpredictable, even though the bell-shaped pattern is to some extent apparent.</a:t>
            </a:r>
          </a:p>
        </p:txBody>
      </p:sp>
    </p:spTree>
    <p:extLst>
      <p:ext uri="{BB962C8B-B14F-4D97-AF65-F5344CB8AC3E}">
        <p14:creationId xmlns:p14="http://schemas.microsoft.com/office/powerpoint/2010/main" val="2964041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BD458-1506-4AC8-8A5B-C3567DB6FFA5}"/>
              </a:ext>
            </a:extLst>
          </p:cNvPr>
          <p:cNvSpPr>
            <a:spLocks noGrp="1"/>
          </p:cNvSpPr>
          <p:nvPr>
            <p:ph type="title"/>
          </p:nvPr>
        </p:nvSpPr>
        <p:spPr/>
        <p:txBody>
          <a:bodyPr/>
          <a:lstStyle/>
          <a:p>
            <a:r>
              <a:rPr lang="en-US" dirty="0"/>
              <a:t>Sample 1: Histogram of a Small Sample from a Normal Population (</a:t>
            </a:r>
            <a:r>
              <a:rPr lang="en-US" i="1" dirty="0"/>
              <a:t>n</a:t>
            </a:r>
            <a:r>
              <a:rPr lang="en-US" dirty="0"/>
              <a:t> = 25)</a:t>
            </a:r>
          </a:p>
        </p:txBody>
      </p:sp>
      <p:pic>
        <p:nvPicPr>
          <p:cNvPr id="5" name="Content Placeholder 4">
            <a:extLst>
              <a:ext uri="{FF2B5EF4-FFF2-40B4-BE49-F238E27FC236}">
                <a16:creationId xmlns:a16="http://schemas.microsoft.com/office/drawing/2014/main" id="{80A4B25B-2B7E-4FB8-A65A-F41799BFC0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4400" y="1394643"/>
            <a:ext cx="6972299" cy="4068713"/>
          </a:xfrm>
        </p:spPr>
      </p:pic>
    </p:spTree>
    <p:extLst>
      <p:ext uri="{BB962C8B-B14F-4D97-AF65-F5344CB8AC3E}">
        <p14:creationId xmlns:p14="http://schemas.microsoft.com/office/powerpoint/2010/main" val="1226470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21827-DD7F-49DC-ADA2-C63E14842FAE}"/>
              </a:ext>
            </a:extLst>
          </p:cNvPr>
          <p:cNvSpPr>
            <a:spLocks noGrp="1"/>
          </p:cNvSpPr>
          <p:nvPr>
            <p:ph type="title"/>
          </p:nvPr>
        </p:nvSpPr>
        <p:spPr/>
        <p:txBody>
          <a:bodyPr/>
          <a:lstStyle/>
          <a:p>
            <a:r>
              <a:rPr lang="en-US" dirty="0"/>
              <a:t>Sample 2: Histogram of a Small Sample from a Normal Population (</a:t>
            </a:r>
            <a:r>
              <a:rPr lang="en-US" i="1" dirty="0"/>
              <a:t>n</a:t>
            </a:r>
            <a:r>
              <a:rPr lang="en-US" dirty="0"/>
              <a:t> = 25)</a:t>
            </a:r>
          </a:p>
        </p:txBody>
      </p:sp>
      <p:pic>
        <p:nvPicPr>
          <p:cNvPr id="4" name="Picture 3">
            <a:extLst>
              <a:ext uri="{FF2B5EF4-FFF2-40B4-BE49-F238E27FC236}">
                <a16:creationId xmlns:a16="http://schemas.microsoft.com/office/drawing/2014/main" id="{8FD70E6B-8F21-4B5A-88F1-56F3638482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785" y="1446278"/>
            <a:ext cx="7227815" cy="3918073"/>
          </a:xfrm>
          <a:prstGeom prst="rect">
            <a:avLst/>
          </a:prstGeom>
        </p:spPr>
      </p:pic>
    </p:spTree>
    <p:extLst>
      <p:ext uri="{BB962C8B-B14F-4D97-AF65-F5344CB8AC3E}">
        <p14:creationId xmlns:p14="http://schemas.microsoft.com/office/powerpoint/2010/main" val="848451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32EB41-0A57-41F3-9155-BBA91BAC781A}"/>
              </a:ext>
            </a:extLst>
          </p:cNvPr>
          <p:cNvSpPr>
            <a:spLocks noGrp="1"/>
          </p:cNvSpPr>
          <p:nvPr>
            <p:ph type="title"/>
          </p:nvPr>
        </p:nvSpPr>
        <p:spPr/>
        <p:txBody>
          <a:bodyPr/>
          <a:lstStyle/>
          <a:p>
            <a:r>
              <a:rPr lang="en-US" dirty="0"/>
              <a:t>Histogram of a Large Sample from a Normal Population (</a:t>
            </a:r>
            <a:r>
              <a:rPr lang="en-US" i="1" dirty="0"/>
              <a:t>n </a:t>
            </a:r>
            <a:r>
              <a:rPr lang="en-US" dirty="0"/>
              <a:t>= 200)</a:t>
            </a:r>
          </a:p>
        </p:txBody>
      </p:sp>
      <p:pic>
        <p:nvPicPr>
          <p:cNvPr id="5" name="Picture 4">
            <a:extLst>
              <a:ext uri="{FF2B5EF4-FFF2-40B4-BE49-F238E27FC236}">
                <a16:creationId xmlns:a16="http://schemas.microsoft.com/office/drawing/2014/main" id="{1057C07D-1D0B-4031-8CD2-EE0BA07BD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2667000"/>
            <a:ext cx="5182157" cy="3213433"/>
          </a:xfrm>
          <a:prstGeom prst="rect">
            <a:avLst/>
          </a:prstGeom>
        </p:spPr>
      </p:pic>
      <p:sp>
        <p:nvSpPr>
          <p:cNvPr id="6" name="TextBox 5">
            <a:extLst>
              <a:ext uri="{FF2B5EF4-FFF2-40B4-BE49-F238E27FC236}">
                <a16:creationId xmlns:a16="http://schemas.microsoft.com/office/drawing/2014/main" id="{0981E6E1-EDDA-447A-86CE-C3E1B8D55E10}"/>
              </a:ext>
            </a:extLst>
          </p:cNvPr>
          <p:cNvSpPr txBox="1"/>
          <p:nvPr/>
        </p:nvSpPr>
        <p:spPr>
          <a:xfrm>
            <a:off x="609600" y="1097280"/>
            <a:ext cx="8229600" cy="1384995"/>
          </a:xfrm>
          <a:prstGeom prst="rect">
            <a:avLst/>
          </a:prstGeom>
          <a:noFill/>
        </p:spPr>
        <p:txBody>
          <a:bodyPr wrap="square" rtlCol="0">
            <a:spAutoFit/>
          </a:bodyPr>
          <a:lstStyle/>
          <a:p>
            <a:r>
              <a:rPr lang="en-US" sz="2800" dirty="0"/>
              <a:t>For large samples, the representation of the bell curve is usually more visible. While the large sample (</a:t>
            </a:r>
            <a:r>
              <a:rPr lang="en-US" sz="2800" i="1" dirty="0"/>
              <a:t>n</a:t>
            </a:r>
            <a:r>
              <a:rPr lang="en-US" sz="2800" dirty="0"/>
              <a:t> = 200) certainly is not a perfect bell curve, it is recognizable.</a:t>
            </a:r>
          </a:p>
        </p:txBody>
      </p:sp>
    </p:spTree>
    <p:extLst>
      <p:ext uri="{BB962C8B-B14F-4D97-AF65-F5344CB8AC3E}">
        <p14:creationId xmlns:p14="http://schemas.microsoft.com/office/powerpoint/2010/main" val="324571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Looking at Data from Normal Distributions</a:t>
            </a:r>
          </a:p>
        </p:txBody>
      </p:sp>
      <p:sp>
        <p:nvSpPr>
          <p:cNvPr id="4" name="Content Placeholder 3"/>
          <p:cNvSpPr>
            <a:spLocks noGrp="1"/>
          </p:cNvSpPr>
          <p:nvPr>
            <p:ph idx="1"/>
          </p:nvPr>
        </p:nvSpPr>
        <p:spPr>
          <a:xfrm>
            <a:off x="457200" y="1280160"/>
            <a:ext cx="8229600" cy="2332946"/>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a:t>
            </a:r>
          </a:p>
          <a:p>
            <a:r>
              <a:rPr lang="en-US" dirty="0">
                <a:solidFill>
                  <a:srgbClr val="000000"/>
                </a:solidFill>
              </a:rPr>
              <a:t>There is an Appendix lesson on learn.hawkeslearning.com called </a:t>
            </a:r>
            <a:r>
              <a:rPr lang="en-US" i="1" dirty="0">
                <a:solidFill>
                  <a:srgbClr val="000000"/>
                </a:solidFill>
              </a:rPr>
              <a:t>Name that Distribution </a:t>
            </a:r>
            <a:r>
              <a:rPr lang="en-US" dirty="0">
                <a:solidFill>
                  <a:srgbClr val="000000"/>
                </a:solidFill>
              </a:rPr>
              <a:t>that provides practice in recognizing a probability model from sample data. </a:t>
            </a:r>
            <a:endParaRPr lang="en-US" dirty="0">
              <a:solidFill>
                <a:srgbClr val="000000"/>
              </a:solidFill>
              <a:latin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42E4-E27D-4E50-9699-E957EE2936B7}"/>
              </a:ext>
            </a:extLst>
          </p:cNvPr>
          <p:cNvSpPr>
            <a:spLocks noGrp="1"/>
          </p:cNvSpPr>
          <p:nvPr>
            <p:ph type="title"/>
          </p:nvPr>
        </p:nvSpPr>
        <p:spPr/>
        <p:txBody>
          <a:bodyPr/>
          <a:lstStyle/>
          <a:p>
            <a:r>
              <a:rPr lang="en-US" dirty="0"/>
              <a:t>Standard Normal</a:t>
            </a:r>
          </a:p>
        </p:txBody>
      </p:sp>
      <p:sp>
        <p:nvSpPr>
          <p:cNvPr id="3" name="Content Placeholder 2">
            <a:extLst>
              <a:ext uri="{FF2B5EF4-FFF2-40B4-BE49-F238E27FC236}">
                <a16:creationId xmlns:a16="http://schemas.microsoft.com/office/drawing/2014/main" id="{B1CDAF69-9E1A-496F-9935-763BFA17AF7B}"/>
              </a:ext>
            </a:extLst>
          </p:cNvPr>
          <p:cNvSpPr>
            <a:spLocks noGrp="1"/>
          </p:cNvSpPr>
          <p:nvPr>
            <p:ph idx="1"/>
          </p:nvPr>
        </p:nvSpPr>
        <p:spPr/>
        <p:txBody>
          <a:bodyPr/>
          <a:lstStyle/>
          <a:p>
            <a:r>
              <a:rPr lang="en-US" dirty="0"/>
              <a:t>Using the probability density to determine the probability of some interval would be complicated. Fortunately, there is an easier way. A special normal distribution, called the </a:t>
            </a:r>
            <a:r>
              <a:rPr lang="en-US" b="1" dirty="0">
                <a:solidFill>
                  <a:srgbClr val="C00000"/>
                </a:solidFill>
              </a:rPr>
              <a:t>standard normal</a:t>
            </a:r>
            <a:r>
              <a:rPr lang="en-US" dirty="0"/>
              <a:t>, can be used to determine probabilities for any normal random variable. The standard normal is discussed in a later section.</a:t>
            </a:r>
          </a:p>
        </p:txBody>
      </p:sp>
    </p:spTree>
    <p:extLst>
      <p:ext uri="{BB962C8B-B14F-4D97-AF65-F5344CB8AC3E}">
        <p14:creationId xmlns:p14="http://schemas.microsoft.com/office/powerpoint/2010/main" val="4285206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BAECF-C00C-4528-AA81-868CA1E57B30}"/>
              </a:ext>
            </a:extLst>
          </p:cNvPr>
          <p:cNvSpPr>
            <a:spLocks noGrp="1"/>
          </p:cNvSpPr>
          <p:nvPr>
            <p:ph type="title"/>
          </p:nvPr>
        </p:nvSpPr>
        <p:spPr/>
        <p:txBody>
          <a:bodyPr/>
          <a:lstStyle/>
          <a:p>
            <a:r>
              <a:rPr lang="en-US" dirty="0"/>
              <a:t>Normal Distribution</a:t>
            </a:r>
          </a:p>
        </p:txBody>
      </p:sp>
      <p:sp>
        <p:nvSpPr>
          <p:cNvPr id="3" name="Content Placeholder 2">
            <a:extLst>
              <a:ext uri="{FF2B5EF4-FFF2-40B4-BE49-F238E27FC236}">
                <a16:creationId xmlns:a16="http://schemas.microsoft.com/office/drawing/2014/main" id="{1C55CD41-A488-4BDE-AEDC-01F825743F82}"/>
              </a:ext>
            </a:extLst>
          </p:cNvPr>
          <p:cNvSpPr>
            <a:spLocks noGrp="1"/>
          </p:cNvSpPr>
          <p:nvPr>
            <p:ph idx="1"/>
          </p:nvPr>
        </p:nvSpPr>
        <p:spPr/>
        <p:txBody>
          <a:bodyPr/>
          <a:lstStyle/>
          <a:p>
            <a:r>
              <a:rPr lang="en-US" dirty="0"/>
              <a:t>The </a:t>
            </a:r>
            <a:r>
              <a:rPr lang="en-US" b="1" dirty="0">
                <a:solidFill>
                  <a:srgbClr val="C00000"/>
                </a:solidFill>
              </a:rPr>
              <a:t>normal distribution </a:t>
            </a:r>
            <a:r>
              <a:rPr lang="en-US" dirty="0"/>
              <a:t>originally called the Gaussian distribution, was named after Karl Gauss who published a work in 1833 describing the mathematical definition of a distribution. </a:t>
            </a:r>
          </a:p>
          <a:p>
            <a:endParaRPr lang="en-US" dirty="0"/>
          </a:p>
          <a:p>
            <a:r>
              <a:rPr lang="en-US" dirty="0"/>
              <a:t>Normal distributions are bell-shaped, but the bells come in various shapes and sizes. Since all normal distributions are symmetric, the mean, mode, and median are all equal.</a:t>
            </a:r>
          </a:p>
        </p:txBody>
      </p:sp>
    </p:spTree>
    <p:extLst>
      <p:ext uri="{BB962C8B-B14F-4D97-AF65-F5344CB8AC3E}">
        <p14:creationId xmlns:p14="http://schemas.microsoft.com/office/powerpoint/2010/main" val="32317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the Normal Distribution </a:t>
            </a:r>
          </a:p>
        </p:txBody>
      </p:sp>
      <p:sp>
        <p:nvSpPr>
          <p:cNvPr id="4" name="Content Placeholder 2"/>
          <p:cNvSpPr>
            <a:spLocks noGrp="1"/>
          </p:cNvSpPr>
          <p:nvPr>
            <p:ph idx="1"/>
          </p:nvPr>
        </p:nvSpPr>
        <p:spPr>
          <a:xfrm>
            <a:off x="457200" y="1280160"/>
            <a:ext cx="8229600" cy="4142673"/>
          </a:xfrm>
          <a:solidFill>
            <a:srgbClr val="FFFFCC"/>
          </a:solidFill>
          <a:ln w="28575">
            <a:solidFill>
              <a:srgbClr val="000000"/>
            </a:solidFill>
          </a:ln>
        </p:spPr>
        <p:txBody>
          <a:bodyPr>
            <a:spAutoFit/>
          </a:bodyPr>
          <a:lstStyle/>
          <a:p>
            <a:pPr algn="ctr"/>
            <a:r>
              <a:rPr lang="en-US" b="1" dirty="0">
                <a:solidFill>
                  <a:srgbClr val="000000"/>
                </a:solidFill>
              </a:rPr>
              <a:t>Properties</a:t>
            </a:r>
            <a:endParaRPr lang="en-US" dirty="0">
              <a:solidFill>
                <a:srgbClr val="000000"/>
              </a:solidFill>
            </a:endParaRPr>
          </a:p>
          <a:p>
            <a:r>
              <a:rPr lang="en-US" dirty="0">
                <a:solidFill>
                  <a:srgbClr val="000000"/>
                </a:solidFill>
              </a:rPr>
              <a:t>The total area under any normal curve equals one. </a:t>
            </a: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p:txBody>
      </p:sp>
      <p:pic>
        <p:nvPicPr>
          <p:cNvPr id="13315" name="Picture 3"/>
          <p:cNvPicPr>
            <a:picLocks noChangeAspect="1" noChangeArrowheads="1"/>
          </p:cNvPicPr>
          <p:nvPr/>
        </p:nvPicPr>
        <p:blipFill>
          <a:blip r:embed="rId2" cstate="print">
            <a:clrChange>
              <a:clrFrom>
                <a:srgbClr val="EFEEE1"/>
              </a:clrFrom>
              <a:clrTo>
                <a:srgbClr val="EFEEE1">
                  <a:alpha val="0"/>
                </a:srgbClr>
              </a:clrTo>
            </a:clrChange>
          </a:blip>
          <a:srcRect/>
          <a:stretch>
            <a:fillRect/>
          </a:stretch>
        </p:blipFill>
        <p:spPr bwMode="auto">
          <a:xfrm>
            <a:off x="1371600" y="2514600"/>
            <a:ext cx="5787471" cy="267004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the Normal Distribution </a:t>
            </a:r>
          </a:p>
        </p:txBody>
      </p:sp>
      <p:sp>
        <p:nvSpPr>
          <p:cNvPr id="4" name="Content Placeholder 2"/>
          <p:cNvSpPr>
            <a:spLocks noGrp="1"/>
          </p:cNvSpPr>
          <p:nvPr>
            <p:ph idx="1"/>
          </p:nvPr>
        </p:nvSpPr>
        <p:spPr>
          <a:xfrm>
            <a:off x="457200" y="1280160"/>
            <a:ext cx="8229600" cy="3280898"/>
          </a:xfrm>
          <a:solidFill>
            <a:srgbClr val="FFFFCC"/>
          </a:solidFill>
          <a:ln w="28575">
            <a:solidFill>
              <a:srgbClr val="000000"/>
            </a:solidFill>
          </a:ln>
        </p:spPr>
        <p:txBody>
          <a:bodyPr>
            <a:spAutoFit/>
          </a:bodyPr>
          <a:lstStyle/>
          <a:p>
            <a:pPr algn="ctr"/>
            <a:r>
              <a:rPr lang="en-US" b="1" dirty="0">
                <a:solidFill>
                  <a:srgbClr val="000000"/>
                </a:solidFill>
              </a:rPr>
              <a:t>Properties (cont.)</a:t>
            </a:r>
            <a:endParaRPr lang="en-US" dirty="0">
              <a:solidFill>
                <a:srgbClr val="000000"/>
              </a:solidFill>
            </a:endParaRPr>
          </a:p>
          <a:p>
            <a:r>
              <a:rPr lang="en-US" dirty="0">
                <a:solidFill>
                  <a:srgbClr val="000000"/>
                </a:solidFill>
              </a:rPr>
              <a:t>Within a fixed number of standard deviations from the mean, all normal distributions contain the same fraction of their probability. </a:t>
            </a:r>
          </a:p>
          <a:p>
            <a:r>
              <a:rPr lang="en-US" dirty="0">
                <a:solidFill>
                  <a:srgbClr val="000000"/>
                </a:solidFill>
              </a:rPr>
              <a:t>The probability of a normal random variable being in some interval corresponds to the area under the curve bounded by the specified interval.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Normal Distribution </a:t>
            </a:r>
          </a:p>
        </p:txBody>
      </p:sp>
      <p:sp>
        <p:nvSpPr>
          <p:cNvPr id="4" name="Content Placeholder 3"/>
          <p:cNvSpPr>
            <a:spLocks noGrp="1"/>
          </p:cNvSpPr>
          <p:nvPr>
            <p:ph idx="1"/>
          </p:nvPr>
        </p:nvSpPr>
        <p:spPr>
          <a:xfrm>
            <a:off x="457200" y="1280160"/>
            <a:ext cx="8229600" cy="1471172"/>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Caution</a:t>
            </a:r>
          </a:p>
          <a:p>
            <a:r>
              <a:rPr lang="en-US" dirty="0">
                <a:solidFill>
                  <a:srgbClr val="000000"/>
                </a:solidFill>
              </a:rPr>
              <a:t>Although a normal distribution has a bell shape, a bell shape does not imply a normal distribution. </a:t>
            </a:r>
            <a:endParaRPr lang="en-US" dirty="0">
              <a:solidFill>
                <a:srgbClr val="000000"/>
              </a:solidFill>
              <a:latin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04079-61BD-48BA-945B-015DB3E40DA3}"/>
              </a:ext>
            </a:extLst>
          </p:cNvPr>
          <p:cNvSpPr>
            <a:spLocks noGrp="1"/>
          </p:cNvSpPr>
          <p:nvPr>
            <p:ph type="title"/>
          </p:nvPr>
        </p:nvSpPr>
        <p:spPr/>
        <p:txBody>
          <a:bodyPr/>
          <a:lstStyle/>
          <a:p>
            <a:r>
              <a:rPr lang="en-US" dirty="0"/>
              <a:t>Standard Deviations Around the Mean</a:t>
            </a:r>
          </a:p>
        </p:txBody>
      </p:sp>
      <p:sp>
        <p:nvSpPr>
          <p:cNvPr id="3" name="Content Placeholder 2">
            <a:extLst>
              <a:ext uri="{FF2B5EF4-FFF2-40B4-BE49-F238E27FC236}">
                <a16:creationId xmlns:a16="http://schemas.microsoft.com/office/drawing/2014/main" id="{07AA0FAE-0C94-4BF2-8785-86A01DB1CE7D}"/>
              </a:ext>
            </a:extLst>
          </p:cNvPr>
          <p:cNvSpPr>
            <a:spLocks noGrp="1"/>
          </p:cNvSpPr>
          <p:nvPr>
            <p:ph idx="1"/>
          </p:nvPr>
        </p:nvSpPr>
        <p:spPr/>
        <p:txBody>
          <a:bodyPr/>
          <a:lstStyle/>
          <a:p>
            <a:r>
              <a:rPr lang="en-US" dirty="0"/>
              <a:t>In the figure below, the shaded area represents the probability of being within         of the mean. Regardless of the shape of the normal distribution, the area under the curve and the probability of being within one standard deviation (        ) of the mean equals </a:t>
            </a:r>
            <a:r>
              <a:rPr lang="en-US" dirty="0">
                <a:solidFill>
                  <a:srgbClr val="0000FF"/>
                </a:solidFill>
              </a:rPr>
              <a:t>0.6826</a:t>
            </a:r>
            <a:r>
              <a:rPr lang="en-US" dirty="0"/>
              <a:t>.</a:t>
            </a:r>
          </a:p>
        </p:txBody>
      </p:sp>
      <p:graphicFrame>
        <p:nvGraphicFramePr>
          <p:cNvPr id="4" name="Object 3">
            <a:extLst>
              <a:ext uri="{FF2B5EF4-FFF2-40B4-BE49-F238E27FC236}">
                <a16:creationId xmlns:a16="http://schemas.microsoft.com/office/drawing/2014/main" id="{9DA56B43-D926-40A1-80E9-679796074B4E}"/>
              </a:ext>
            </a:extLst>
          </p:cNvPr>
          <p:cNvGraphicFramePr>
            <a:graphicFrameLocks noChangeAspect="1"/>
          </p:cNvGraphicFramePr>
          <p:nvPr>
            <p:extLst>
              <p:ext uri="{D42A27DB-BD31-4B8C-83A1-F6EECF244321}">
                <p14:modId xmlns:p14="http://schemas.microsoft.com/office/powerpoint/2010/main" val="1341829144"/>
              </p:ext>
            </p:extLst>
          </p:nvPr>
        </p:nvGraphicFramePr>
        <p:xfrm>
          <a:off x="4413250" y="1828800"/>
          <a:ext cx="647700" cy="292100"/>
        </p:xfrm>
        <a:graphic>
          <a:graphicData uri="http://schemas.openxmlformats.org/presentationml/2006/ole">
            <mc:AlternateContent xmlns:mc="http://schemas.openxmlformats.org/markup-compatibility/2006">
              <mc:Choice xmlns:v="urn:schemas-microsoft-com:vml" Requires="v">
                <p:oleObj spid="_x0000_s55310" name="Equation" r:id="rId3" imgW="647640" imgH="291960" progId="Equation.DSMT4">
                  <p:embed/>
                </p:oleObj>
              </mc:Choice>
              <mc:Fallback>
                <p:oleObj name="Equation" r:id="rId3" imgW="647640" imgH="291960" progId="Equation.DSMT4">
                  <p:embed/>
                  <p:pic>
                    <p:nvPicPr>
                      <p:cNvPr id="0" name=""/>
                      <p:cNvPicPr/>
                      <p:nvPr/>
                    </p:nvPicPr>
                    <p:blipFill>
                      <a:blip r:embed="rId4"/>
                      <a:stretch>
                        <a:fillRect/>
                      </a:stretch>
                    </p:blipFill>
                    <p:spPr>
                      <a:xfrm>
                        <a:off x="4413250" y="1828800"/>
                        <a:ext cx="647700" cy="2921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A27F4A0-6D05-41ED-9139-CDD01D2BF586}"/>
              </a:ext>
            </a:extLst>
          </p:cNvPr>
          <p:cNvGraphicFramePr>
            <a:graphicFrameLocks noChangeAspect="1"/>
          </p:cNvGraphicFramePr>
          <p:nvPr>
            <p:extLst>
              <p:ext uri="{D42A27DB-BD31-4B8C-83A1-F6EECF244321}">
                <p14:modId xmlns:p14="http://schemas.microsoft.com/office/powerpoint/2010/main" val="1468568178"/>
              </p:ext>
            </p:extLst>
          </p:nvPr>
        </p:nvGraphicFramePr>
        <p:xfrm>
          <a:off x="3422650" y="3136900"/>
          <a:ext cx="647700" cy="292100"/>
        </p:xfrm>
        <a:graphic>
          <a:graphicData uri="http://schemas.openxmlformats.org/presentationml/2006/ole">
            <mc:AlternateContent xmlns:mc="http://schemas.openxmlformats.org/markup-compatibility/2006">
              <mc:Choice xmlns:v="urn:schemas-microsoft-com:vml" Requires="v">
                <p:oleObj spid="_x0000_s55311" name="Equation" r:id="rId5" imgW="647640" imgH="291960" progId="Equation.DSMT4">
                  <p:embed/>
                </p:oleObj>
              </mc:Choice>
              <mc:Fallback>
                <p:oleObj name="Equation" r:id="rId5" imgW="647640" imgH="291960" progId="Equation.DSMT4">
                  <p:embed/>
                  <p:pic>
                    <p:nvPicPr>
                      <p:cNvPr id="4" name="Object 3">
                        <a:extLst>
                          <a:ext uri="{FF2B5EF4-FFF2-40B4-BE49-F238E27FC236}">
                            <a16:creationId xmlns:a16="http://schemas.microsoft.com/office/drawing/2014/main" id="{9DA56B43-D926-40A1-80E9-679796074B4E}"/>
                          </a:ext>
                        </a:extLst>
                      </p:cNvPr>
                      <p:cNvPicPr/>
                      <p:nvPr/>
                    </p:nvPicPr>
                    <p:blipFill>
                      <a:blip r:embed="rId6"/>
                      <a:stretch>
                        <a:fillRect/>
                      </a:stretch>
                    </p:blipFill>
                    <p:spPr>
                      <a:xfrm>
                        <a:off x="3422650" y="3136900"/>
                        <a:ext cx="647700" cy="292100"/>
                      </a:xfrm>
                      <a:prstGeom prst="rect">
                        <a:avLst/>
                      </a:prstGeom>
                    </p:spPr>
                  </p:pic>
                </p:oleObj>
              </mc:Fallback>
            </mc:AlternateContent>
          </a:graphicData>
        </a:graphic>
      </p:graphicFrame>
      <p:pic>
        <p:nvPicPr>
          <p:cNvPr id="8" name="Picture 7">
            <a:extLst>
              <a:ext uri="{FF2B5EF4-FFF2-40B4-BE49-F238E27FC236}">
                <a16:creationId xmlns:a16="http://schemas.microsoft.com/office/drawing/2014/main" id="{3D0357DA-0898-49AE-8743-D75CD86CEFD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07209" y="3559903"/>
            <a:ext cx="5729582" cy="2335891"/>
          </a:xfrm>
          <a:prstGeom prst="rect">
            <a:avLst/>
          </a:prstGeom>
        </p:spPr>
      </p:pic>
    </p:spTree>
    <p:extLst>
      <p:ext uri="{BB962C8B-B14F-4D97-AF65-F5344CB8AC3E}">
        <p14:creationId xmlns:p14="http://schemas.microsoft.com/office/powerpoint/2010/main" val="176941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D96C4-17C0-42C4-8DCA-5CCB91EF0157}"/>
              </a:ext>
            </a:extLst>
          </p:cNvPr>
          <p:cNvSpPr>
            <a:spLocks noGrp="1"/>
          </p:cNvSpPr>
          <p:nvPr>
            <p:ph type="title"/>
          </p:nvPr>
        </p:nvSpPr>
        <p:spPr/>
        <p:txBody>
          <a:bodyPr/>
          <a:lstStyle/>
          <a:p>
            <a:r>
              <a:rPr lang="en-US" dirty="0"/>
              <a:t>Standard Deviations Around the Mean</a:t>
            </a:r>
          </a:p>
        </p:txBody>
      </p:sp>
      <p:sp>
        <p:nvSpPr>
          <p:cNvPr id="3" name="Content Placeholder 2">
            <a:extLst>
              <a:ext uri="{FF2B5EF4-FFF2-40B4-BE49-F238E27FC236}">
                <a16:creationId xmlns:a16="http://schemas.microsoft.com/office/drawing/2014/main" id="{6D04EE5B-8483-452E-84E6-921846039CA2}"/>
              </a:ext>
            </a:extLst>
          </p:cNvPr>
          <p:cNvSpPr>
            <a:spLocks noGrp="1"/>
          </p:cNvSpPr>
          <p:nvPr>
            <p:ph idx="1"/>
          </p:nvPr>
        </p:nvSpPr>
        <p:spPr/>
        <p:txBody>
          <a:bodyPr/>
          <a:lstStyle/>
          <a:p>
            <a:r>
              <a:rPr lang="en-US" dirty="0"/>
              <a:t>The figure below illustrates the area under the curve within two standard deviations of the mean. The probability of being within         of the mean equals </a:t>
            </a:r>
            <a:r>
              <a:rPr lang="en-US" dirty="0">
                <a:solidFill>
                  <a:srgbClr val="0000FF"/>
                </a:solidFill>
              </a:rPr>
              <a:t>0.9544</a:t>
            </a:r>
            <a:r>
              <a:rPr lang="en-US" dirty="0"/>
              <a:t> for every normal distribution.</a:t>
            </a:r>
          </a:p>
        </p:txBody>
      </p:sp>
      <p:graphicFrame>
        <p:nvGraphicFramePr>
          <p:cNvPr id="4" name="Object 3">
            <a:extLst>
              <a:ext uri="{FF2B5EF4-FFF2-40B4-BE49-F238E27FC236}">
                <a16:creationId xmlns:a16="http://schemas.microsoft.com/office/drawing/2014/main" id="{070E800D-B0A5-492D-8649-6BAE6A5A358D}"/>
              </a:ext>
            </a:extLst>
          </p:cNvPr>
          <p:cNvGraphicFramePr>
            <a:graphicFrameLocks noChangeAspect="1"/>
          </p:cNvGraphicFramePr>
          <p:nvPr>
            <p:extLst>
              <p:ext uri="{D42A27DB-BD31-4B8C-83A1-F6EECF244321}">
                <p14:modId xmlns:p14="http://schemas.microsoft.com/office/powerpoint/2010/main" val="3300747075"/>
              </p:ext>
            </p:extLst>
          </p:nvPr>
        </p:nvGraphicFramePr>
        <p:xfrm>
          <a:off x="4419600" y="2286000"/>
          <a:ext cx="647700" cy="292100"/>
        </p:xfrm>
        <a:graphic>
          <a:graphicData uri="http://schemas.openxmlformats.org/presentationml/2006/ole">
            <mc:AlternateContent xmlns:mc="http://schemas.openxmlformats.org/markup-compatibility/2006">
              <mc:Choice xmlns:v="urn:schemas-microsoft-com:vml" Requires="v">
                <p:oleObj spid="_x0000_s56327" name="Equation" r:id="rId3" imgW="647640" imgH="291960" progId="Equation.DSMT4">
                  <p:embed/>
                </p:oleObj>
              </mc:Choice>
              <mc:Fallback>
                <p:oleObj name="Equation" r:id="rId3" imgW="647640" imgH="291960" progId="Equation.DSMT4">
                  <p:embed/>
                  <p:pic>
                    <p:nvPicPr>
                      <p:cNvPr id="4" name="Object 3">
                        <a:extLst>
                          <a:ext uri="{FF2B5EF4-FFF2-40B4-BE49-F238E27FC236}">
                            <a16:creationId xmlns:a16="http://schemas.microsoft.com/office/drawing/2014/main" id="{9DA56B43-D926-40A1-80E9-679796074B4E}"/>
                          </a:ext>
                        </a:extLst>
                      </p:cNvPr>
                      <p:cNvPicPr/>
                      <p:nvPr/>
                    </p:nvPicPr>
                    <p:blipFill>
                      <a:blip r:embed="rId4"/>
                      <a:stretch>
                        <a:fillRect/>
                      </a:stretch>
                    </p:blipFill>
                    <p:spPr>
                      <a:xfrm>
                        <a:off x="4419600" y="2286000"/>
                        <a:ext cx="647700" cy="292100"/>
                      </a:xfrm>
                      <a:prstGeom prst="rect">
                        <a:avLst/>
                      </a:prstGeom>
                    </p:spPr>
                  </p:pic>
                </p:oleObj>
              </mc:Fallback>
            </mc:AlternateContent>
          </a:graphicData>
        </a:graphic>
      </p:graphicFrame>
      <p:pic>
        <p:nvPicPr>
          <p:cNvPr id="6" name="Picture 5">
            <a:extLst>
              <a:ext uri="{FF2B5EF4-FFF2-40B4-BE49-F238E27FC236}">
                <a16:creationId xmlns:a16="http://schemas.microsoft.com/office/drawing/2014/main" id="{B19C0BAA-D6EE-4E2A-9D66-F8D3A32D41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83268" y="3178168"/>
            <a:ext cx="5977463" cy="2667565"/>
          </a:xfrm>
          <a:prstGeom prst="rect">
            <a:avLst/>
          </a:prstGeom>
        </p:spPr>
      </p:pic>
    </p:spTree>
    <p:extLst>
      <p:ext uri="{BB962C8B-B14F-4D97-AF65-F5344CB8AC3E}">
        <p14:creationId xmlns:p14="http://schemas.microsoft.com/office/powerpoint/2010/main" val="115812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5B017-7C52-4993-95E2-36B3F4E6C914}"/>
              </a:ext>
            </a:extLst>
          </p:cNvPr>
          <p:cNvSpPr>
            <a:spLocks noGrp="1"/>
          </p:cNvSpPr>
          <p:nvPr>
            <p:ph type="title"/>
          </p:nvPr>
        </p:nvSpPr>
        <p:spPr/>
        <p:txBody>
          <a:bodyPr/>
          <a:lstStyle/>
          <a:p>
            <a:r>
              <a:rPr lang="en-US" dirty="0"/>
              <a:t>Standard Deviations Around the Mean</a:t>
            </a:r>
          </a:p>
        </p:txBody>
      </p:sp>
      <p:sp>
        <p:nvSpPr>
          <p:cNvPr id="3" name="Content Placeholder 2">
            <a:extLst>
              <a:ext uri="{FF2B5EF4-FFF2-40B4-BE49-F238E27FC236}">
                <a16:creationId xmlns:a16="http://schemas.microsoft.com/office/drawing/2014/main" id="{4F8F1BF2-5619-4E2D-B23B-53E792119A73}"/>
              </a:ext>
            </a:extLst>
          </p:cNvPr>
          <p:cNvSpPr>
            <a:spLocks noGrp="1"/>
          </p:cNvSpPr>
          <p:nvPr>
            <p:ph idx="1"/>
          </p:nvPr>
        </p:nvSpPr>
        <p:spPr>
          <a:xfrm>
            <a:off x="533400" y="1143000"/>
            <a:ext cx="8229600" cy="4572000"/>
          </a:xfrm>
        </p:spPr>
        <p:txBody>
          <a:bodyPr/>
          <a:lstStyle/>
          <a:p>
            <a:r>
              <a:rPr lang="en-US" dirty="0"/>
              <a:t>The figure below illustrates the area under the curve within three standard deviations of the mean. As you can see, virtually all the area under the curve is within three standard deviations of the mean. The probability of being within         of the mean equals </a:t>
            </a:r>
            <a:r>
              <a:rPr lang="en-US" dirty="0">
                <a:solidFill>
                  <a:srgbClr val="0000FF"/>
                </a:solidFill>
              </a:rPr>
              <a:t>0.9974</a:t>
            </a:r>
            <a:r>
              <a:rPr lang="en-US" dirty="0"/>
              <a:t>.</a:t>
            </a:r>
          </a:p>
        </p:txBody>
      </p:sp>
      <p:graphicFrame>
        <p:nvGraphicFramePr>
          <p:cNvPr id="5" name="Object 4">
            <a:extLst>
              <a:ext uri="{FF2B5EF4-FFF2-40B4-BE49-F238E27FC236}">
                <a16:creationId xmlns:a16="http://schemas.microsoft.com/office/drawing/2014/main" id="{3DF9A49A-E2EB-469B-872D-652FF64BA8F8}"/>
              </a:ext>
            </a:extLst>
          </p:cNvPr>
          <p:cNvGraphicFramePr>
            <a:graphicFrameLocks noChangeAspect="1"/>
          </p:cNvGraphicFramePr>
          <p:nvPr>
            <p:extLst>
              <p:ext uri="{D42A27DB-BD31-4B8C-83A1-F6EECF244321}">
                <p14:modId xmlns:p14="http://schemas.microsoft.com/office/powerpoint/2010/main" val="1363834218"/>
              </p:ext>
            </p:extLst>
          </p:nvPr>
        </p:nvGraphicFramePr>
        <p:xfrm>
          <a:off x="2813050" y="2968625"/>
          <a:ext cx="647700" cy="292100"/>
        </p:xfrm>
        <a:graphic>
          <a:graphicData uri="http://schemas.openxmlformats.org/presentationml/2006/ole">
            <mc:AlternateContent xmlns:mc="http://schemas.openxmlformats.org/markup-compatibility/2006">
              <mc:Choice xmlns:v="urn:schemas-microsoft-com:vml" Requires="v">
                <p:oleObj spid="_x0000_s57351" name="Equation" r:id="rId3" imgW="647640" imgH="291960" progId="Equation.DSMT4">
                  <p:embed/>
                </p:oleObj>
              </mc:Choice>
              <mc:Fallback>
                <p:oleObj name="Equation" r:id="rId3" imgW="647640" imgH="291960" progId="Equation.DSMT4">
                  <p:embed/>
                  <p:pic>
                    <p:nvPicPr>
                      <p:cNvPr id="4" name="Object 3">
                        <a:extLst>
                          <a:ext uri="{FF2B5EF4-FFF2-40B4-BE49-F238E27FC236}">
                            <a16:creationId xmlns:a16="http://schemas.microsoft.com/office/drawing/2014/main" id="{070E800D-B0A5-492D-8649-6BAE6A5A358D}"/>
                          </a:ext>
                        </a:extLst>
                      </p:cNvPr>
                      <p:cNvPicPr/>
                      <p:nvPr/>
                    </p:nvPicPr>
                    <p:blipFill>
                      <a:blip r:embed="rId4"/>
                      <a:stretch>
                        <a:fillRect/>
                      </a:stretch>
                    </p:blipFill>
                    <p:spPr>
                      <a:xfrm>
                        <a:off x="2813050" y="2968625"/>
                        <a:ext cx="647700" cy="292100"/>
                      </a:xfrm>
                      <a:prstGeom prst="rect">
                        <a:avLst/>
                      </a:prstGeom>
                    </p:spPr>
                  </p:pic>
                </p:oleObj>
              </mc:Fallback>
            </mc:AlternateContent>
          </a:graphicData>
        </a:graphic>
      </p:graphicFrame>
      <p:pic>
        <p:nvPicPr>
          <p:cNvPr id="7" name="Picture 6">
            <a:extLst>
              <a:ext uri="{FF2B5EF4-FFF2-40B4-BE49-F238E27FC236}">
                <a16:creationId xmlns:a16="http://schemas.microsoft.com/office/drawing/2014/main" id="{4D0672C1-CDC9-4174-840D-F34E7E7186D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28800" y="3414311"/>
            <a:ext cx="4963462" cy="2541574"/>
          </a:xfrm>
          <a:prstGeom prst="rect">
            <a:avLst/>
          </a:prstGeom>
        </p:spPr>
      </p:pic>
    </p:spTree>
    <p:extLst>
      <p:ext uri="{BB962C8B-B14F-4D97-AF65-F5344CB8AC3E}">
        <p14:creationId xmlns:p14="http://schemas.microsoft.com/office/powerpoint/2010/main" val="2013807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Normal Probability Density Function </a:t>
            </a:r>
          </a:p>
        </p:txBody>
      </p:sp>
      <p:sp>
        <p:nvSpPr>
          <p:cNvPr id="4"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a:t>
            </a:r>
            <a:r>
              <a:rPr lang="en-US" b="1" dirty="0">
                <a:solidFill>
                  <a:srgbClr val="C00000"/>
                </a:solidFill>
              </a:rPr>
              <a:t>normal probability density function </a:t>
            </a:r>
            <a:r>
              <a:rPr lang="en-US" dirty="0">
                <a:solidFill>
                  <a:srgbClr val="000000"/>
                </a:solidFill>
              </a:rPr>
              <a:t>is given by the following.</a:t>
            </a:r>
          </a:p>
          <a:p>
            <a:endParaRPr lang="en-US" dirty="0">
              <a:solidFill>
                <a:srgbClr val="000000"/>
              </a:solidFill>
            </a:endParaRPr>
          </a:p>
          <a:p>
            <a:endParaRPr lang="en-US" dirty="0">
              <a:solidFill>
                <a:srgbClr val="000000"/>
              </a:solidFill>
            </a:endParaRPr>
          </a:p>
        </p:txBody>
      </p:sp>
      <p:graphicFrame>
        <p:nvGraphicFramePr>
          <p:cNvPr id="54274" name="Object 2"/>
          <p:cNvGraphicFramePr>
            <a:graphicFrameLocks noChangeAspect="1"/>
          </p:cNvGraphicFramePr>
          <p:nvPr>
            <p:extLst>
              <p:ext uri="{D42A27DB-BD31-4B8C-83A1-F6EECF244321}">
                <p14:modId xmlns:p14="http://schemas.microsoft.com/office/powerpoint/2010/main" val="796062439"/>
              </p:ext>
            </p:extLst>
          </p:nvPr>
        </p:nvGraphicFramePr>
        <p:xfrm>
          <a:off x="3098800" y="2597150"/>
          <a:ext cx="2857500" cy="1041400"/>
        </p:xfrm>
        <a:graphic>
          <a:graphicData uri="http://schemas.openxmlformats.org/presentationml/2006/ole">
            <mc:AlternateContent xmlns:mc="http://schemas.openxmlformats.org/markup-compatibility/2006">
              <mc:Choice xmlns:v="urn:schemas-microsoft-com:vml" Requires="v">
                <p:oleObj spid="_x0000_s54280" name="Equation" r:id="rId3" imgW="2857320" imgH="1041120" progId="Equation.DSMT4">
                  <p:embed/>
                </p:oleObj>
              </mc:Choice>
              <mc:Fallback>
                <p:oleObj name="Equation" r:id="rId3" imgW="2857320" imgH="1041120" progId="Equation.DSMT4">
                  <p:embed/>
                  <p:pic>
                    <p:nvPicPr>
                      <p:cNvPr id="0" name="Picture 2"/>
                      <p:cNvPicPr>
                        <a:picLocks noChangeAspect="1" noChangeArrowheads="1"/>
                      </p:cNvPicPr>
                      <p:nvPr/>
                    </p:nvPicPr>
                    <p:blipFill>
                      <a:blip r:embed="rId4"/>
                      <a:srcRect/>
                      <a:stretch>
                        <a:fillRect/>
                      </a:stretch>
                    </p:blipFill>
                    <p:spPr bwMode="auto">
                      <a:xfrm>
                        <a:off x="3098800" y="2597150"/>
                        <a:ext cx="2857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1562</TotalTime>
  <Words>545</Words>
  <Application>Microsoft Office PowerPoint</Application>
  <PresentationFormat>On-screen Show (4:3)</PresentationFormat>
  <Paragraphs>40</Paragraphs>
  <Slides>15</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9" baseType="lpstr">
      <vt:lpstr>Arial</vt:lpstr>
      <vt:lpstr>Calibri</vt:lpstr>
      <vt:lpstr>Office Theme</vt:lpstr>
      <vt:lpstr>MathType 6.0 Equation</vt:lpstr>
      <vt:lpstr>Section 8.2</vt:lpstr>
      <vt:lpstr>Normal Distribution</vt:lpstr>
      <vt:lpstr>Properties of the Normal Distribution </vt:lpstr>
      <vt:lpstr>Properties of the Normal Distribution </vt:lpstr>
      <vt:lpstr>The Normal Distribution </vt:lpstr>
      <vt:lpstr>Standard Deviations Around the Mean</vt:lpstr>
      <vt:lpstr>Standard Deviations Around the Mean</vt:lpstr>
      <vt:lpstr>Standard Deviations Around the Mean</vt:lpstr>
      <vt:lpstr>Normal Probability Density Function </vt:lpstr>
      <vt:lpstr>Looking at Data from Normal Distributions</vt:lpstr>
      <vt:lpstr>Sample 1: Histogram of a Small Sample from a Normal Population (n = 25)</vt:lpstr>
      <vt:lpstr>Sample 2: Histogram of a Small Sample from a Normal Population (n = 25)</vt:lpstr>
      <vt:lpstr>Histogram of a Large Sample from a Normal Population (n = 200)</vt:lpstr>
      <vt:lpstr>Looking at Data from Normal Distributions</vt:lpstr>
      <vt:lpstr>Standard Normal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239</cp:revision>
  <dcterms:created xsi:type="dcterms:W3CDTF">2013-04-26T14:43:13Z</dcterms:created>
  <dcterms:modified xsi:type="dcterms:W3CDTF">2018-09-12T11:04:38Z</dcterms:modified>
</cp:coreProperties>
</file>