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86" r:id="rId3"/>
    <p:sldId id="322" r:id="rId4"/>
    <p:sldId id="323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21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4"/>
      <p:bold r:id="rId35"/>
      <p:italic r:id="rId36"/>
      <p:boldItalic r:id="rId37"/>
    </p:embeddedFont>
    <p:embeddedFont>
      <p:font typeface="Cambria Math" panose="02040503050406030204" pitchFamily="18" charset="0"/>
      <p:regular r:id="rId38"/>
    </p:embeddedFont>
    <p:embeddedFont>
      <p:font typeface="Roboto Condensed" panose="02000000000000000000" pitchFamily="2" charset="0"/>
      <p:regular r:id="rId39"/>
      <p:bold r:id="rId40"/>
      <p:italic r:id="rId41"/>
      <p:boldItalic r:id="rId4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7D"/>
    <a:srgbClr val="808080"/>
    <a:srgbClr val="B2B2B2"/>
    <a:srgbClr val="5F5F5F"/>
    <a:srgbClr val="000000"/>
    <a:srgbClr val="1F497D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12" d="100"/>
          <a:sy n="112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6.fntdata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42" Type="http://schemas.openxmlformats.org/officeDocument/2006/relationships/font" Target="fonts/font9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4.fntdata"/><Relationship Id="rId40" Type="http://schemas.openxmlformats.org/officeDocument/2006/relationships/font" Target="fonts/font7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font" Target="fonts/font5.fntdata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font" Target="fonts/font8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Standard Normal Distribution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determine the area under the standard normal curve requires little effort. Table C is constructed to give the probability between 0 and some value of </a:t>
            </a:r>
            <a:r>
              <a:rPr lang="en-US" i="1" dirty="0"/>
              <a:t>z</a:t>
            </a:r>
            <a:r>
              <a:rPr lang="en-US" dirty="0"/>
              <a:t>. In this case, the table’s construction exactly matches the kind of interval you are examining. Thus, merely looking up the value corresponding to </a:t>
            </a:r>
            <a:r>
              <a:rPr lang="en-US" dirty="0">
                <a:solidFill>
                  <a:srgbClr val="0000FF"/>
                </a:solidFill>
              </a:rPr>
              <a:t>1.27</a:t>
            </a:r>
            <a:r>
              <a:rPr lang="en-US" dirty="0"/>
              <a:t> in the table is sufficient to obtain the probability.</a:t>
            </a:r>
          </a:p>
          <a:p>
            <a:pPr algn="ctr"/>
            <a:r>
              <a:rPr lang="en-US" i="1" dirty="0">
                <a:solidFill>
                  <a:srgbClr val="002060"/>
                </a:solidFill>
              </a:rPr>
              <a:t>P</a:t>
            </a:r>
            <a:r>
              <a:rPr lang="en-US" dirty="0">
                <a:solidFill>
                  <a:srgbClr val="002060"/>
                </a:solidFill>
              </a:rPr>
              <a:t>(0 &lt; </a:t>
            </a:r>
            <a:r>
              <a:rPr lang="en-US" i="1" dirty="0">
                <a:solidFill>
                  <a:srgbClr val="002060"/>
                </a:solidFill>
              </a:rPr>
              <a:t>z</a:t>
            </a:r>
            <a:r>
              <a:rPr lang="en-US" dirty="0">
                <a:solidFill>
                  <a:srgbClr val="002060"/>
                </a:solidFill>
              </a:rPr>
              <a:t> &lt; 1.27) = </a:t>
            </a:r>
            <a:r>
              <a:rPr lang="en-US" dirty="0">
                <a:solidFill>
                  <a:srgbClr val="FF0000"/>
                </a:solidFill>
              </a:rPr>
              <a:t>0.3980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probability that a standard normal random variable is greater than </a:t>
            </a:r>
            <a:r>
              <a:rPr lang="en-US" dirty="0">
                <a:solidFill>
                  <a:srgbClr val="0000FF"/>
                </a:solidFill>
              </a:rPr>
              <a:t>1.37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Again, draw a picture first. Because Table B gives us cumulative probabilities, we can find the probability that </a:t>
            </a:r>
            <a:r>
              <a:rPr lang="en-US" i="1" dirty="0"/>
              <a:t>z</a:t>
            </a:r>
            <a:r>
              <a:rPr lang="en-US" dirty="0"/>
              <a:t> is less than 1.37 and then subtract this probability from 1, yielding the probability that z is greater than </a:t>
            </a:r>
            <a:r>
              <a:rPr lang="en-US" dirty="0">
                <a:solidFill>
                  <a:srgbClr val="0000FF"/>
                </a:solidFill>
              </a:rPr>
              <a:t>1.37</a:t>
            </a:r>
            <a:r>
              <a:rPr lang="en-US" dirty="0"/>
              <a:t>. Thus, the probability is 		       </a:t>
            </a:r>
            <a:r>
              <a:rPr lang="en-US" dirty="0">
                <a:solidFill>
                  <a:srgbClr val="00007D"/>
                </a:solidFill>
              </a:rPr>
              <a:t>1 − 0.9147 </a:t>
            </a:r>
            <a:r>
              <a:rPr lang="en-US" dirty="0">
                <a:solidFill>
                  <a:srgbClr val="002060"/>
                </a:solidFill>
              </a:rPr>
              <a:t>= </a:t>
            </a:r>
            <a:r>
              <a:rPr lang="en-US" dirty="0">
                <a:solidFill>
                  <a:srgbClr val="FF0000"/>
                </a:solidFill>
              </a:rPr>
              <a:t>0.0853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Alternately, we can look up 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= −1.37 </a:t>
            </a:r>
            <a:r>
              <a:rPr lang="en-US" dirty="0"/>
              <a:t>in Table A and using the symmetry of the normal, the probability of being greater than </a:t>
            </a:r>
            <a:r>
              <a:rPr lang="en-US" dirty="0">
                <a:solidFill>
                  <a:srgbClr val="00007D"/>
                </a:solidFill>
              </a:rPr>
              <a:t>1.37</a:t>
            </a:r>
            <a:r>
              <a:rPr lang="en-US" dirty="0"/>
              <a:t> is the same as the probability of being less than </a:t>
            </a:r>
            <a:r>
              <a:rPr lang="en-US" dirty="0">
                <a:solidFill>
                  <a:srgbClr val="00007D"/>
                </a:solidFill>
              </a:rPr>
              <a:t>−1.37</a:t>
            </a:r>
            <a:r>
              <a:rPr lang="en-US" dirty="0"/>
              <a:t>, which is </a:t>
            </a:r>
            <a:r>
              <a:rPr lang="en-US" dirty="0">
                <a:solidFill>
                  <a:srgbClr val="FF0000"/>
                </a:solidFill>
              </a:rPr>
              <a:t>0.0853</a:t>
            </a:r>
            <a:r>
              <a:rPr lang="en-US" dirty="0"/>
              <a:t>. 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1205498"/>
            <a:ext cx="5445558" cy="2926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probability that a standard normal random variable is between </a:t>
            </a:r>
            <a:r>
              <a:rPr lang="en-US" dirty="0">
                <a:solidFill>
                  <a:srgbClr val="0000FF"/>
                </a:solidFill>
              </a:rPr>
              <a:t>−1.08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 draw a picture. </a:t>
            </a:r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3048000"/>
            <a:ext cx="5483326" cy="2926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case we cannot simply look up the value in Table C, because the value we want to find </a:t>
            </a:r>
            <a:r>
              <a:rPr lang="en-US" dirty="0">
                <a:solidFill>
                  <a:srgbClr val="00007D"/>
                </a:solidFill>
              </a:rPr>
              <a:t>(−1.08) </a:t>
            </a:r>
            <a:r>
              <a:rPr lang="en-US" dirty="0"/>
              <a:t>is not given in the table. However, since the normal distribution is symmetric, the probability that the random variable is between</a:t>
            </a:r>
            <a:r>
              <a:rPr lang="en-US" dirty="0">
                <a:solidFill>
                  <a:srgbClr val="00007D"/>
                </a:solidFill>
              </a:rPr>
              <a:t> −1.08 </a:t>
            </a:r>
            <a:r>
              <a:rPr lang="en-US" dirty="0"/>
              <a:t>and </a:t>
            </a:r>
            <a:r>
              <a:rPr lang="en-US" dirty="0">
                <a:solidFill>
                  <a:srgbClr val="00007D"/>
                </a:solidFill>
              </a:rPr>
              <a:t>0</a:t>
            </a:r>
            <a:r>
              <a:rPr lang="en-US" dirty="0"/>
              <a:t> is equal to the probability the random variable is between </a:t>
            </a:r>
            <a:r>
              <a:rPr lang="en-US" dirty="0">
                <a:solidFill>
                  <a:srgbClr val="00007D"/>
                </a:solidFill>
              </a:rPr>
              <a:t>0</a:t>
            </a:r>
            <a:r>
              <a:rPr lang="en-US" dirty="0"/>
              <a:t> and </a:t>
            </a:r>
            <a:r>
              <a:rPr lang="en-US" dirty="0">
                <a:solidFill>
                  <a:srgbClr val="00007D"/>
                </a:solidFill>
              </a:rPr>
              <a:t>1.08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Using Table C, the area under the curve between 0 and </a:t>
            </a:r>
            <a:r>
              <a:rPr lang="en-US" dirty="0">
                <a:solidFill>
                  <a:srgbClr val="00007D"/>
                </a:solidFill>
              </a:rPr>
              <a:t>1.08</a:t>
            </a:r>
            <a:r>
              <a:rPr lang="en-US" dirty="0"/>
              <a:t> is </a:t>
            </a:r>
            <a:r>
              <a:rPr lang="en-US" dirty="0">
                <a:solidFill>
                  <a:srgbClr val="00007D"/>
                </a:solidFill>
              </a:rPr>
              <a:t>0.3599</a:t>
            </a:r>
            <a:r>
              <a:rPr lang="en-US" dirty="0"/>
              <a:t>. Because of symmetry, the area between </a:t>
            </a:r>
            <a:r>
              <a:rPr lang="en-US" dirty="0">
                <a:solidFill>
                  <a:srgbClr val="00007D"/>
                </a:solidFill>
              </a:rPr>
              <a:t>−1.08 </a:t>
            </a:r>
            <a:r>
              <a:rPr lang="en-US" dirty="0"/>
              <a:t>and </a:t>
            </a:r>
            <a:r>
              <a:rPr lang="en-US" dirty="0">
                <a:solidFill>
                  <a:srgbClr val="00007D"/>
                </a:solidFill>
              </a:rPr>
              <a:t>0</a:t>
            </a:r>
            <a:r>
              <a:rPr lang="en-US" dirty="0"/>
              <a:t> is also </a:t>
            </a:r>
            <a:r>
              <a:rPr lang="en-US" dirty="0">
                <a:solidFill>
                  <a:srgbClr val="00007D"/>
                </a:solidFill>
              </a:rPr>
              <a:t>0.3599</a:t>
            </a:r>
            <a:r>
              <a:rPr lang="en-US" dirty="0"/>
              <a:t>. Thus, </a:t>
            </a:r>
          </a:p>
          <a:p>
            <a:r>
              <a:rPr lang="en-US" i="1" dirty="0">
                <a:solidFill>
                  <a:srgbClr val="00007D"/>
                </a:solidFill>
              </a:rPr>
              <a:t>P</a:t>
            </a:r>
            <a:r>
              <a:rPr lang="en-US" dirty="0">
                <a:solidFill>
                  <a:srgbClr val="00007D"/>
                </a:solidFill>
              </a:rPr>
              <a:t>(−1.08 &lt; 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&lt; 0) = </a:t>
            </a:r>
            <a:r>
              <a:rPr lang="en-US" dirty="0">
                <a:solidFill>
                  <a:srgbClr val="FF0000"/>
                </a:solidFill>
              </a:rPr>
              <a:t>0.3599</a:t>
            </a:r>
            <a:r>
              <a:rPr lang="en-US" dirty="0"/>
              <a:t>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1219200"/>
            <a:ext cx="5666874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an alternate way to find this probability using Table A. Understanding that the table gives us cumulative probabilities, if we find the probability that </a:t>
            </a:r>
            <a:r>
              <a:rPr lang="en-US" i="1" dirty="0"/>
              <a:t>z</a:t>
            </a:r>
            <a:r>
              <a:rPr lang="en-US" dirty="0"/>
              <a:t> is less than 0 and then subtract the probability that </a:t>
            </a:r>
            <a:r>
              <a:rPr lang="en-US" i="1" dirty="0"/>
              <a:t>z</a:t>
            </a:r>
            <a:r>
              <a:rPr lang="en-US" dirty="0"/>
              <a:t> is less than –1.08, we will get the probability that </a:t>
            </a:r>
            <a:r>
              <a:rPr lang="en-US" i="1" dirty="0"/>
              <a:t>z</a:t>
            </a:r>
            <a:r>
              <a:rPr lang="en-US" dirty="0"/>
              <a:t> is between –1.08 and 0. </a:t>
            </a:r>
          </a:p>
          <a:p>
            <a:r>
              <a:rPr lang="en-US" dirty="0"/>
              <a:t>Because the standard normal distribution is symmetric and the total area under the curve is equal to 1, we know that the probability that </a:t>
            </a:r>
            <a:r>
              <a:rPr lang="en-US" i="1" dirty="0"/>
              <a:t>z</a:t>
            </a:r>
            <a:r>
              <a:rPr lang="en-US" dirty="0"/>
              <a:t> is less than 0 is equal to 0.5 (since 0 is the mean or the central value).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find </a:t>
            </a:r>
            <a:r>
              <a:rPr lang="en-US" i="1" dirty="0"/>
              <a:t>P</a:t>
            </a:r>
            <a:r>
              <a:rPr lang="en-US" dirty="0"/>
              <a:t>( </a:t>
            </a:r>
            <a:r>
              <a:rPr lang="en-US" i="1" dirty="0"/>
              <a:t>z</a:t>
            </a:r>
            <a:r>
              <a:rPr lang="en-US" dirty="0"/>
              <a:t> &lt; −1.08) to be 0.1401 from looking up −1.08 in Appendix A, Table A. Thus, to find the area between −1.08 and 0 we subtract the area to the left of −1.08 from 0.5 as follows. </a:t>
            </a:r>
          </a:p>
          <a:p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522876" y="3192308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2" name="Equation" r:id="rId3" imgW="2311200" imgH="469800" progId="Equation.DSMT4">
                  <p:embed/>
                </p:oleObj>
              </mc:Choice>
              <mc:Fallback>
                <p:oleObj name="Equation" r:id="rId3" imgW="23112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876" y="3192308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3868892" y="3185958"/>
          <a:ext cx="353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3" name="Equation" r:id="rId5" imgW="3530520" imgH="469800" progId="Equation.DSMT4">
                  <p:embed/>
                </p:oleObj>
              </mc:Choice>
              <mc:Fallback>
                <p:oleObj name="Equation" r:id="rId5" imgW="3530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892" y="3185958"/>
                        <a:ext cx="353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3859676" y="3814608"/>
          <a:ext cx="203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4" name="Equation" r:id="rId7" imgW="2031840" imgH="291960" progId="Equation.DSMT4">
                  <p:embed/>
                </p:oleObj>
              </mc:Choice>
              <mc:Fallback>
                <p:oleObj name="Equation" r:id="rId7" imgW="2031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676" y="3814608"/>
                        <a:ext cx="203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5923932" y="3814608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5" name="Equation" r:id="rId9" imgW="1282680" imgH="291960" progId="Equation.DSMT4">
                  <p:embed/>
                </p:oleObj>
              </mc:Choice>
              <mc:Fallback>
                <p:oleObj name="Equation" r:id="rId9" imgW="1282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3932" y="3814608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 (cont.)</a:t>
            </a:r>
          </a:p>
        </p:txBody>
      </p:sp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5732" y="1905000"/>
            <a:ext cx="84325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probability that a standard normal random variable will be between </a:t>
            </a:r>
            <a:r>
              <a:rPr lang="en-US" dirty="0">
                <a:solidFill>
                  <a:srgbClr val="0000FF"/>
                </a:solidFill>
              </a:rPr>
              <a:t>1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/>
              <a:t>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A picture will be helpful in calculating this probability.</a:t>
            </a:r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149367"/>
            <a:ext cx="5406136" cy="2862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Normal Distribution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standard normal distribution </a:t>
            </a:r>
            <a:r>
              <a:rPr lang="en-US" dirty="0">
                <a:solidFill>
                  <a:srgbClr val="000000"/>
                </a:solidFill>
              </a:rPr>
              <a:t>is a normal distribution with a mean of zero and a standard deviation of one. </a:t>
            </a:r>
          </a:p>
          <a:p>
            <a:pPr algn="ctr"/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μ</a:t>
            </a:r>
            <a:r>
              <a:rPr lang="el-GR" dirty="0">
                <a:solidFill>
                  <a:srgbClr val="000000"/>
                </a:solidFill>
              </a:rPr>
              <a:t> = 0 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l-GR" dirty="0">
                <a:solidFill>
                  <a:srgbClr val="000000"/>
                </a:solidFill>
              </a:rPr>
              <a:t>and 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l-GR" dirty="0">
                <a:solidFill>
                  <a:srgbClr val="000000"/>
                </a:solidFill>
              </a:rPr>
              <a:t> = 1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Table B gives us cumulative probabilities, we can find the probability that </a:t>
            </a:r>
            <a:r>
              <a:rPr lang="en-US" i="1" dirty="0"/>
              <a:t>z</a:t>
            </a:r>
            <a:r>
              <a:rPr lang="en-US" dirty="0"/>
              <a:t> is less than 2 and then subtract the probability that </a:t>
            </a:r>
            <a:r>
              <a:rPr lang="en-US" i="1" dirty="0"/>
              <a:t>z</a:t>
            </a:r>
            <a:r>
              <a:rPr lang="en-US" dirty="0"/>
              <a:t> is less than 1, yielding the probability that </a:t>
            </a:r>
            <a:r>
              <a:rPr lang="en-US" i="1" dirty="0"/>
              <a:t>z</a:t>
            </a:r>
            <a:r>
              <a:rPr lang="en-US" dirty="0"/>
              <a:t> is between 1 and 2. Thus, we have the following. The figure below illustrates the areas involved in this calculation.</a:t>
            </a:r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245360"/>
              </p:ext>
            </p:extLst>
          </p:nvPr>
        </p:nvGraphicFramePr>
        <p:xfrm>
          <a:off x="5875492" y="4680568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9" name="Equation" r:id="rId3" imgW="1282680" imgH="291960" progId="Equation.DSMT4">
                  <p:embed/>
                </p:oleObj>
              </mc:Choice>
              <mc:Fallback>
                <p:oleObj name="Equation" r:id="rId3" imgW="12826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5492" y="4680568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031050"/>
              </p:ext>
            </p:extLst>
          </p:nvPr>
        </p:nvGraphicFramePr>
        <p:xfrm>
          <a:off x="3284692" y="4677084"/>
          <a:ext cx="256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0" name="Equation" r:id="rId5" imgW="2565360" imgH="291960" progId="Equation.DSMT4">
                  <p:embed/>
                </p:oleObj>
              </mc:Choice>
              <mc:Fallback>
                <p:oleObj name="Equation" r:id="rId5" imgW="25653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692" y="4677084"/>
                        <a:ext cx="256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3271992" y="4045456"/>
          <a:ext cx="283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1" name="Equation" r:id="rId7" imgW="2831760" imgH="469800" progId="Equation.DSMT4">
                  <p:embed/>
                </p:oleObj>
              </mc:Choice>
              <mc:Fallback>
                <p:oleObj name="Equation" r:id="rId7" imgW="2831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992" y="4045456"/>
                        <a:ext cx="2832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6" name="Object 6"/>
          <p:cNvGraphicFramePr>
            <a:graphicFrameLocks noChangeAspect="1"/>
          </p:cNvGraphicFramePr>
          <p:nvPr/>
        </p:nvGraphicFramePr>
        <p:xfrm>
          <a:off x="1616384" y="4042084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2" name="Equation" r:id="rId9" imgW="1625400" imgH="469800" progId="Equation.DSMT4">
                  <p:embed/>
                </p:oleObj>
              </mc:Choice>
              <mc:Fallback>
                <p:oleObj name="Equation" r:id="rId9" imgW="1625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384" y="4042084"/>
                        <a:ext cx="162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Again, drawing the picture proves to be invaluable in this example. </a:t>
            </a:r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5064" y="1524000"/>
            <a:ext cx="7803932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that </a:t>
            </a:r>
            <a:r>
              <a:rPr lang="en-US" i="1" dirty="0"/>
              <a:t>z</a:t>
            </a:r>
            <a:r>
              <a:rPr lang="en-US" dirty="0"/>
              <a:t> is a standard normal random variable, find the value of </a:t>
            </a:r>
            <a:r>
              <a:rPr lang="en-US" i="1" dirty="0"/>
              <a:t>z</a:t>
            </a:r>
            <a:r>
              <a:rPr lang="en-US" dirty="0"/>
              <a:t> for each situation.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area to the left of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0.9147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area between 0 and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0.3665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area to the left of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0.1469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area to the right of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0.7967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First, draw a picture. </a:t>
            </a:r>
          </a:p>
          <a:p>
            <a:endParaRPr lang="en-US" dirty="0"/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542032"/>
            <a:ext cx="5504044" cy="2944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that this problem is slightly different from the previous one. In Example 8.3.5, you were asked to find a probability, given that you know the value of </a:t>
            </a:r>
            <a:r>
              <a:rPr lang="en-US" i="1" dirty="0"/>
              <a:t>z</a:t>
            </a:r>
            <a:r>
              <a:rPr lang="en-US" dirty="0"/>
              <a:t>. In this example, you are given a probability and asked to find the corresponding value of </a:t>
            </a:r>
            <a:r>
              <a:rPr lang="en-US" i="1" dirty="0"/>
              <a:t>z</a:t>
            </a:r>
            <a:r>
              <a:rPr lang="en-US" dirty="0"/>
              <a:t>. Recall that Table A and Table B in Appendix A give you the cumulative probability of the area less than some value of </a:t>
            </a:r>
            <a:r>
              <a:rPr lang="en-US" i="1" dirty="0"/>
              <a:t>z</a:t>
            </a:r>
            <a:r>
              <a:rPr lang="en-US" dirty="0"/>
              <a:t>. </a:t>
            </a:r>
          </a:p>
          <a:p>
            <a:r>
              <a:rPr lang="en-US" dirty="0"/>
              <a:t>Since the value of </a:t>
            </a:r>
            <a:r>
              <a:rPr lang="en-US" i="1" dirty="0"/>
              <a:t>z</a:t>
            </a:r>
            <a:r>
              <a:rPr lang="en-US" dirty="0"/>
              <a:t> shown in the figure above is positive (greater than 0), look in the body of Table B and find the probability value 0.9147.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you’ve found the value (the probability), determine the corresponding value of </a:t>
            </a:r>
            <a:r>
              <a:rPr lang="en-US" i="1" dirty="0"/>
              <a:t>z</a:t>
            </a:r>
            <a:r>
              <a:rPr lang="en-US" dirty="0"/>
              <a:t>. In this case, the value of </a:t>
            </a:r>
            <a:r>
              <a:rPr lang="en-US" i="1" dirty="0"/>
              <a:t>z</a:t>
            </a:r>
            <a:r>
              <a:rPr lang="en-US" dirty="0"/>
              <a:t> is 1.37. So, </a:t>
            </a:r>
          </a:p>
          <a:p>
            <a:pPr algn="ctr"/>
            <a:r>
              <a:rPr lang="en-US" i="1" dirty="0">
                <a:solidFill>
                  <a:srgbClr val="00007D"/>
                </a:solidFill>
              </a:rPr>
              <a:t>P</a:t>
            </a:r>
            <a:r>
              <a:rPr lang="en-US" dirty="0">
                <a:solidFill>
                  <a:srgbClr val="00007D"/>
                </a:solidFill>
              </a:rPr>
              <a:t>(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&lt; 1.37) = </a:t>
            </a:r>
            <a:r>
              <a:rPr lang="en-US" dirty="0">
                <a:solidFill>
                  <a:srgbClr val="FF0000"/>
                </a:solidFill>
              </a:rPr>
              <a:t>0.9147</a:t>
            </a:r>
            <a:r>
              <a:rPr lang="en-US" dirty="0"/>
              <a:t> </a:t>
            </a:r>
          </a:p>
          <a:p>
            <a:r>
              <a:rPr lang="en-US" dirty="0"/>
              <a:t>and the value of </a:t>
            </a:r>
            <a:r>
              <a:rPr lang="en-US" i="1" dirty="0"/>
              <a:t>z</a:t>
            </a:r>
            <a:r>
              <a:rPr lang="en-US" dirty="0"/>
              <a:t> is 1.37 with the area to the left of it being </a:t>
            </a:r>
            <a:r>
              <a:rPr lang="en-US" dirty="0">
                <a:solidFill>
                  <a:srgbClr val="FF0000"/>
                </a:solidFill>
              </a:rPr>
              <a:t>0.9147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Again, draw a picture.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	Recall that Table C gives us cumulative probabilities from 0 to </a:t>
            </a:r>
            <a:r>
              <a:rPr lang="en-US" i="1" dirty="0"/>
              <a:t>z</a:t>
            </a:r>
            <a:r>
              <a:rPr lang="en-US" dirty="0"/>
              <a:t>. Therefore, find 0.3665 in the body of Table C and locate the corresponding value of </a:t>
            </a:r>
            <a:r>
              <a:rPr lang="en-US" i="1" dirty="0"/>
              <a:t>z</a:t>
            </a:r>
            <a:r>
              <a:rPr lang="en-US" dirty="0"/>
              <a:t>. In this case, </a:t>
            </a:r>
          </a:p>
          <a:p>
            <a:endParaRPr lang="en-US" dirty="0"/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1371600"/>
            <a:ext cx="515472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i="1" dirty="0">
                <a:solidFill>
                  <a:srgbClr val="00007D"/>
                </a:solidFill>
              </a:rPr>
              <a:t>P</a:t>
            </a:r>
            <a:r>
              <a:rPr lang="en-US" dirty="0">
                <a:solidFill>
                  <a:srgbClr val="00007D"/>
                </a:solidFill>
              </a:rPr>
              <a:t>(0 &lt; 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&lt; 1.11) = </a:t>
            </a:r>
            <a:r>
              <a:rPr lang="en-US" dirty="0">
                <a:solidFill>
                  <a:srgbClr val="7030A0"/>
                </a:solidFill>
              </a:rPr>
              <a:t>0.3665</a:t>
            </a:r>
            <a:r>
              <a:rPr lang="en-US" dirty="0"/>
              <a:t>. 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So, the value of </a:t>
            </a:r>
            <a:r>
              <a:rPr lang="en-US" i="1" dirty="0"/>
              <a:t>z</a:t>
            </a:r>
            <a:r>
              <a:rPr lang="en-US" dirty="0"/>
              <a:t> corresponding to an area of 	</a:t>
            </a:r>
            <a:r>
              <a:rPr lang="en-US" dirty="0">
                <a:solidFill>
                  <a:srgbClr val="7030A0"/>
                </a:solidFill>
              </a:rPr>
              <a:t>0.3665</a:t>
            </a:r>
            <a:r>
              <a:rPr lang="en-US" dirty="0"/>
              <a:t> between 0 and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=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1.11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Just as in parts </a:t>
            </a:r>
            <a:r>
              <a:rPr lang="en-US" b="1" dirty="0"/>
              <a:t>a.</a:t>
            </a:r>
            <a:r>
              <a:rPr lang="en-US" dirty="0"/>
              <a:t> and </a:t>
            </a:r>
            <a:r>
              <a:rPr lang="en-US" b="1" dirty="0"/>
              <a:t>b., </a:t>
            </a:r>
            <a:r>
              <a:rPr lang="en-US" dirty="0"/>
              <a:t>a picture can be helpful. </a:t>
            </a:r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3352800"/>
            <a:ext cx="4718834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note that the value of </a:t>
            </a:r>
            <a:r>
              <a:rPr lang="en-US" i="1" dirty="0"/>
              <a:t>z</a:t>
            </a:r>
            <a:r>
              <a:rPr lang="en-US" dirty="0"/>
              <a:t> is to the left of 0. Thus, the value of </a:t>
            </a:r>
            <a:r>
              <a:rPr lang="en-US" i="1" dirty="0"/>
              <a:t>z</a:t>
            </a:r>
            <a:r>
              <a:rPr lang="en-US" dirty="0"/>
              <a:t> is going to be negative. Note that the area to the left of </a:t>
            </a:r>
            <a:r>
              <a:rPr lang="en-US" i="1" dirty="0"/>
              <a:t>z</a:t>
            </a:r>
            <a:r>
              <a:rPr lang="en-US" dirty="0"/>
              <a:t> represents the cumulative probability (in the above figure). So, to find the value of </a:t>
            </a:r>
            <a:r>
              <a:rPr lang="en-US" i="1" dirty="0"/>
              <a:t>z</a:t>
            </a:r>
            <a:r>
              <a:rPr lang="en-US" dirty="0"/>
              <a:t>, we only need to find 0.1469 in the body of Appendix A, Table A. The value of </a:t>
            </a:r>
            <a:r>
              <a:rPr lang="en-US" i="1" dirty="0"/>
              <a:t>z</a:t>
            </a:r>
            <a:r>
              <a:rPr lang="en-US" dirty="0"/>
              <a:t> with the area </a:t>
            </a:r>
            <a:r>
              <a:rPr lang="en-US" dirty="0">
                <a:solidFill>
                  <a:srgbClr val="FF0000"/>
                </a:solidFill>
              </a:rPr>
              <a:t>0.1469</a:t>
            </a:r>
            <a:r>
              <a:rPr lang="en-US" dirty="0"/>
              <a:t> to the left of it is </a:t>
            </a:r>
            <a:r>
              <a:rPr lang="en-US" dirty="0">
                <a:solidFill>
                  <a:srgbClr val="7030A0"/>
                </a:solidFill>
              </a:rPr>
              <a:t>−1.05</a:t>
            </a:r>
            <a:r>
              <a:rPr lang="en-US" dirty="0"/>
              <a:t>. That is, </a:t>
            </a:r>
            <a:r>
              <a:rPr lang="en-US" i="1" dirty="0">
                <a:solidFill>
                  <a:srgbClr val="00007D"/>
                </a:solidFill>
              </a:rPr>
              <a:t>P</a:t>
            </a:r>
            <a:r>
              <a:rPr lang="en-US" dirty="0">
                <a:solidFill>
                  <a:srgbClr val="00007D"/>
                </a:solidFill>
              </a:rPr>
              <a:t>(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&lt; −1.05) = </a:t>
            </a:r>
            <a:r>
              <a:rPr lang="en-US" dirty="0">
                <a:solidFill>
                  <a:srgbClr val="FF0000"/>
                </a:solidFill>
              </a:rPr>
              <a:t>0.1469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Once again, a picture can be very helpful.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/>
            <a:r>
              <a:rPr lang="en-US" dirty="0"/>
              <a:t>	Note that from the picture, we have the area to the right of </a:t>
            </a:r>
            <a:r>
              <a:rPr lang="en-US" i="1" dirty="0"/>
              <a:t>z</a:t>
            </a:r>
            <a:r>
              <a:rPr lang="en-US" dirty="0"/>
              <a:t>. However, we know that the total area under the curve is 1. </a:t>
            </a:r>
          </a:p>
          <a:p>
            <a:endParaRPr lang="en-US" dirty="0"/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9600" y="1828800"/>
            <a:ext cx="4749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9CB11-4114-4D58-96D4-B8F084B76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Normal Distribution (cont.)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D8DA442-4B3C-4793-9D32-CDBCE73D45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521" y="1447800"/>
            <a:ext cx="6858957" cy="3353268"/>
          </a:xfrm>
        </p:spPr>
      </p:pic>
    </p:spTree>
    <p:extLst>
      <p:ext uri="{BB962C8B-B14F-4D97-AF65-F5344CB8AC3E}">
        <p14:creationId xmlns:p14="http://schemas.microsoft.com/office/powerpoint/2010/main" val="3331806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if the area to the right of </a:t>
            </a:r>
            <a:r>
              <a:rPr lang="en-US" i="1" dirty="0"/>
              <a:t>z</a:t>
            </a:r>
            <a:r>
              <a:rPr lang="en-US" dirty="0"/>
              <a:t> is 0.7967, then the area to the left of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00007D"/>
                </a:solidFill>
              </a:rPr>
              <a:t>1 − 0.7967 = </a:t>
            </a:r>
            <a:r>
              <a:rPr lang="en-US" dirty="0">
                <a:solidFill>
                  <a:srgbClr val="7030A0"/>
                </a:solidFill>
              </a:rPr>
              <a:t>0.2033</a:t>
            </a:r>
            <a:r>
              <a:rPr lang="en-US" dirty="0"/>
              <a:t>. From the picture, it is clear that if we find 0.2033 in the body of Appendix A, Table A, the corresponding value of </a:t>
            </a:r>
            <a:r>
              <a:rPr lang="en-US" i="1" dirty="0"/>
              <a:t>z</a:t>
            </a:r>
            <a:r>
              <a:rPr lang="en-US" dirty="0"/>
              <a:t> is the value we are interested in. This value of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7030A0"/>
                </a:solidFill>
              </a:rPr>
              <a:t>−0.83</a:t>
            </a:r>
            <a:r>
              <a:rPr lang="en-US" dirty="0"/>
              <a:t>. Therefore, the value of </a:t>
            </a:r>
            <a:r>
              <a:rPr lang="en-US" i="1" dirty="0"/>
              <a:t>z</a:t>
            </a:r>
            <a:r>
              <a:rPr lang="en-US" dirty="0"/>
              <a:t> with the area </a:t>
            </a:r>
            <a:r>
              <a:rPr lang="en-US" dirty="0">
                <a:solidFill>
                  <a:srgbClr val="7030A0"/>
                </a:solidFill>
              </a:rPr>
              <a:t>0.7967</a:t>
            </a:r>
            <a:r>
              <a:rPr lang="en-US" dirty="0"/>
              <a:t> to the right is </a:t>
            </a:r>
            <a:r>
              <a:rPr lang="en-US" dirty="0">
                <a:solidFill>
                  <a:srgbClr val="FF0000"/>
                </a:solidFill>
              </a:rPr>
              <a:t>−0.83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0CA3-F199-48E3-844B-9E7C50C7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z</a:t>
            </a:r>
            <a:r>
              <a:rPr lang="en-US" dirty="0"/>
              <a:t>-distribution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66934-19D1-49E4-9D54-005872031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technique used to translate any normal variable into a standard normal random variable is called a </a:t>
            </a:r>
            <a:br>
              <a:rPr lang="en-US" dirty="0"/>
            </a:br>
            <a:r>
              <a:rPr lang="en-US" b="1" i="1" dirty="0">
                <a:solidFill>
                  <a:srgbClr val="C00000"/>
                </a:solidFill>
              </a:rPr>
              <a:t>z</a:t>
            </a:r>
            <a:r>
              <a:rPr lang="en-US" b="1" dirty="0">
                <a:solidFill>
                  <a:srgbClr val="C00000"/>
                </a:solidFill>
              </a:rPr>
              <a:t>-transformation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(or “standardizing” the random variable). Because the </a:t>
            </a:r>
            <a:r>
              <a:rPr lang="en-US" i="1" dirty="0"/>
              <a:t>z</a:t>
            </a:r>
            <a:r>
              <a:rPr lang="en-US" dirty="0"/>
              <a:t>-transformation gives the standard normal unique status among normals, the standard normal is also referred to as the </a:t>
            </a:r>
            <a:br>
              <a:rPr lang="en-US" dirty="0"/>
            </a:br>
            <a:r>
              <a:rPr lang="en-US" b="1" i="1" dirty="0">
                <a:solidFill>
                  <a:srgbClr val="C00000"/>
                </a:solidFill>
              </a:rPr>
              <a:t>z</a:t>
            </a:r>
            <a:r>
              <a:rPr lang="en-US" b="1" dirty="0">
                <a:solidFill>
                  <a:srgbClr val="C00000"/>
                </a:solidFill>
              </a:rPr>
              <a:t>-distribution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2860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 the probability that a standard normal random variable is less than </a:t>
            </a:r>
            <a:r>
              <a:rPr lang="en-US" dirty="0">
                <a:solidFill>
                  <a:srgbClr val="0000FF"/>
                </a:solidFill>
              </a:rPr>
              <a:t>1.27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Drawing a picture, even when the problem is rather simple, is a good idea. Remember that the probability is represented by the area under the standard normal curve.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8.3.1 (cont.)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0602" y="1219200"/>
            <a:ext cx="5602797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81000" y="4232945"/>
            <a:ext cx="8229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Determining the area under the standard normal curve to the left of a particular value requires little effort since the tables are constructed to give the cumulative probabilities.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That is, the table gives probabilities that the random variable </a:t>
            </a:r>
            <a:r>
              <a:rPr lang="en-US" i="1" dirty="0"/>
              <a:t>z</a:t>
            </a:r>
            <a:r>
              <a:rPr lang="en-US" dirty="0"/>
              <a:t> is less than (or less than or equal to) some value (i.e.,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 &lt; </a:t>
            </a:r>
            <a:r>
              <a:rPr lang="en-US" i="1" dirty="0"/>
              <a:t>z</a:t>
            </a:r>
            <a:r>
              <a:rPr lang="en-US" baseline="-25000" dirty="0"/>
              <a:t>0</a:t>
            </a:r>
            <a:r>
              <a:rPr lang="en-US" dirty="0"/>
              <a:t>) where </a:t>
            </a:r>
            <a:r>
              <a:rPr lang="en-US" i="1" dirty="0"/>
              <a:t>z</a:t>
            </a:r>
            <a:r>
              <a:rPr lang="en-US" baseline="-25000" dirty="0"/>
              <a:t>0</a:t>
            </a:r>
            <a:r>
              <a:rPr lang="en-US" dirty="0"/>
              <a:t> is the number of standard deviations above or below the mean). In this case, the construction of Table B exactly matches the kind of interval we are examining. Thus, merely looking up the value corresponding to </a:t>
            </a:r>
            <a:r>
              <a:rPr lang="en-US" dirty="0">
                <a:solidFill>
                  <a:srgbClr val="0000FF"/>
                </a:solidFill>
              </a:rPr>
              <a:t>1.27</a:t>
            </a:r>
            <a:r>
              <a:rPr lang="en-US" dirty="0"/>
              <a:t> in the table is sufficient to obtain the probability.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180721"/>
              </p:ext>
            </p:extLst>
          </p:nvPr>
        </p:nvGraphicFramePr>
        <p:xfrm>
          <a:off x="1600200" y="1371600"/>
          <a:ext cx="5867400" cy="2295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0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09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73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1305">
                <a:tc>
                  <a:txBody>
                    <a:bodyPr/>
                    <a:lstStyle/>
                    <a:p>
                      <a:pPr marL="14287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i="1" dirty="0"/>
                        <a:t>z</a:t>
                      </a:r>
                      <a:endParaRPr sz="2000" i="1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dirty="0"/>
                        <a:t>0.00</a:t>
                      </a: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dirty="0"/>
                        <a:t>0.01</a:t>
                      </a: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spc="-5" dirty="0"/>
                        <a:t>...</a:t>
                      </a: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31115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dirty="0"/>
                        <a:t>0.06</a:t>
                      </a: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dirty="0"/>
                        <a:t>0.07</a:t>
                      </a: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949"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0.0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0.5000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0.5040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 gridSpan="2">
                  <a:txBody>
                    <a:bodyPr/>
                    <a:lstStyle/>
                    <a:p>
                      <a:pPr marL="813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0.5239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0.5279</a:t>
                      </a:r>
                    </a:p>
                    <a:p>
                      <a:pPr marL="1879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0.5675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18796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0.8790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949"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0.1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0.5398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0.5438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 gridSpan="2">
                  <a:txBody>
                    <a:bodyPr/>
                    <a:lstStyle/>
                    <a:p>
                      <a:pPr marL="813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0.5636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lnT w="12700">
                      <a:solidFill>
                        <a:srgbClr val="6A6A71"/>
                      </a:solidFill>
                      <a:prstDash val="solid"/>
                    </a:lnT>
                    <a:solidFill>
                      <a:srgbClr val="BAB2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9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lnT w="12700">
                      <a:solidFill>
                        <a:srgbClr val="6A6A71"/>
                      </a:solidFill>
                      <a:prstDash val="solid"/>
                    </a:lnT>
                    <a:solidFill>
                      <a:srgbClr val="BAB2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949"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1.1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0.8643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0.8665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 gridSpan="2">
                  <a:txBody>
                    <a:bodyPr/>
                    <a:lstStyle/>
                    <a:p>
                      <a:pPr marL="813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0.8770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lnT w="12700">
                      <a:solidFill>
                        <a:srgbClr val="6A6A71"/>
                      </a:solidFill>
                      <a:prstDash val="solid"/>
                    </a:lnT>
                    <a:solidFill>
                      <a:srgbClr val="BAB2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949"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1.2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0.8849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0.8869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solidFill>
                      <a:srgbClr val="8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13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0.8962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</a:rPr>
                        <a:t>0.8980</a:t>
                      </a:r>
                      <a:endParaRPr sz="2000" dirty="0">
                        <a:solidFill>
                          <a:srgbClr val="FF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949"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1.3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0.9032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0.9049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 gridSpan="2">
                  <a:txBody>
                    <a:bodyPr/>
                    <a:lstStyle/>
                    <a:p>
                      <a:pPr marL="813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0.9131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0.9147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8849" name="Object 1"/>
          <p:cNvGraphicFramePr>
            <a:graphicFrameLocks noChangeAspect="1"/>
          </p:cNvGraphicFramePr>
          <p:nvPr/>
        </p:nvGraphicFramePr>
        <p:xfrm>
          <a:off x="1981200" y="2381756"/>
          <a:ext cx="88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3" name="Equation" r:id="rId3" imgW="88560" imgH="253800" progId="Equation.DSMT4">
                  <p:embed/>
                </p:oleObj>
              </mc:Choice>
              <mc:Fallback>
                <p:oleObj name="Equation" r:id="rId3" imgW="88560" imgH="2538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381756"/>
                        <a:ext cx="889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 the probability that a standard normal random variable is between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1.27</a:t>
            </a:r>
            <a:r>
              <a:rPr lang="en-US" dirty="0"/>
              <a:t>.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draw a picture. </a:t>
            </a:r>
            <a:endParaRPr lang="en-US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2942047"/>
            <a:ext cx="6144768" cy="3035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1930</TotalTime>
  <Words>1415</Words>
  <Application>Microsoft Office PowerPoint</Application>
  <PresentationFormat>On-screen Show (4:3)</PresentationFormat>
  <Paragraphs>142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Calibri</vt:lpstr>
      <vt:lpstr>STIX</vt:lpstr>
      <vt:lpstr>Roboto Condensed</vt:lpstr>
      <vt:lpstr>Times New Roman</vt:lpstr>
      <vt:lpstr>Cambria Math</vt:lpstr>
      <vt:lpstr>Office Theme</vt:lpstr>
      <vt:lpstr>Equation</vt:lpstr>
      <vt:lpstr>Section 8.3</vt:lpstr>
      <vt:lpstr>Standard Normal Distribution </vt:lpstr>
      <vt:lpstr>Standard Normal Distribution (cont.)</vt:lpstr>
      <vt:lpstr>z-distribution</vt:lpstr>
      <vt:lpstr>Example 8.3.1</vt:lpstr>
      <vt:lpstr>Example 8.3.1 (cont.)</vt:lpstr>
      <vt:lpstr>Example 8.3.1 (cont.)</vt:lpstr>
      <vt:lpstr>Example 8.3.1 (cont.)</vt:lpstr>
      <vt:lpstr>Example 8.3.2</vt:lpstr>
      <vt:lpstr>Example 8.3.2 (cont.)</vt:lpstr>
      <vt:lpstr>Example 8.3.3</vt:lpstr>
      <vt:lpstr>Example 8.3.3 (cont.)</vt:lpstr>
      <vt:lpstr>Example 8.3.4</vt:lpstr>
      <vt:lpstr>Example 8.3.4 (cont.)</vt:lpstr>
      <vt:lpstr>Example 8.3.4 (cont.)</vt:lpstr>
      <vt:lpstr>Example 8.3.4 (cont.)</vt:lpstr>
      <vt:lpstr>Example 8.3.4 (cont.)</vt:lpstr>
      <vt:lpstr>Example 8.3.4 (cont.)</vt:lpstr>
      <vt:lpstr>Example 8.3.5</vt:lpstr>
      <vt:lpstr>Example 8.3.5 (cont.)</vt:lpstr>
      <vt:lpstr>Example 8.3.5 (cont.)</vt:lpstr>
      <vt:lpstr>Example 8.3.6</vt:lpstr>
      <vt:lpstr>Example 8.3.6 (cont.)</vt:lpstr>
      <vt:lpstr>Example 8.3.6 (cont.)</vt:lpstr>
      <vt:lpstr>Example 8.3.6 (cont.)</vt:lpstr>
      <vt:lpstr>Example 8.3.6 (cont.)</vt:lpstr>
      <vt:lpstr>Example 8.3.6 (cont.)</vt:lpstr>
      <vt:lpstr>Example 8.3.6 (cont.)</vt:lpstr>
      <vt:lpstr>Example 8.3.6 (cont.)</vt:lpstr>
      <vt:lpstr>Example 8.3.6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jeevan</cp:lastModifiedBy>
  <cp:revision>273</cp:revision>
  <dcterms:created xsi:type="dcterms:W3CDTF">2013-04-26T14:43:13Z</dcterms:created>
  <dcterms:modified xsi:type="dcterms:W3CDTF">2018-09-12T11:09:22Z</dcterms:modified>
</cp:coreProperties>
</file>