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Cambria Math" panose="02040503050406030204" pitchFamily="18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3.wmf"/><Relationship Id="rId3" Type="http://schemas.openxmlformats.org/officeDocument/2006/relationships/image" Target="../media/image25.png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6.wmf"/><Relationship Id="rId9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7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 of the Normal Distribution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first step is to standardize the random variable. 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95400"/>
            <a:ext cx="5547072" cy="331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8.4.3 (cont.)</a:t>
            </a:r>
          </a:p>
        </p:txBody>
      </p:sp>
      <p:pic>
        <p:nvPicPr>
          <p:cNvPr id="716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615440"/>
            <a:ext cx="5420577" cy="288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461278" y="1896611"/>
          <a:ext cx="153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9" name="Equation" r:id="rId4" imgW="1536480" imgH="469800" progId="Equation.DSMT4">
                  <p:embed/>
                </p:oleObj>
              </mc:Choice>
              <mc:Fallback>
                <p:oleObj name="Equation" r:id="rId4" imgW="1536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78" y="1896611"/>
                        <a:ext cx="153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2032932" y="1659622"/>
          <a:ext cx="281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0" name="Equation" r:id="rId6" imgW="2819160" imgH="927000" progId="Equation.DSMT4">
                  <p:embed/>
                </p:oleObj>
              </mc:Choice>
              <mc:Fallback>
                <p:oleObj name="Equation" r:id="rId6" imgW="28191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932" y="1659622"/>
                        <a:ext cx="281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7"/>
          <p:cNvGraphicFramePr>
            <a:graphicFrameLocks noChangeAspect="1"/>
          </p:cNvGraphicFramePr>
          <p:nvPr/>
        </p:nvGraphicFramePr>
        <p:xfrm>
          <a:off x="457200" y="2700556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1" name="Equation" r:id="rId8" imgW="1879560" imgH="469800" progId="Equation.DSMT4">
                  <p:embed/>
                </p:oleObj>
              </mc:Choice>
              <mc:Fallback>
                <p:oleObj name="Equation" r:id="rId8" imgW="18795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00556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461511" y="327660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2" name="Equation" r:id="rId10" imgW="2349360" imgH="469800" progId="Equation.DSMT4">
                  <p:embed/>
                </p:oleObj>
              </mc:Choice>
              <mc:Fallback>
                <p:oleObj name="Equation" r:id="rId10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511" y="327660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/>
        </p:nvGraphicFramePr>
        <p:xfrm>
          <a:off x="457200" y="3912066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3" name="Equation" r:id="rId12" imgW="1752480" imgH="291960" progId="Equation.DSMT4">
                  <p:embed/>
                </p:oleObj>
              </mc:Choice>
              <mc:Fallback>
                <p:oleObj name="Equation" r:id="rId12" imgW="1752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12066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482367" y="4409813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4" name="Equation" r:id="rId14" imgW="1269720" imgH="291960" progId="Equation.DSMT4">
                  <p:embed/>
                </p:oleObj>
              </mc:Choice>
              <mc:Fallback>
                <p:oleObj name="Equation" r:id="rId14" imgW="1269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67" y="4409813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" y="50292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only </a:t>
            </a:r>
            <a:r>
              <a:rPr lang="en-US" sz="2800" dirty="0">
                <a:solidFill>
                  <a:srgbClr val="FF0000"/>
                </a:solidFill>
              </a:rPr>
              <a:t>0.73% </a:t>
            </a:r>
            <a:r>
              <a:rPr lang="en-US" sz="2800" dirty="0"/>
              <a:t>of the students scored higher than your score of 644.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for </a:t>
            </a:r>
            <a:r>
              <a:rPr lang="en-US" dirty="0">
                <a:solidFill>
                  <a:srgbClr val="0000FF"/>
                </a:solidFill>
              </a:rPr>
              <a:t>132</a:t>
            </a:r>
            <a:r>
              <a:rPr lang="en-US" dirty="0"/>
              <a:t> shoppers making a purchase at a clothing store, the total each shopper will spend follows a normal distribution with a mean of </a:t>
            </a:r>
            <a:r>
              <a:rPr lang="en-US" dirty="0">
                <a:solidFill>
                  <a:srgbClr val="0000FF"/>
                </a:solidFill>
              </a:rPr>
              <a:t>$234 </a:t>
            </a:r>
            <a:r>
              <a:rPr lang="en-US" dirty="0"/>
              <a:t>and a standard deviation of </a:t>
            </a:r>
            <a:r>
              <a:rPr lang="en-US" dirty="0">
                <a:solidFill>
                  <a:srgbClr val="0000FF"/>
                </a:solidFill>
              </a:rPr>
              <a:t>$94</a:t>
            </a:r>
            <a:r>
              <a:rPr lang="en-US" dirty="0"/>
              <a:t>. What is the probability that the next purchase total will be between </a:t>
            </a:r>
            <a:r>
              <a:rPr lang="en-US" dirty="0">
                <a:solidFill>
                  <a:srgbClr val="0000FF"/>
                </a:solidFill>
              </a:rPr>
              <a:t>$100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$150</a:t>
            </a:r>
            <a:r>
              <a:rPr lang="en-US" dirty="0"/>
              <a:t>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purchase total. We are interested in the probability that </a:t>
            </a:r>
            <a:r>
              <a:rPr lang="en-US" i="1" dirty="0"/>
              <a:t>x</a:t>
            </a:r>
            <a:r>
              <a:rPr lang="en-US" dirty="0"/>
              <a:t> is between </a:t>
            </a:r>
            <a:r>
              <a:rPr lang="en-US" dirty="0">
                <a:solidFill>
                  <a:srgbClr val="0000FF"/>
                </a:solidFill>
              </a:rPr>
              <a:t>$100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$150</a:t>
            </a:r>
            <a:r>
              <a:rPr lang="en-US" dirty="0"/>
              <a:t>. Writing this probability statement and then standardizing the random variable </a:t>
            </a:r>
            <a:r>
              <a:rPr lang="en-US" i="1" dirty="0"/>
              <a:t>x</a:t>
            </a:r>
            <a:r>
              <a:rPr lang="en-US" dirty="0"/>
              <a:t>, we have the following.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838200" y="15240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9" name="Equation" r:id="rId3" imgW="2361960" imgH="469800" progId="Equation.DSMT4">
                  <p:embed/>
                </p:oleObj>
              </mc:Choice>
              <mc:Fallback>
                <p:oleObj name="Equation" r:id="rId3" imgW="23619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3225567" y="1295400"/>
          <a:ext cx="454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0" name="Equation" r:id="rId5" imgW="4546440" imgH="927000" progId="Equation.DSMT4">
                  <p:embed/>
                </p:oleObj>
              </mc:Choice>
              <mc:Fallback>
                <p:oleObj name="Equation" r:id="rId5" imgW="45464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567" y="1295400"/>
                        <a:ext cx="454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3251200" y="2345422"/>
          <a:ext cx="322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1" name="Equation" r:id="rId7" imgW="3225600" imgH="469800" progId="Equation.DSMT4">
                  <p:embed/>
                </p:oleObj>
              </mc:Choice>
              <mc:Fallback>
                <p:oleObj name="Equation" r:id="rId7" imgW="3225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345422"/>
                        <a:ext cx="322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76160" y="2971800"/>
            <a:ext cx="5391681" cy="2862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To find the probability that </a:t>
            </a:r>
            <a:r>
              <a:rPr lang="en-US" i="1" dirty="0"/>
              <a:t>z</a:t>
            </a:r>
            <a:r>
              <a:rPr lang="en-US" dirty="0"/>
              <a:t> is between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1.43 and       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0.89, we will need to find the probability that </a:t>
            </a:r>
            <a:r>
              <a:rPr lang="en-US" i="1" dirty="0"/>
              <a:t>z</a:t>
            </a:r>
            <a:r>
              <a:rPr lang="en-US" dirty="0"/>
              <a:t> is less than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0.89 and subtract the probability that </a:t>
            </a:r>
            <a:r>
              <a:rPr lang="en-US" i="1" dirty="0"/>
              <a:t>z</a:t>
            </a:r>
            <a:r>
              <a:rPr lang="en-US" dirty="0"/>
              <a:t> is less than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1.43. Using Table A in Appendix A, we have the following.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is approximately an </a:t>
            </a:r>
            <a:r>
              <a:rPr lang="en-US" dirty="0">
                <a:solidFill>
                  <a:srgbClr val="FF0000"/>
                </a:solidFill>
              </a:rPr>
              <a:t>11% </a:t>
            </a:r>
            <a:r>
              <a:rPr lang="en-US" dirty="0"/>
              <a:t>chance that the purchase will be between $100 and $150.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626533" y="3445934"/>
          <a:ext cx="295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7" name="Equation" r:id="rId3" imgW="2958840" imgH="469800" progId="Equation.DSMT4">
                  <p:embed/>
                </p:oleObj>
              </mc:Choice>
              <mc:Fallback>
                <p:oleObj name="Equation" r:id="rId3" imgW="2958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33" y="3445934"/>
                        <a:ext cx="295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3606800" y="3445934"/>
          <a:ext cx="416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8" name="Equation" r:id="rId5" imgW="4165560" imgH="469800" progId="Equation.DSMT4">
                  <p:embed/>
                </p:oleObj>
              </mc:Choice>
              <mc:Fallback>
                <p:oleObj name="Equation" r:id="rId5" imgW="4165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3445934"/>
                        <a:ext cx="416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3606800" y="4055534"/>
          <a:ext cx="257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9" name="Equation" r:id="rId7" imgW="2577960" imgH="291960" progId="Equation.DSMT4">
                  <p:embed/>
                </p:oleObj>
              </mc:Choice>
              <mc:Fallback>
                <p:oleObj name="Equation" r:id="rId7" imgW="2577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055534"/>
                        <a:ext cx="257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3598333" y="4588934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0" name="Equation" r:id="rId9" imgW="1269720" imgH="291960" progId="Equation.DSMT4">
                  <p:embed/>
                </p:oleObj>
              </mc:Choice>
              <mc:Fallback>
                <p:oleObj name="Equation" r:id="rId9" imgW="1269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333" y="4588934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normal distribution has a mean of </a:t>
            </a:r>
            <a:r>
              <a:rPr lang="en-US" dirty="0">
                <a:solidFill>
                  <a:srgbClr val="0000FF"/>
                </a:solidFill>
              </a:rPr>
              <a:t>28.0</a:t>
            </a:r>
            <a:r>
              <a:rPr lang="en-US" dirty="0"/>
              <a:t> and a standard deviation of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, what is the value of the random variable </a:t>
            </a:r>
            <a:r>
              <a:rPr lang="en-US" i="1" dirty="0"/>
              <a:t>X</a:t>
            </a:r>
            <a:r>
              <a:rPr lang="en-US" dirty="0"/>
              <a:t> that has an area to its right equal to </a:t>
            </a:r>
            <a:r>
              <a:rPr lang="en-US" dirty="0">
                <a:solidFill>
                  <a:srgbClr val="0000FF"/>
                </a:solidFill>
              </a:rPr>
              <a:t>0.6700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657600"/>
            <a:ext cx="4267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Remember that we need to use the steps in reverse. Begin by using the given area to find the value of </a:t>
            </a:r>
            <a:r>
              <a:rPr lang="en-US" sz="2800" i="1" dirty="0"/>
              <a:t>z</a:t>
            </a:r>
            <a:r>
              <a:rPr lang="en-US" sz="2800" dirty="0"/>
              <a:t>.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0196" y="3200400"/>
            <a:ext cx="4831404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Since we know that the area to the right of </a:t>
            </a:r>
            <a:r>
              <a:rPr lang="en-US" i="1" dirty="0"/>
              <a:t>x</a:t>
            </a:r>
            <a:r>
              <a:rPr lang="en-US" dirty="0"/>
              <a:t> is 0.6700, we also know the area to the left of </a:t>
            </a:r>
            <a:r>
              <a:rPr lang="en-US" i="1" dirty="0"/>
              <a:t>x</a:t>
            </a:r>
            <a:r>
              <a:rPr lang="en-US" dirty="0"/>
              <a:t> is 1 − 0.6700 = 0.3300. Using Table A in Appendix A, we find the </a:t>
            </a:r>
            <a:r>
              <a:rPr lang="en-US" i="1" dirty="0"/>
              <a:t>z</a:t>
            </a:r>
            <a:r>
              <a:rPr lang="en-US" dirty="0"/>
              <a:t>-value corresponding to this area is </a:t>
            </a:r>
            <a:r>
              <a:rPr lang="en-US" i="1" dirty="0"/>
              <a:t>z</a:t>
            </a:r>
            <a:r>
              <a:rPr lang="en-US" dirty="0"/>
              <a:t> ≈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0.44. The final step is to use this </a:t>
            </a:r>
            <a:r>
              <a:rPr lang="en-US" i="1" dirty="0"/>
              <a:t>z</a:t>
            </a:r>
            <a:r>
              <a:rPr lang="en-US" dirty="0"/>
              <a:t>-score, along with the given values of the mean and standard deviation, to solve for </a:t>
            </a:r>
            <a:r>
              <a:rPr lang="en-US" i="1" dirty="0"/>
              <a:t>x</a:t>
            </a:r>
            <a:r>
              <a:rPr lang="en-US" dirty="0"/>
              <a:t>. Substituting these values into the formula for </a:t>
            </a:r>
            <a:r>
              <a:rPr lang="en-US" i="1" dirty="0"/>
              <a:t>x</a:t>
            </a:r>
            <a:r>
              <a:rPr lang="en-US" dirty="0"/>
              <a:t> we have the following. 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245447"/>
              </p:ext>
            </p:extLst>
          </p:nvPr>
        </p:nvGraphicFramePr>
        <p:xfrm>
          <a:off x="3298825" y="4586288"/>
          <a:ext cx="166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1" name="Equation" r:id="rId3" imgW="1663560" imgH="317160" progId="Equation.DSMT4">
                  <p:embed/>
                </p:oleObj>
              </mc:Choice>
              <mc:Fallback>
                <p:oleObj name="Equation" r:id="rId3" imgW="16635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4586288"/>
                        <a:ext cx="1663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3581400" y="5029200"/>
          <a:ext cx="300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2" name="Equation" r:id="rId5" imgW="3009600" imgH="469800" progId="Equation.DSMT4">
                  <p:embed/>
                </p:oleObj>
              </mc:Choice>
              <mc:Fallback>
                <p:oleObj name="Equation" r:id="rId5" imgW="3009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29200"/>
                        <a:ext cx="300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3581400" y="5663967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3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663967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/>
              <a:t>The body temperatures of adults are normally distributed with a mean of 98.60 °F and a standard deviation of 0.73 °F. What temperature represents the 90</a:t>
            </a:r>
            <a:r>
              <a:rPr lang="en-US" baseline="30000" dirty="0"/>
              <a:t>th</a:t>
            </a:r>
            <a:r>
              <a:rPr lang="en-US" dirty="0"/>
              <a:t> percentile? </a:t>
            </a:r>
          </a:p>
          <a:p>
            <a:r>
              <a:rPr lang="en-US" b="1" dirty="0"/>
              <a:t>Solution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899" y="33528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In order to determine the temperature that represents the 90</a:t>
            </a:r>
            <a:r>
              <a:rPr lang="en-US" sz="2800" baseline="30000" dirty="0"/>
              <a:t>th</a:t>
            </a:r>
            <a:r>
              <a:rPr lang="en-US" sz="2800" dirty="0"/>
              <a:t> percentile, we first need to find the </a:t>
            </a:r>
            <a:r>
              <a:rPr lang="en-US" sz="2800" i="1" dirty="0"/>
              <a:t>z</a:t>
            </a:r>
            <a:r>
              <a:rPr lang="en-US" sz="2800" dirty="0"/>
              <a:t>-value that represents the 90</a:t>
            </a:r>
            <a:r>
              <a:rPr lang="en-US" sz="2800" baseline="30000" dirty="0"/>
              <a:t>th</a:t>
            </a:r>
            <a:r>
              <a:rPr lang="en-US" sz="2800" dirty="0"/>
              <a:t> percentile. 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2343" y="3284989"/>
            <a:ext cx="5175457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technology, we determine this value to be             </a:t>
            </a:r>
            <a:r>
              <a:rPr lang="en-US" i="1" dirty="0"/>
              <a:t>z</a:t>
            </a:r>
            <a:r>
              <a:rPr lang="en-US" dirty="0"/>
              <a:t> ≈ 1.281552. Once we have the value of </a:t>
            </a:r>
            <a:r>
              <a:rPr lang="en-US" i="1" dirty="0"/>
              <a:t>z</a:t>
            </a:r>
            <a:r>
              <a:rPr lang="en-US" dirty="0"/>
              <a:t>, we can substitute into the formula given above to find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a temperature of approximately </a:t>
            </a:r>
            <a:r>
              <a:rPr lang="en-US" dirty="0">
                <a:solidFill>
                  <a:srgbClr val="FF0000"/>
                </a:solidFill>
              </a:rPr>
              <a:t>99.54 °F </a:t>
            </a:r>
            <a:r>
              <a:rPr lang="en-US" dirty="0"/>
              <a:t>represents the 90</a:t>
            </a:r>
            <a:r>
              <a:rPr lang="en-US" baseline="30000" dirty="0"/>
              <a:t>th</a:t>
            </a:r>
            <a:r>
              <a:rPr lang="en-US" dirty="0"/>
              <a:t> percentile. 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97182"/>
              </p:ext>
            </p:extLst>
          </p:nvPr>
        </p:nvGraphicFramePr>
        <p:xfrm>
          <a:off x="2959100" y="3054350"/>
          <a:ext cx="166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0" name="Equation" r:id="rId3" imgW="1663560" imgH="317160" progId="Equation.DSMT4">
                  <p:embed/>
                </p:oleObj>
              </mc:Choice>
              <mc:Fallback>
                <p:oleObj name="Equation" r:id="rId3" imgW="166356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054350"/>
                        <a:ext cx="1663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3200400" y="3429000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1" name="Equation" r:id="rId5" imgW="3848040" imgH="469800" progId="Equation.DSMT4">
                  <p:embed/>
                </p:oleObj>
              </mc:Choice>
              <mc:Fallback>
                <p:oleObj name="Equation" r:id="rId5" imgW="38480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3200400" y="4064466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2" name="Equation" r:id="rId7" imgW="1803240" imgH="291960" progId="Equation.DSMT4">
                  <p:embed/>
                </p:oleObj>
              </mc:Choice>
              <mc:Fallback>
                <p:oleObj name="Equation" r:id="rId7" imgW="18032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064466"/>
                        <a:ext cx="180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Standardizing a Normal Random Variable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following formula can transform any normal random variable into a standard normal random variable, </a:t>
            </a:r>
            <a:r>
              <a:rPr lang="en-US" i="1" dirty="0">
                <a:solidFill>
                  <a:srgbClr val="000000"/>
                </a:solidFill>
              </a:rPr>
              <a:t>z. </a:t>
            </a:r>
          </a:p>
          <a:p>
            <a:endParaRPr lang="en-US" i="1" dirty="0">
              <a:solidFill>
                <a:srgbClr val="000000"/>
              </a:solidFill>
            </a:endParaRPr>
          </a:p>
          <a:p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is a normal random variable with mean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n-US" dirty="0">
                <a:solidFill>
                  <a:srgbClr val="000000"/>
                </a:solidFill>
              </a:rPr>
              <a:t> and standard deviation σ. </a:t>
            </a:r>
          </a:p>
        </p:txBody>
      </p:sp>
      <p:graphicFrame>
        <p:nvGraphicFramePr>
          <p:cNvPr id="573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010979"/>
              </p:ext>
            </p:extLst>
          </p:nvPr>
        </p:nvGraphicFramePr>
        <p:xfrm>
          <a:off x="3810000" y="313055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9" name="Equation" r:id="rId3" imgW="1320480" imgH="838080" progId="Equation.DSMT4">
                  <p:embed/>
                </p:oleObj>
              </mc:Choice>
              <mc:Fallback>
                <p:oleObj name="Equation" r:id="rId3" imgW="132048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3055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probability that a normal random variable with a mean of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and a standard deviation of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will lie between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40</a:t>
            </a:r>
            <a:r>
              <a:rPr lang="en-US" dirty="0"/>
              <a:t>.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2561" y="2819400"/>
            <a:ext cx="6138879" cy="258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Standardizing the random variable </a:t>
            </a:r>
            <a:r>
              <a:rPr lang="en-US" i="1" dirty="0"/>
              <a:t>X</a:t>
            </a:r>
            <a:r>
              <a:rPr lang="en-US" dirty="0"/>
              <a:t> yields the following. 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973822" y="3005356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2" name="Equation" r:id="rId3" imgW="2031840" imgH="469800" progId="Equation.DSMT4">
                  <p:embed/>
                </p:oleObj>
              </mc:Choice>
              <mc:Fallback>
                <p:oleObj name="Equation" r:id="rId3" imgW="2031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3005356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552300"/>
              </p:ext>
            </p:extLst>
          </p:nvPr>
        </p:nvGraphicFramePr>
        <p:xfrm>
          <a:off x="3031222" y="2717334"/>
          <a:ext cx="4927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3" name="Equation" r:id="rId5" imgW="4927320" imgH="1028520" progId="Equation.DSMT4">
                  <p:embed/>
                </p:oleObj>
              </mc:Choice>
              <mc:Fallback>
                <p:oleObj name="Equation" r:id="rId5" imgW="492732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222" y="2717334"/>
                        <a:ext cx="4927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3031222" y="3869422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name="Equation" r:id="rId7" imgW="2184120" imgH="469800" progId="Equation.DSMT4">
                  <p:embed/>
                </p:oleObj>
              </mc:Choice>
              <mc:Fallback>
                <p:oleObj name="Equation" r:id="rId7" imgW="2184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222" y="3869422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Once the problem has been converted to a problem involving </a:t>
            </a:r>
            <a:r>
              <a:rPr lang="en-US" i="1" dirty="0"/>
              <a:t>z</a:t>
            </a:r>
            <a:r>
              <a:rPr lang="en-US" dirty="0"/>
              <a:t> (see the figure above), the appropriate probability can be determined from the standard normal tables in Appendix A. From Table C, 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1219200"/>
            <a:ext cx="514781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126054"/>
              </p:ext>
            </p:extLst>
          </p:nvPr>
        </p:nvGraphicFramePr>
        <p:xfrm>
          <a:off x="2565400" y="5575766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7" name="Equation" r:id="rId4" imgW="3301920" imgH="469800" progId="Equation.DSMT4">
                  <p:embed/>
                </p:oleObj>
              </mc:Choice>
              <mc:Fallback>
                <p:oleObj name="Equation" r:id="rId4" imgW="33019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5575766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probability that a normal random variable with a mean of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and standard deviation of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will be greater than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.</a:t>
            </a:r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124200"/>
            <a:ext cx="6119803" cy="257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Standardizing the random variable, we have the following. </a:t>
            </a:r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193022" y="3212867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4" name="Equation" r:id="rId3" imgW="1358640" imgH="469800" progId="Equation.DSMT4">
                  <p:embed/>
                </p:oleObj>
              </mc:Choice>
              <mc:Fallback>
                <p:oleObj name="Equation" r:id="rId3" imgW="1358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022" y="3212867"/>
                        <a:ext cx="135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568700" y="2971567"/>
          <a:ext cx="2451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5" name="Equation" r:id="rId5" imgW="2450880" imgH="927000" progId="Equation.DSMT4">
                  <p:embed/>
                </p:oleObj>
              </mc:Choice>
              <mc:Fallback>
                <p:oleObj name="Equation" r:id="rId5" imgW="24508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2971567"/>
                        <a:ext cx="2451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581400" y="40259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6" name="Equation" r:id="rId7" imgW="1409400" imgH="469800" progId="Equation.DSMT4">
                  <p:embed/>
                </p:oleObj>
              </mc:Choice>
              <mc:Fallback>
                <p:oleObj name="Equation" r:id="rId7" imgW="1409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259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the </a:t>
            </a:r>
            <a:r>
              <a:rPr lang="en-US" i="1" dirty="0"/>
              <a:t>x</a:t>
            </a:r>
            <a:r>
              <a:rPr lang="en-US" dirty="0"/>
              <a:t>-value of 30 transformed into the </a:t>
            </a:r>
            <a:r>
              <a:rPr lang="en-US" i="1" dirty="0"/>
              <a:t>z</a:t>
            </a:r>
            <a:r>
              <a:rPr lang="en-US" dirty="0"/>
              <a:t>-value of 1. In other words, 30 is one standard deviation away from the mean. 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295400"/>
            <a:ext cx="475695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762000" y="1549866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2" name="Equation" r:id="rId4" imgW="1130040" imgH="469800" progId="Equation.DSMT4">
                  <p:embed/>
                </p:oleObj>
              </mc:Choice>
              <mc:Fallback>
                <p:oleObj name="Equation" r:id="rId4" imgW="11300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49866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1913389" y="1549866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3" name="Equation" r:id="rId6" imgW="1879560" imgH="469800" progId="Equation.DSMT4">
                  <p:embed/>
                </p:oleObj>
              </mc:Choice>
              <mc:Fallback>
                <p:oleObj name="Equation" r:id="rId6" imgW="1879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389" y="1549866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1934478" y="218463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4" name="Equation" r:id="rId8" imgW="1739880" imgH="291960" progId="Equation.DSMT4">
                  <p:embed/>
                </p:oleObj>
              </mc:Choice>
              <mc:Fallback>
                <p:oleObj name="Equation" r:id="rId8" imgW="1739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4478" y="218463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917700" y="2708945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5" name="Equation" r:id="rId10" imgW="1282680" imgH="291960" progId="Equation.DSMT4">
                  <p:embed/>
                </p:oleObj>
              </mc:Choice>
              <mc:Fallback>
                <p:oleObj name="Equation" r:id="rId10" imgW="1282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708945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8.4.3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a national testing service gives a test in which the results are normally distributed with a mean of </a:t>
            </a:r>
            <a:r>
              <a:rPr lang="en-US" dirty="0">
                <a:solidFill>
                  <a:srgbClr val="0000FF"/>
                </a:solidFill>
              </a:rPr>
              <a:t>400</a:t>
            </a:r>
            <a:r>
              <a:rPr lang="en-US" dirty="0"/>
              <a:t> and a standard deviation of </a:t>
            </a:r>
            <a:r>
              <a:rPr lang="en-US" dirty="0">
                <a:solidFill>
                  <a:srgbClr val="0000FF"/>
                </a:solidFill>
              </a:rPr>
              <a:t>100</a:t>
            </a:r>
            <a:r>
              <a:rPr lang="en-US" dirty="0"/>
              <a:t>. If you score a </a:t>
            </a:r>
            <a:r>
              <a:rPr lang="en-US" dirty="0">
                <a:solidFill>
                  <a:srgbClr val="0000FF"/>
                </a:solidFill>
              </a:rPr>
              <a:t>644</a:t>
            </a:r>
            <a:r>
              <a:rPr lang="en-US" dirty="0"/>
              <a:t> on the test, what fraction of the students taking the test exceeded your score?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a student’s score on the test.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753</Words>
  <Application>Microsoft Office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Symbol</vt:lpstr>
      <vt:lpstr>Office Theme</vt:lpstr>
      <vt:lpstr>MathType 6.0 Equation</vt:lpstr>
      <vt:lpstr>Equation</vt:lpstr>
      <vt:lpstr>Section 8.4</vt:lpstr>
      <vt:lpstr>Standardizing a Normal Random Variable </vt:lpstr>
      <vt:lpstr>Example 8.4.1</vt:lpstr>
      <vt:lpstr>Example 8.4.1 (cont.)</vt:lpstr>
      <vt:lpstr>Example 8.4.1 (cont.)</vt:lpstr>
      <vt:lpstr>Example 8.4.2</vt:lpstr>
      <vt:lpstr>Example 8.4.2 (cont.)</vt:lpstr>
      <vt:lpstr>Example 8.4.2 (cont.)</vt:lpstr>
      <vt:lpstr>Example 8.4.3</vt:lpstr>
      <vt:lpstr>Example 8.4.3 (cont.)</vt:lpstr>
      <vt:lpstr>Example 8.4.3 (cont.)</vt:lpstr>
      <vt:lpstr>Example 8.4.4</vt:lpstr>
      <vt:lpstr>Example 8.4.4 (cont.)</vt:lpstr>
      <vt:lpstr>Example 8.4.4 (cont.)</vt:lpstr>
      <vt:lpstr>Example 8.4.5</vt:lpstr>
      <vt:lpstr>Example 8.4.5 (cont.)</vt:lpstr>
      <vt:lpstr>Example 8.4.6</vt:lpstr>
      <vt:lpstr>Example 8.4.6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256</cp:revision>
  <dcterms:created xsi:type="dcterms:W3CDTF">2013-04-26T14:43:13Z</dcterms:created>
  <dcterms:modified xsi:type="dcterms:W3CDTF">2018-09-12T11:13:16Z</dcterms:modified>
</cp:coreProperties>
</file>