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86"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1"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
      <p:font typeface="Open Sans" panose="020B060603050402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Assessing Normality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(cont.)</a:t>
            </a:r>
          </a:p>
        </p:txBody>
      </p:sp>
      <p:sp>
        <p:nvSpPr>
          <p:cNvPr id="3" name="Content Placeholder 2"/>
          <p:cNvSpPr>
            <a:spLocks noGrp="1"/>
          </p:cNvSpPr>
          <p:nvPr>
            <p:ph idx="1"/>
          </p:nvPr>
        </p:nvSpPr>
        <p:spPr/>
        <p:txBody>
          <a:bodyPr>
            <a:noAutofit/>
          </a:bodyPr>
          <a:lstStyle/>
          <a:p>
            <a:r>
              <a:rPr lang="en-US" b="1" dirty="0"/>
              <a:t>Steps 1–3 </a:t>
            </a:r>
          </a:p>
          <a:p>
            <a:pPr marL="514350" indent="-514350">
              <a:buFont typeface="+mj-lt"/>
              <a:buAutoNum type="arabicPeriod"/>
            </a:pPr>
            <a:r>
              <a:rPr lang="en-US" dirty="0"/>
              <a:t>Sort the data values so they are arranged from smallest to largest, and assign a rank to each value. </a:t>
            </a:r>
          </a:p>
          <a:p>
            <a:pPr marL="514350" indent="-514350">
              <a:buFont typeface="+mj-lt"/>
              <a:buAutoNum type="arabicPeriod"/>
            </a:pPr>
            <a:r>
              <a:rPr lang="en-US" dirty="0"/>
              <a:t>Compute the percentile occupied by each value. For example, the value 20, which has rank 3, occupies the 25</a:t>
            </a:r>
            <a:r>
              <a:rPr lang="en-US" baseline="30000" dirty="0"/>
              <a:t>th</a:t>
            </a:r>
            <a:r>
              <a:rPr lang="en-US" dirty="0"/>
              <a:t> percentile. </a:t>
            </a:r>
          </a:p>
          <a:p>
            <a:pPr marL="514350" indent="-514350">
              <a:buFont typeface="+mj-lt"/>
              <a:buAutoNum type="arabicPeriod"/>
            </a:pPr>
            <a:endParaRPr lang="en-US" dirty="0"/>
          </a:p>
          <a:p>
            <a:endParaRPr lang="en-US" dirty="0"/>
          </a:p>
        </p:txBody>
      </p:sp>
      <p:graphicFrame>
        <p:nvGraphicFramePr>
          <p:cNvPr id="83970" name="Object 2"/>
          <p:cNvGraphicFramePr>
            <a:graphicFrameLocks noChangeAspect="1"/>
          </p:cNvGraphicFramePr>
          <p:nvPr/>
        </p:nvGraphicFramePr>
        <p:xfrm>
          <a:off x="3454400" y="4191000"/>
          <a:ext cx="1955800" cy="838200"/>
        </p:xfrm>
        <a:graphic>
          <a:graphicData uri="http://schemas.openxmlformats.org/presentationml/2006/ole">
            <mc:AlternateContent xmlns:mc="http://schemas.openxmlformats.org/markup-compatibility/2006">
              <mc:Choice xmlns:v="urn:schemas-microsoft-com:vml" Requires="v">
                <p:oleObj spid="_x0000_s83972" name="Equation" r:id="rId3" imgW="1955520" imgH="838080" progId="Equation.DSMT4">
                  <p:embed/>
                </p:oleObj>
              </mc:Choice>
              <mc:Fallback>
                <p:oleObj name="Equation" r:id="rId3" imgW="1955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4191000"/>
                        <a:ext cx="195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(cont.)</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Using the percentiles calculated in the previous step, find the corresponding z-scores using technology. </a:t>
            </a:r>
          </a:p>
        </p:txBody>
      </p:sp>
      <p:graphicFrame>
        <p:nvGraphicFramePr>
          <p:cNvPr id="4" name="object 2"/>
          <p:cNvGraphicFramePr>
            <a:graphicFrameLocks noGrp="1"/>
          </p:cNvGraphicFramePr>
          <p:nvPr>
            <p:extLst>
              <p:ext uri="{D42A27DB-BD31-4B8C-83A1-F6EECF244321}">
                <p14:modId xmlns:p14="http://schemas.microsoft.com/office/powerpoint/2010/main" val="3383133695"/>
              </p:ext>
            </p:extLst>
          </p:nvPr>
        </p:nvGraphicFramePr>
        <p:xfrm>
          <a:off x="2895600" y="2264410"/>
          <a:ext cx="3657600" cy="3587750"/>
        </p:xfrm>
        <a:graphic>
          <a:graphicData uri="http://schemas.openxmlformats.org/drawingml/2006/table">
            <a:tbl>
              <a:tblPr firstRow="1" bandRow="1">
                <a:tableStyleId>{5C22544A-7EE6-4342-B048-85BDC9FD1C3A}</a:tableStyleId>
              </a:tblPr>
              <a:tblGrid>
                <a:gridCol w="564584">
                  <a:extLst>
                    <a:ext uri="{9D8B030D-6E8A-4147-A177-3AD203B41FA5}">
                      <a16:colId xmlns:a16="http://schemas.microsoft.com/office/drawing/2014/main" xmlns="" val="20000"/>
                    </a:ext>
                  </a:extLst>
                </a:gridCol>
                <a:gridCol w="731701">
                  <a:extLst>
                    <a:ext uri="{9D8B030D-6E8A-4147-A177-3AD203B41FA5}">
                      <a16:colId xmlns:a16="http://schemas.microsoft.com/office/drawing/2014/main" xmlns="" val="20001"/>
                    </a:ext>
                  </a:extLst>
                </a:gridCol>
                <a:gridCol w="1322480">
                  <a:extLst>
                    <a:ext uri="{9D8B030D-6E8A-4147-A177-3AD203B41FA5}">
                      <a16:colId xmlns:a16="http://schemas.microsoft.com/office/drawing/2014/main" xmlns="" val="20002"/>
                    </a:ext>
                  </a:extLst>
                </a:gridCol>
                <a:gridCol w="1038835">
                  <a:extLst>
                    <a:ext uri="{9D8B030D-6E8A-4147-A177-3AD203B41FA5}">
                      <a16:colId xmlns:a16="http://schemas.microsoft.com/office/drawing/2014/main" xmlns="" val="20003"/>
                    </a:ext>
                  </a:extLst>
                </a:gridCol>
              </a:tblGrid>
              <a:tr h="381000">
                <a:tc>
                  <a:txBody>
                    <a:bodyPr/>
                    <a:lstStyle/>
                    <a:p>
                      <a:pPr marL="12700" algn="ctr">
                        <a:lnSpc>
                          <a:spcPct val="100000"/>
                        </a:lnSpc>
                        <a:spcBef>
                          <a:spcPts val="140"/>
                        </a:spcBef>
                      </a:pPr>
                      <a:r>
                        <a:rPr sz="2000" dirty="0"/>
                        <a:t>Age</a:t>
                      </a:r>
                      <a:endParaRPr sz="2000" dirty="0">
                        <a:latin typeface="Open Sans"/>
                        <a:cs typeface="Open Sans"/>
                      </a:endParaRPr>
                    </a:p>
                  </a:txBody>
                  <a:tcPr marL="0" marR="0" marT="17780" marB="0"/>
                </a:tc>
                <a:tc>
                  <a:txBody>
                    <a:bodyPr/>
                    <a:lstStyle/>
                    <a:p>
                      <a:pPr marL="12065" algn="ctr">
                        <a:lnSpc>
                          <a:spcPct val="100000"/>
                        </a:lnSpc>
                        <a:spcBef>
                          <a:spcPts val="140"/>
                        </a:spcBef>
                      </a:pPr>
                      <a:r>
                        <a:rPr sz="2000" spc="-5" dirty="0"/>
                        <a:t>Rank</a:t>
                      </a:r>
                      <a:endParaRPr sz="2000" dirty="0">
                        <a:latin typeface="Open Sans"/>
                        <a:cs typeface="Open Sans"/>
                      </a:endParaRPr>
                    </a:p>
                  </a:txBody>
                  <a:tcPr marL="0" marR="0" marT="17780" marB="0"/>
                </a:tc>
                <a:tc>
                  <a:txBody>
                    <a:bodyPr/>
                    <a:lstStyle/>
                    <a:p>
                      <a:pPr marL="12700" algn="ctr">
                        <a:lnSpc>
                          <a:spcPct val="100000"/>
                        </a:lnSpc>
                        <a:spcBef>
                          <a:spcPts val="140"/>
                        </a:spcBef>
                      </a:pPr>
                      <a:r>
                        <a:rPr sz="2000" dirty="0"/>
                        <a:t>Percentile</a:t>
                      </a:r>
                      <a:endParaRPr sz="2000" dirty="0">
                        <a:latin typeface="Open Sans"/>
                        <a:cs typeface="Open Sans"/>
                      </a:endParaRPr>
                    </a:p>
                  </a:txBody>
                  <a:tcPr marL="0" marR="0" marT="17780" marB="0"/>
                </a:tc>
                <a:tc>
                  <a:txBody>
                    <a:bodyPr/>
                    <a:lstStyle/>
                    <a:p>
                      <a:pPr marL="82550" algn="ctr">
                        <a:lnSpc>
                          <a:spcPct val="100000"/>
                        </a:lnSpc>
                        <a:spcBef>
                          <a:spcPts val="140"/>
                        </a:spcBef>
                      </a:pPr>
                      <a:r>
                        <a:rPr sz="2000" i="1" dirty="0"/>
                        <a:t>z</a:t>
                      </a:r>
                      <a:r>
                        <a:rPr sz="2000" dirty="0"/>
                        <a:t>-score</a:t>
                      </a:r>
                      <a:endParaRPr sz="2000" dirty="0">
                        <a:latin typeface="Open Sans"/>
                        <a:cs typeface="Open Sans"/>
                      </a:endParaRPr>
                    </a:p>
                  </a:txBody>
                  <a:tcPr marL="0" marR="0" marT="17780" marB="0"/>
                </a:tc>
                <a:extLst>
                  <a:ext uri="{0D108BD9-81ED-4DB2-BD59-A6C34878D82A}">
                    <a16:rowId xmlns:a16="http://schemas.microsoft.com/office/drawing/2014/main" xmlns="" val="10000"/>
                  </a:ext>
                </a:extLst>
              </a:tr>
              <a:tr h="235665">
                <a:tc>
                  <a:txBody>
                    <a:bodyPr/>
                    <a:lstStyle/>
                    <a:p>
                      <a:pPr marL="12700" algn="ctr">
                        <a:lnSpc>
                          <a:spcPct val="100000"/>
                        </a:lnSpc>
                        <a:spcBef>
                          <a:spcPts val="125"/>
                        </a:spcBef>
                      </a:pPr>
                      <a:r>
                        <a:rPr sz="2000" dirty="0">
                          <a:solidFill>
                            <a:srgbClr val="000000"/>
                          </a:solidFill>
                        </a:rPr>
                        <a:t>14</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0.05</a:t>
                      </a:r>
                      <a:endParaRPr sz="2000">
                        <a:solidFill>
                          <a:srgbClr val="000000"/>
                        </a:solidFill>
                        <a:latin typeface="STIX"/>
                        <a:cs typeface="STIX"/>
                      </a:endParaRPr>
                    </a:p>
                  </a:txBody>
                  <a:tcPr marL="0" marR="0" marT="15875" marB="0"/>
                </a:tc>
                <a:tc>
                  <a:txBody>
                    <a:bodyPr/>
                    <a:lstStyle/>
                    <a:p>
                      <a:pPr marL="82550" algn="ctr">
                        <a:lnSpc>
                          <a:spcPct val="100000"/>
                        </a:lnSpc>
                        <a:spcBef>
                          <a:spcPts val="125"/>
                        </a:spcBef>
                      </a:pPr>
                      <a:r>
                        <a:rPr lang="en-US" sz="2000" spc="-10" dirty="0">
                          <a:solidFill>
                            <a:srgbClr val="000000"/>
                          </a:solidFill>
                          <a:latin typeface="Symbol" pitchFamily="98" charset="2"/>
                        </a:rPr>
                        <a:t>-</a:t>
                      </a:r>
                      <a:r>
                        <a:rPr sz="2000" spc="-10" dirty="0">
                          <a:solidFill>
                            <a:srgbClr val="000000"/>
                          </a:solidFill>
                        </a:rPr>
                        <a:t>1.645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1"/>
                  </a:ext>
                </a:extLst>
              </a:tr>
              <a:tr h="235665">
                <a:tc>
                  <a:txBody>
                    <a:bodyPr/>
                    <a:lstStyle/>
                    <a:p>
                      <a:pPr marL="12700" algn="ctr">
                        <a:lnSpc>
                          <a:spcPct val="100000"/>
                        </a:lnSpc>
                        <a:spcBef>
                          <a:spcPts val="125"/>
                        </a:spcBef>
                      </a:pPr>
                      <a:r>
                        <a:rPr sz="2000" dirty="0">
                          <a:solidFill>
                            <a:srgbClr val="000000"/>
                          </a:solidFill>
                        </a:rPr>
                        <a:t>19</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0.15</a:t>
                      </a:r>
                      <a:endParaRPr sz="2000">
                        <a:solidFill>
                          <a:srgbClr val="000000"/>
                        </a:solidFill>
                        <a:latin typeface="STIX"/>
                        <a:cs typeface="STIX"/>
                      </a:endParaRPr>
                    </a:p>
                  </a:txBody>
                  <a:tcPr marL="0" marR="0" marT="15875" marB="0"/>
                </a:tc>
                <a:tc>
                  <a:txBody>
                    <a:bodyPr/>
                    <a:lstStyle/>
                    <a:p>
                      <a:pPr marL="82550" algn="ctr">
                        <a:lnSpc>
                          <a:spcPct val="100000"/>
                        </a:lnSpc>
                        <a:spcBef>
                          <a:spcPts val="125"/>
                        </a:spcBef>
                      </a:pPr>
                      <a:r>
                        <a:rPr lang="en-US" sz="2000" spc="-10" dirty="0">
                          <a:solidFill>
                            <a:srgbClr val="000000"/>
                          </a:solidFill>
                          <a:latin typeface="Symbol" pitchFamily="98" charset="2"/>
                        </a:rPr>
                        <a:t>-</a:t>
                      </a:r>
                      <a:r>
                        <a:rPr sz="2000" spc="-10" dirty="0">
                          <a:solidFill>
                            <a:srgbClr val="000000"/>
                          </a:solidFill>
                        </a:rPr>
                        <a:t>1.036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35665">
                <a:tc>
                  <a:txBody>
                    <a:bodyPr/>
                    <a:lstStyle/>
                    <a:p>
                      <a:pPr marL="12700" algn="ctr">
                        <a:lnSpc>
                          <a:spcPct val="100000"/>
                        </a:lnSpc>
                        <a:spcBef>
                          <a:spcPts val="125"/>
                        </a:spcBef>
                      </a:pPr>
                      <a:r>
                        <a:rPr sz="2000" dirty="0">
                          <a:solidFill>
                            <a:srgbClr val="000000"/>
                          </a:solidFill>
                        </a:rPr>
                        <a:t>20</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3</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0.25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lang="en-US" sz="2000" spc="-10" dirty="0">
                          <a:solidFill>
                            <a:srgbClr val="000000"/>
                          </a:solidFill>
                          <a:latin typeface="Symbol" pitchFamily="98" charset="2"/>
                        </a:rPr>
                        <a:t>-</a:t>
                      </a:r>
                      <a:r>
                        <a:rPr sz="2000" spc="0" dirty="0">
                          <a:solidFill>
                            <a:srgbClr val="000000"/>
                          </a:solidFill>
                        </a:rPr>
                        <a:t>0.674</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35665">
                <a:tc>
                  <a:txBody>
                    <a:bodyPr/>
                    <a:lstStyle/>
                    <a:p>
                      <a:pPr marL="12700" algn="ctr">
                        <a:lnSpc>
                          <a:spcPct val="100000"/>
                        </a:lnSpc>
                        <a:spcBef>
                          <a:spcPts val="125"/>
                        </a:spcBef>
                      </a:pPr>
                      <a:r>
                        <a:rPr sz="2000" dirty="0">
                          <a:solidFill>
                            <a:srgbClr val="000000"/>
                          </a:solidFill>
                        </a:rPr>
                        <a:t>23</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0.35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lang="en-US" sz="2000" spc="-10" dirty="0">
                          <a:solidFill>
                            <a:srgbClr val="000000"/>
                          </a:solidFill>
                          <a:latin typeface="Symbol" pitchFamily="98" charset="2"/>
                        </a:rPr>
                        <a:t>-</a:t>
                      </a:r>
                      <a:r>
                        <a:rPr sz="2000" spc="0" dirty="0">
                          <a:solidFill>
                            <a:srgbClr val="000000"/>
                          </a:solidFill>
                        </a:rPr>
                        <a:t>0.385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35665">
                <a:tc>
                  <a:txBody>
                    <a:bodyPr/>
                    <a:lstStyle/>
                    <a:p>
                      <a:pPr marL="12700" algn="ctr">
                        <a:lnSpc>
                          <a:spcPct val="100000"/>
                        </a:lnSpc>
                        <a:spcBef>
                          <a:spcPts val="125"/>
                        </a:spcBef>
                      </a:pPr>
                      <a:r>
                        <a:rPr sz="2000" dirty="0">
                          <a:solidFill>
                            <a:srgbClr val="000000"/>
                          </a:solidFill>
                        </a:rPr>
                        <a:t>23</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0.45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lang="en-US" sz="2000" spc="-10" dirty="0">
                          <a:solidFill>
                            <a:srgbClr val="000000"/>
                          </a:solidFill>
                          <a:latin typeface="Symbol" pitchFamily="98" charset="2"/>
                        </a:rPr>
                        <a:t>-</a:t>
                      </a:r>
                      <a:r>
                        <a:rPr sz="2000" spc="0" dirty="0">
                          <a:solidFill>
                            <a:srgbClr val="000000"/>
                          </a:solidFill>
                        </a:rPr>
                        <a:t>0.126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35665">
                <a:tc>
                  <a:txBody>
                    <a:bodyPr/>
                    <a:lstStyle/>
                    <a:p>
                      <a:pPr marL="12700" algn="ctr">
                        <a:lnSpc>
                          <a:spcPct val="100000"/>
                        </a:lnSpc>
                        <a:spcBef>
                          <a:spcPts val="125"/>
                        </a:spcBef>
                      </a:pPr>
                      <a:r>
                        <a:rPr sz="2000" dirty="0">
                          <a:solidFill>
                            <a:srgbClr val="000000"/>
                          </a:solidFill>
                        </a:rPr>
                        <a:t>23</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6</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0.55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sz="2000" dirty="0">
                          <a:solidFill>
                            <a:srgbClr val="000000"/>
                          </a:solidFill>
                        </a:rPr>
                        <a:t>0.126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35665">
                <a:tc>
                  <a:txBody>
                    <a:bodyPr/>
                    <a:lstStyle/>
                    <a:p>
                      <a:pPr marL="12700" algn="ctr">
                        <a:lnSpc>
                          <a:spcPct val="100000"/>
                        </a:lnSpc>
                        <a:spcBef>
                          <a:spcPts val="125"/>
                        </a:spcBef>
                      </a:pPr>
                      <a:r>
                        <a:rPr sz="2000" dirty="0">
                          <a:solidFill>
                            <a:srgbClr val="000000"/>
                          </a:solidFill>
                        </a:rPr>
                        <a:t>24</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7</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0.65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sz="2000" dirty="0">
                          <a:solidFill>
                            <a:srgbClr val="000000"/>
                          </a:solidFill>
                        </a:rPr>
                        <a:t>0.385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235665">
                <a:tc>
                  <a:txBody>
                    <a:bodyPr/>
                    <a:lstStyle/>
                    <a:p>
                      <a:pPr marL="12700" algn="ctr">
                        <a:lnSpc>
                          <a:spcPct val="100000"/>
                        </a:lnSpc>
                        <a:spcBef>
                          <a:spcPts val="125"/>
                        </a:spcBef>
                      </a:pPr>
                      <a:r>
                        <a:rPr sz="2000" dirty="0">
                          <a:solidFill>
                            <a:srgbClr val="000000"/>
                          </a:solidFill>
                        </a:rPr>
                        <a:t>27</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8</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0.75</a:t>
                      </a:r>
                      <a:endParaRPr sz="2000">
                        <a:solidFill>
                          <a:srgbClr val="000000"/>
                        </a:solidFill>
                        <a:latin typeface="STIX"/>
                        <a:cs typeface="STIX"/>
                      </a:endParaRPr>
                    </a:p>
                  </a:txBody>
                  <a:tcPr marL="0" marR="0" marT="15875" marB="0"/>
                </a:tc>
                <a:tc>
                  <a:txBody>
                    <a:bodyPr/>
                    <a:lstStyle/>
                    <a:p>
                      <a:pPr marL="82550" algn="ctr">
                        <a:lnSpc>
                          <a:spcPct val="100000"/>
                        </a:lnSpc>
                        <a:spcBef>
                          <a:spcPts val="125"/>
                        </a:spcBef>
                      </a:pPr>
                      <a:r>
                        <a:rPr sz="2000" dirty="0">
                          <a:solidFill>
                            <a:srgbClr val="000000"/>
                          </a:solidFill>
                        </a:rPr>
                        <a:t>0.674</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r h="235665">
                <a:tc>
                  <a:txBody>
                    <a:bodyPr/>
                    <a:lstStyle/>
                    <a:p>
                      <a:pPr marL="12700" algn="ctr">
                        <a:lnSpc>
                          <a:spcPct val="100000"/>
                        </a:lnSpc>
                        <a:spcBef>
                          <a:spcPts val="125"/>
                        </a:spcBef>
                      </a:pPr>
                      <a:r>
                        <a:rPr sz="2000" dirty="0">
                          <a:solidFill>
                            <a:srgbClr val="000000"/>
                          </a:solidFill>
                        </a:rPr>
                        <a:t>29</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0.85</a:t>
                      </a:r>
                      <a:endParaRPr sz="2000">
                        <a:solidFill>
                          <a:srgbClr val="000000"/>
                        </a:solidFill>
                        <a:latin typeface="STIX"/>
                        <a:cs typeface="STIX"/>
                      </a:endParaRPr>
                    </a:p>
                  </a:txBody>
                  <a:tcPr marL="0" marR="0" marT="15875" marB="0"/>
                </a:tc>
                <a:tc>
                  <a:txBody>
                    <a:bodyPr/>
                    <a:lstStyle/>
                    <a:p>
                      <a:pPr marL="82550" algn="ctr">
                        <a:lnSpc>
                          <a:spcPct val="100000"/>
                        </a:lnSpc>
                        <a:spcBef>
                          <a:spcPts val="125"/>
                        </a:spcBef>
                      </a:pPr>
                      <a:r>
                        <a:rPr sz="2000" dirty="0">
                          <a:solidFill>
                            <a:srgbClr val="000000"/>
                          </a:solidFill>
                        </a:rPr>
                        <a:t>1.036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9"/>
                  </a:ext>
                </a:extLst>
              </a:tr>
              <a:tr h="235665">
                <a:tc>
                  <a:txBody>
                    <a:bodyPr/>
                    <a:lstStyle/>
                    <a:p>
                      <a:pPr marL="12700" algn="ctr">
                        <a:lnSpc>
                          <a:spcPct val="100000"/>
                        </a:lnSpc>
                        <a:spcBef>
                          <a:spcPts val="125"/>
                        </a:spcBef>
                      </a:pPr>
                      <a:r>
                        <a:rPr sz="2000" dirty="0">
                          <a:solidFill>
                            <a:srgbClr val="000000"/>
                          </a:solidFill>
                        </a:rPr>
                        <a:t>32</a:t>
                      </a:r>
                      <a:endParaRPr sz="20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10</a:t>
                      </a:r>
                      <a:endParaRPr sz="2000">
                        <a:solidFill>
                          <a:srgbClr val="000000"/>
                        </a:solidFill>
                        <a:latin typeface="STIX"/>
                        <a:cs typeface="STIX"/>
                      </a:endParaRPr>
                    </a:p>
                  </a:txBody>
                  <a:tcPr marL="0" marR="0" marT="15875" marB="0"/>
                </a:tc>
                <a:tc>
                  <a:txBody>
                    <a:bodyPr/>
                    <a:lstStyle/>
                    <a:p>
                      <a:pPr marL="12700" algn="ctr">
                        <a:lnSpc>
                          <a:spcPct val="100000"/>
                        </a:lnSpc>
                        <a:spcBef>
                          <a:spcPts val="125"/>
                        </a:spcBef>
                      </a:pPr>
                      <a:r>
                        <a:rPr sz="2000" dirty="0">
                          <a:solidFill>
                            <a:srgbClr val="000000"/>
                          </a:solidFill>
                        </a:rPr>
                        <a:t>0.95</a:t>
                      </a:r>
                      <a:endParaRPr sz="2000" dirty="0">
                        <a:solidFill>
                          <a:srgbClr val="000000"/>
                        </a:solidFill>
                        <a:latin typeface="STIX"/>
                        <a:cs typeface="STIX"/>
                      </a:endParaRPr>
                    </a:p>
                  </a:txBody>
                  <a:tcPr marL="0" marR="0" marT="15875" marB="0"/>
                </a:tc>
                <a:tc>
                  <a:txBody>
                    <a:bodyPr/>
                    <a:lstStyle/>
                    <a:p>
                      <a:pPr marL="82550" algn="ctr">
                        <a:lnSpc>
                          <a:spcPct val="100000"/>
                        </a:lnSpc>
                        <a:spcBef>
                          <a:spcPts val="125"/>
                        </a:spcBef>
                      </a:pPr>
                      <a:r>
                        <a:rPr sz="2000" dirty="0">
                          <a:solidFill>
                            <a:srgbClr val="000000"/>
                          </a:solidFill>
                        </a:rPr>
                        <a:t>1.645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1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(cont.)</a:t>
            </a:r>
          </a:p>
        </p:txBody>
      </p:sp>
      <p:sp>
        <p:nvSpPr>
          <p:cNvPr id="3" name="Content Placeholder 2"/>
          <p:cNvSpPr>
            <a:spLocks noGrp="1"/>
          </p:cNvSpPr>
          <p:nvPr>
            <p:ph idx="1"/>
          </p:nvPr>
        </p:nvSpPr>
        <p:spPr/>
        <p:txBody>
          <a:bodyPr/>
          <a:lstStyle/>
          <a:p>
            <a:r>
              <a:rPr lang="en-US" b="1" dirty="0"/>
              <a:t>Step 4 </a:t>
            </a:r>
          </a:p>
          <a:p>
            <a:r>
              <a:rPr lang="en-US" dirty="0"/>
              <a:t>We create a scatter plot with ages on the horizontal axis and the corresponding </a:t>
            </a:r>
            <a:r>
              <a:rPr lang="en-US" i="1" dirty="0"/>
              <a:t>z</a:t>
            </a:r>
            <a:r>
              <a:rPr lang="en-US" dirty="0"/>
              <a:t>-scores on the vertical axis. This can be done by hand, or using a software application. </a:t>
            </a:r>
          </a:p>
        </p:txBody>
      </p:sp>
      <p:pic>
        <p:nvPicPr>
          <p:cNvPr id="8499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61405" y="3148138"/>
            <a:ext cx="4621190" cy="273644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9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(cont.)</a:t>
            </a:r>
          </a:p>
        </p:txBody>
      </p:sp>
      <p:sp>
        <p:nvSpPr>
          <p:cNvPr id="3" name="Content Placeholder 2"/>
          <p:cNvSpPr>
            <a:spLocks noGrp="1"/>
          </p:cNvSpPr>
          <p:nvPr>
            <p:ph idx="1"/>
          </p:nvPr>
        </p:nvSpPr>
        <p:spPr/>
        <p:txBody>
          <a:bodyPr/>
          <a:lstStyle/>
          <a:p>
            <a:r>
              <a:rPr lang="en-US" dirty="0"/>
              <a:t>As we can see from the normal probability plot, the data points roughly follow a linear pattern. We cannot detect any outliers (any points very far removed from the majority on the plot). Therefore, we can conclude that the ages of students enrolled in the course come from a normally distributed population.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a:t>
            </a:r>
          </a:p>
        </p:txBody>
      </p:sp>
      <p:sp>
        <p:nvSpPr>
          <p:cNvPr id="5" name="Content Placeholder 4"/>
          <p:cNvSpPr>
            <a:spLocks noGrp="1"/>
          </p:cNvSpPr>
          <p:nvPr>
            <p:ph idx="1"/>
          </p:nvPr>
        </p:nvSpPr>
        <p:spPr/>
        <p:txBody>
          <a:bodyPr/>
          <a:lstStyle/>
          <a:p>
            <a:r>
              <a:rPr lang="en-US" dirty="0"/>
              <a:t>Biostatisticians Dr. Robert R. </a:t>
            </a:r>
            <a:r>
              <a:rPr lang="en-US" dirty="0" err="1"/>
              <a:t>Sokal</a:t>
            </a:r>
            <a:r>
              <a:rPr lang="en-US" dirty="0"/>
              <a:t> and Dr. F. James </a:t>
            </a:r>
            <a:r>
              <a:rPr lang="en-US" dirty="0" err="1"/>
              <a:t>Rohlf</a:t>
            </a:r>
            <a:r>
              <a:rPr lang="en-US" dirty="0"/>
              <a:t> published a text titled </a:t>
            </a:r>
            <a:r>
              <a:rPr lang="en-US" i="1" dirty="0"/>
              <a:t>Biometry</a:t>
            </a:r>
            <a:r>
              <a:rPr lang="en-US" dirty="0"/>
              <a:t> which focused on the use of statistical methods in biological research. Within that book, there was a data set regarding the wing lengths of houseflies in tenths of a millimeter. The length values are shown in the following table sorted from smallest to largest.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Check whether the data are approximately normally distributed. </a:t>
            </a:r>
          </a:p>
        </p:txBody>
      </p:sp>
      <p:graphicFrame>
        <p:nvGraphicFramePr>
          <p:cNvPr id="4" name="object 3"/>
          <p:cNvGraphicFramePr>
            <a:graphicFrameLocks noGrp="1"/>
          </p:cNvGraphicFramePr>
          <p:nvPr/>
        </p:nvGraphicFramePr>
        <p:xfrm>
          <a:off x="1142996" y="1371600"/>
          <a:ext cx="6705600" cy="3258920"/>
        </p:xfrm>
        <a:graphic>
          <a:graphicData uri="http://schemas.openxmlformats.org/drawingml/2006/table">
            <a:tbl>
              <a:tblPr firstRow="1" bandRow="1">
                <a:tableStyleId>{5C22544A-7EE6-4342-B048-85BDC9FD1C3A}</a:tableStyleId>
              </a:tblPr>
              <a:tblGrid>
                <a:gridCol w="586020">
                  <a:extLst>
                    <a:ext uri="{9D8B030D-6E8A-4147-A177-3AD203B41FA5}">
                      <a16:colId xmlns:a16="http://schemas.microsoft.com/office/drawing/2014/main" xmlns="" val="20000"/>
                    </a:ext>
                  </a:extLst>
                </a:gridCol>
                <a:gridCol w="691695">
                  <a:extLst>
                    <a:ext uri="{9D8B030D-6E8A-4147-A177-3AD203B41FA5}">
                      <a16:colId xmlns:a16="http://schemas.microsoft.com/office/drawing/2014/main" xmlns="" val="20001"/>
                    </a:ext>
                  </a:extLst>
                </a:gridCol>
                <a:gridCol w="691695">
                  <a:extLst>
                    <a:ext uri="{9D8B030D-6E8A-4147-A177-3AD203B41FA5}">
                      <a16:colId xmlns:a16="http://schemas.microsoft.com/office/drawing/2014/main" xmlns="" val="20002"/>
                    </a:ext>
                  </a:extLst>
                </a:gridCol>
                <a:gridCol w="691695">
                  <a:extLst>
                    <a:ext uri="{9D8B030D-6E8A-4147-A177-3AD203B41FA5}">
                      <a16:colId xmlns:a16="http://schemas.microsoft.com/office/drawing/2014/main" xmlns="" val="20003"/>
                    </a:ext>
                  </a:extLst>
                </a:gridCol>
                <a:gridCol w="691695">
                  <a:extLst>
                    <a:ext uri="{9D8B030D-6E8A-4147-A177-3AD203B41FA5}">
                      <a16:colId xmlns:a16="http://schemas.microsoft.com/office/drawing/2014/main" xmlns="" val="20004"/>
                    </a:ext>
                  </a:extLst>
                </a:gridCol>
                <a:gridCol w="691695">
                  <a:extLst>
                    <a:ext uri="{9D8B030D-6E8A-4147-A177-3AD203B41FA5}">
                      <a16:colId xmlns:a16="http://schemas.microsoft.com/office/drawing/2014/main" xmlns="" val="20005"/>
                    </a:ext>
                  </a:extLst>
                </a:gridCol>
                <a:gridCol w="691695">
                  <a:extLst>
                    <a:ext uri="{9D8B030D-6E8A-4147-A177-3AD203B41FA5}">
                      <a16:colId xmlns:a16="http://schemas.microsoft.com/office/drawing/2014/main" xmlns="" val="20006"/>
                    </a:ext>
                  </a:extLst>
                </a:gridCol>
                <a:gridCol w="691695">
                  <a:extLst>
                    <a:ext uri="{9D8B030D-6E8A-4147-A177-3AD203B41FA5}">
                      <a16:colId xmlns:a16="http://schemas.microsoft.com/office/drawing/2014/main" xmlns="" val="20007"/>
                    </a:ext>
                  </a:extLst>
                </a:gridCol>
                <a:gridCol w="691695">
                  <a:extLst>
                    <a:ext uri="{9D8B030D-6E8A-4147-A177-3AD203B41FA5}">
                      <a16:colId xmlns:a16="http://schemas.microsoft.com/office/drawing/2014/main" xmlns="" val="20008"/>
                    </a:ext>
                  </a:extLst>
                </a:gridCol>
                <a:gridCol w="586020">
                  <a:extLst>
                    <a:ext uri="{9D8B030D-6E8A-4147-A177-3AD203B41FA5}">
                      <a16:colId xmlns:a16="http://schemas.microsoft.com/office/drawing/2014/main" xmlns="" val="20009"/>
                    </a:ext>
                  </a:extLst>
                </a:gridCol>
              </a:tblGrid>
              <a:tr h="356970">
                <a:tc gridSpan="10">
                  <a:txBody>
                    <a:bodyPr/>
                    <a:lstStyle/>
                    <a:p>
                      <a:pPr marL="95250" marR="0" indent="0" algn="ctr" defTabSz="914400" rtl="0" eaLnBrk="1" fontAlgn="auto" latinLnBrk="0" hangingPunct="1">
                        <a:lnSpc>
                          <a:spcPct val="100000"/>
                        </a:lnSpc>
                        <a:spcBef>
                          <a:spcPts val="125"/>
                        </a:spcBef>
                        <a:spcAft>
                          <a:spcPts val="0"/>
                        </a:spcAft>
                        <a:buClrTx/>
                        <a:buSzTx/>
                        <a:buFontTx/>
                        <a:buNone/>
                        <a:tabLst/>
                        <a:defRPr/>
                      </a:pPr>
                      <a:r>
                        <a:rPr lang="en-US" sz="2000" kern="1200" baseline="0" dirty="0"/>
                        <a:t>Housefly Wing Lengths (tenths of a mm)</a:t>
                      </a:r>
                      <a:endParaRPr lang="en-US" sz="2000" b="1" kern="1200" baseline="0" dirty="0">
                        <a:solidFill>
                          <a:schemeClr val="tx1"/>
                        </a:solidFill>
                        <a:latin typeface="+mn-lt"/>
                        <a:ea typeface="+mn-ea"/>
                        <a:cs typeface="+mn-cs"/>
                      </a:endParaRPr>
                    </a:p>
                  </a:txBody>
                  <a:tcPr marL="0" marR="0" marT="15875" marB="0"/>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R="75565" algn="r">
                        <a:lnSpc>
                          <a:spcPct val="100000"/>
                        </a:lnSpc>
                        <a:spcBef>
                          <a:spcPts val="125"/>
                        </a:spcBef>
                      </a:pPr>
                      <a:endParaRPr sz="1100" dirty="0">
                        <a:latin typeface="STIX"/>
                        <a:cs typeface="STIX"/>
                      </a:endParaRPr>
                    </a:p>
                  </a:txBody>
                  <a:tcPr marL="0" marR="0" marT="15875"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xmlns="" val="10000"/>
                  </a:ext>
                </a:extLst>
              </a:tr>
              <a:tr h="253863">
                <a:tc>
                  <a:txBody>
                    <a:bodyPr/>
                    <a:lstStyle/>
                    <a:p>
                      <a:pPr marL="95250" algn="ctr">
                        <a:lnSpc>
                          <a:spcPct val="100000"/>
                        </a:lnSpc>
                        <a:spcBef>
                          <a:spcPts val="125"/>
                        </a:spcBef>
                      </a:pPr>
                      <a:r>
                        <a:rPr sz="1800" dirty="0">
                          <a:solidFill>
                            <a:srgbClr val="000000"/>
                          </a:solidFill>
                        </a:rPr>
                        <a:t>36</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1"/>
                  </a:ext>
                </a:extLst>
              </a:tr>
              <a:tr h="253863">
                <a:tc>
                  <a:txBody>
                    <a:bodyPr/>
                    <a:lstStyle/>
                    <a:p>
                      <a:pPr marL="95250" algn="ctr">
                        <a:lnSpc>
                          <a:spcPct val="100000"/>
                        </a:lnSpc>
                        <a:spcBef>
                          <a:spcPts val="125"/>
                        </a:spcBef>
                      </a:pPr>
                      <a:r>
                        <a:rPr sz="1800" dirty="0">
                          <a:solidFill>
                            <a:srgbClr val="000000"/>
                          </a:solidFill>
                        </a:rPr>
                        <a:t>37</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53863">
                <a:tc>
                  <a:txBody>
                    <a:bodyPr/>
                    <a:lstStyle/>
                    <a:p>
                      <a:pPr marL="95250" algn="ctr">
                        <a:lnSpc>
                          <a:spcPct val="100000"/>
                        </a:lnSpc>
                        <a:spcBef>
                          <a:spcPts val="125"/>
                        </a:spcBef>
                      </a:pPr>
                      <a:r>
                        <a:rPr sz="1800" dirty="0">
                          <a:solidFill>
                            <a:srgbClr val="000000"/>
                          </a:solidFill>
                        </a:rPr>
                        <a:t>38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53863">
                <a:tc>
                  <a:txBody>
                    <a:bodyPr/>
                    <a:lstStyle/>
                    <a:p>
                      <a:pPr marL="95250" algn="ctr">
                        <a:lnSpc>
                          <a:spcPct val="100000"/>
                        </a:lnSpc>
                        <a:spcBef>
                          <a:spcPts val="125"/>
                        </a:spcBef>
                      </a:pPr>
                      <a:r>
                        <a:rPr sz="1800" dirty="0">
                          <a:solidFill>
                            <a:srgbClr val="000000"/>
                          </a:solidFill>
                        </a:rPr>
                        <a:t>38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53863">
                <a:tc>
                  <a:txBody>
                    <a:bodyPr/>
                    <a:lstStyle/>
                    <a:p>
                      <a:pPr marL="95250" algn="ctr">
                        <a:lnSpc>
                          <a:spcPct val="100000"/>
                        </a:lnSpc>
                        <a:spcBef>
                          <a:spcPts val="125"/>
                        </a:spcBef>
                      </a:pPr>
                      <a:r>
                        <a:rPr sz="1800" dirty="0">
                          <a:solidFill>
                            <a:srgbClr val="000000"/>
                          </a:solidFill>
                        </a:rPr>
                        <a:t>39</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52</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53863">
                <a:tc>
                  <a:txBody>
                    <a:bodyPr/>
                    <a:lstStyle/>
                    <a:p>
                      <a:pPr marL="95250" algn="ctr">
                        <a:lnSpc>
                          <a:spcPct val="100000"/>
                        </a:lnSpc>
                        <a:spcBef>
                          <a:spcPts val="125"/>
                        </a:spcBef>
                      </a:pPr>
                      <a:r>
                        <a:rPr sz="1800" dirty="0">
                          <a:solidFill>
                            <a:srgbClr val="000000"/>
                          </a:solidFill>
                        </a:rPr>
                        <a:t>39</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52</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53863">
                <a:tc>
                  <a:txBody>
                    <a:bodyPr/>
                    <a:lstStyle/>
                    <a:p>
                      <a:pPr marL="95250" algn="ctr">
                        <a:lnSpc>
                          <a:spcPct val="100000"/>
                        </a:lnSpc>
                        <a:spcBef>
                          <a:spcPts val="125"/>
                        </a:spcBef>
                      </a:pPr>
                      <a:r>
                        <a:rPr sz="1800" dirty="0">
                          <a:solidFill>
                            <a:srgbClr val="000000"/>
                          </a:solidFill>
                        </a:rPr>
                        <a:t>40</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53</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253863">
                <a:tc>
                  <a:txBody>
                    <a:bodyPr/>
                    <a:lstStyle/>
                    <a:p>
                      <a:pPr marL="95250" algn="ctr">
                        <a:lnSpc>
                          <a:spcPct val="100000"/>
                        </a:lnSpc>
                        <a:spcBef>
                          <a:spcPts val="125"/>
                        </a:spcBef>
                      </a:pPr>
                      <a:r>
                        <a:rPr sz="1800" dirty="0">
                          <a:solidFill>
                            <a:srgbClr val="000000"/>
                          </a:solidFill>
                        </a:rPr>
                        <a:t>40</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53</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r h="253863">
                <a:tc>
                  <a:txBody>
                    <a:bodyPr/>
                    <a:lstStyle/>
                    <a:p>
                      <a:pPr marL="95250" algn="ctr">
                        <a:lnSpc>
                          <a:spcPct val="100000"/>
                        </a:lnSpc>
                        <a:spcBef>
                          <a:spcPts val="125"/>
                        </a:spcBef>
                      </a:pPr>
                      <a:r>
                        <a:rPr sz="1800" dirty="0">
                          <a:solidFill>
                            <a:srgbClr val="000000"/>
                          </a:solidFill>
                        </a:rPr>
                        <a:t>40</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54</a:t>
                      </a:r>
                      <a:endParaRPr sz="1800">
                        <a:solidFill>
                          <a:srgbClr val="000000"/>
                        </a:solidFill>
                        <a:latin typeface="STIX"/>
                        <a:cs typeface="STIX"/>
                      </a:endParaRPr>
                    </a:p>
                  </a:txBody>
                  <a:tcPr marL="0" marR="0" marT="15875" marB="0"/>
                </a:tc>
                <a:extLst>
                  <a:ext uri="{0D108BD9-81ED-4DB2-BD59-A6C34878D82A}">
                    <a16:rowId xmlns:a16="http://schemas.microsoft.com/office/drawing/2014/main" xmlns="" val="10009"/>
                  </a:ext>
                </a:extLst>
              </a:tr>
              <a:tr h="253863">
                <a:tc>
                  <a:txBody>
                    <a:bodyPr/>
                    <a:lstStyle/>
                    <a:p>
                      <a:pPr marL="95250" algn="ctr">
                        <a:lnSpc>
                          <a:spcPct val="100000"/>
                        </a:lnSpc>
                        <a:spcBef>
                          <a:spcPts val="125"/>
                        </a:spcBef>
                      </a:pPr>
                      <a:r>
                        <a:rPr sz="1800" dirty="0">
                          <a:solidFill>
                            <a:srgbClr val="000000"/>
                          </a:solidFill>
                        </a:rPr>
                        <a:t>40</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STIX"/>
                        <a:cs typeface="STIX"/>
                      </a:endParaRPr>
                    </a:p>
                  </a:txBody>
                  <a:tcPr marL="0" marR="0" marT="15875" marB="0"/>
                </a:tc>
                <a:tc>
                  <a:txBody>
                    <a:bodyPr/>
                    <a:lstStyle/>
                    <a:p>
                      <a:pPr marR="75565" algn="ctr">
                        <a:lnSpc>
                          <a:spcPct val="100000"/>
                        </a:lnSpc>
                        <a:spcBef>
                          <a:spcPts val="125"/>
                        </a:spcBef>
                      </a:pPr>
                      <a:r>
                        <a:rPr sz="1800" dirty="0">
                          <a:solidFill>
                            <a:srgbClr val="000000"/>
                          </a:solidFill>
                        </a:rPr>
                        <a:t>55</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1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(cont.)</a:t>
            </a:r>
          </a:p>
        </p:txBody>
      </p:sp>
      <p:sp>
        <p:nvSpPr>
          <p:cNvPr id="3" name="Content Placeholder 2"/>
          <p:cNvSpPr>
            <a:spLocks noGrp="1"/>
          </p:cNvSpPr>
          <p:nvPr>
            <p:ph idx="1"/>
          </p:nvPr>
        </p:nvSpPr>
        <p:spPr/>
        <p:txBody>
          <a:bodyPr/>
          <a:lstStyle/>
          <a:p>
            <a:r>
              <a:rPr lang="en-US" b="1" dirty="0"/>
              <a:t>Solution </a:t>
            </a:r>
          </a:p>
          <a:p>
            <a:r>
              <a:rPr lang="en-US" dirty="0"/>
              <a:t>As the sample size is reasonably large, we start by creating a histogram so we can check to see if the distribution is symmetrical and bell-shaped.</a:t>
            </a:r>
          </a:p>
        </p:txBody>
      </p:sp>
      <p:pic>
        <p:nvPicPr>
          <p:cNvPr id="86018" name="Picture 2"/>
          <p:cNvPicPr>
            <a:picLocks noChangeAspect="1" noChangeArrowheads="1"/>
          </p:cNvPicPr>
          <p:nvPr/>
        </p:nvPicPr>
        <p:blipFill>
          <a:blip r:embed="rId2" cstate="print"/>
          <a:srcRect/>
          <a:stretch>
            <a:fillRect/>
          </a:stretch>
        </p:blipFill>
        <p:spPr bwMode="auto">
          <a:xfrm>
            <a:off x="2057400" y="3200400"/>
            <a:ext cx="4551832" cy="26243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0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(cont.)</a:t>
            </a:r>
          </a:p>
        </p:txBody>
      </p:sp>
      <p:sp>
        <p:nvSpPr>
          <p:cNvPr id="3" name="Content Placeholder 2"/>
          <p:cNvSpPr>
            <a:spLocks noGrp="1"/>
          </p:cNvSpPr>
          <p:nvPr>
            <p:ph idx="1"/>
          </p:nvPr>
        </p:nvSpPr>
        <p:spPr/>
        <p:txBody>
          <a:bodyPr/>
          <a:lstStyle/>
          <a:p>
            <a:r>
              <a:rPr lang="en-US" dirty="0"/>
              <a:t>Based on the histogram, we can assume the population is normally distributed. </a:t>
            </a:r>
          </a:p>
          <a:p>
            <a:r>
              <a:rPr lang="en-US" dirty="0"/>
              <a:t>By examining the beginning and end of the list of sorted data points, and also by examining the histogram, we find that there are no </a:t>
            </a:r>
            <a:r>
              <a:rPr lang="en-US" dirty="0" err="1"/>
              <a:t>discernable</a:t>
            </a:r>
            <a:r>
              <a:rPr lang="en-US" dirty="0"/>
              <a:t> outliers in the data set. </a:t>
            </a:r>
          </a:p>
          <a:p>
            <a:r>
              <a:rPr lang="en-US" dirty="0"/>
              <a:t>We are able to conclude that the population is normally distributed. With this knowledge, we can perform further statistical analysis using methods tailored to normally distributed populations.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a:t>
            </a:r>
          </a:p>
        </p:txBody>
      </p:sp>
      <p:sp>
        <p:nvSpPr>
          <p:cNvPr id="3" name="Content Placeholder 2"/>
          <p:cNvSpPr>
            <a:spLocks noGrp="1"/>
          </p:cNvSpPr>
          <p:nvPr>
            <p:ph idx="1"/>
          </p:nvPr>
        </p:nvSpPr>
        <p:spPr/>
        <p:txBody>
          <a:bodyPr/>
          <a:lstStyle/>
          <a:p>
            <a:r>
              <a:rPr lang="en-US" dirty="0"/>
              <a:t>Dr. Thomas W. </a:t>
            </a:r>
            <a:r>
              <a:rPr lang="en-US" dirty="0" err="1"/>
              <a:t>Schoener</a:t>
            </a:r>
            <a:r>
              <a:rPr lang="en-US" dirty="0"/>
              <a:t> assembled a data set containing the bill-length ratios of several hundred different bird species. The bill-length ratio is the ratio of the largest bill to the smallest bill measured in each population (in each species). For example, if a certain species had a bill-length ratio of </a:t>
            </a:r>
            <a:r>
              <a:rPr lang="en-US" dirty="0">
                <a:solidFill>
                  <a:srgbClr val="0000FF"/>
                </a:solidFill>
              </a:rPr>
              <a:t>1.23</a:t>
            </a:r>
            <a:r>
              <a:rPr lang="en-US" dirty="0"/>
              <a:t>, that means that the largest bill measured within that species was </a:t>
            </a:r>
            <a:r>
              <a:rPr lang="en-US" dirty="0">
                <a:solidFill>
                  <a:srgbClr val="0000FF"/>
                </a:solidFill>
              </a:rPr>
              <a:t>1.23</a:t>
            </a:r>
            <a:r>
              <a:rPr lang="en-US" dirty="0"/>
              <a:t> times larger than the smallest bill measured within that species. Is there evidence to support the belief that bill-length ratio is normally distributed?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(cont.)</a:t>
            </a:r>
          </a:p>
        </p:txBody>
      </p:sp>
      <p:sp>
        <p:nvSpPr>
          <p:cNvPr id="3" name="Content Placeholder 2"/>
          <p:cNvSpPr>
            <a:spLocks noGrp="1"/>
          </p:cNvSpPr>
          <p:nvPr>
            <p:ph idx="1"/>
          </p:nvPr>
        </p:nvSpPr>
        <p:spPr>
          <a:xfrm>
            <a:off x="457200" y="1280160"/>
            <a:ext cx="8229600" cy="481584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Clearly, the histogram does not have a bell shape, so we would reject the belief that bill-length ratio is normality distributed. </a:t>
            </a:r>
          </a:p>
        </p:txBody>
      </p:sp>
      <p:pic>
        <p:nvPicPr>
          <p:cNvPr id="8704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53021" y="1219200"/>
            <a:ext cx="6637958" cy="3429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Probability Plot </a:t>
            </a:r>
          </a:p>
        </p:txBody>
      </p:sp>
      <p:sp>
        <p:nvSpPr>
          <p:cNvPr id="4"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normal probability</a:t>
            </a:r>
            <a:r>
              <a:rPr lang="en-US" dirty="0">
                <a:solidFill>
                  <a:srgbClr val="000000"/>
                </a:solidFill>
              </a:rPr>
              <a:t> plot is a graph that plots the observed data (</a:t>
            </a:r>
            <a:r>
              <a:rPr lang="en-US" i="1" dirty="0">
                <a:solidFill>
                  <a:srgbClr val="000000"/>
                </a:solidFill>
              </a:rPr>
              <a:t>x</a:t>
            </a:r>
            <a:r>
              <a:rPr lang="en-US" dirty="0">
                <a:solidFill>
                  <a:srgbClr val="000000"/>
                </a:solidFill>
              </a:rPr>
              <a:t>) versus the </a:t>
            </a:r>
            <a:r>
              <a:rPr lang="en-US" b="1" dirty="0">
                <a:solidFill>
                  <a:srgbClr val="C00000"/>
                </a:solidFill>
              </a:rPr>
              <a:t>normal score </a:t>
            </a:r>
            <a:r>
              <a:rPr lang="en-US" dirty="0">
                <a:solidFill>
                  <a:srgbClr val="000000"/>
                </a:solidFill>
              </a:rPr>
              <a:t>(</a:t>
            </a:r>
            <a:r>
              <a:rPr lang="en-US" i="1" dirty="0">
                <a:solidFill>
                  <a:srgbClr val="000000"/>
                </a:solidFill>
              </a:rPr>
              <a:t>y</a:t>
            </a:r>
            <a:r>
              <a:rPr lang="en-US" dirty="0">
                <a:solidFill>
                  <a:srgbClr val="000000"/>
                </a:solidFill>
              </a:rPr>
              <a:t>). The normal score is the expected </a:t>
            </a:r>
            <a:r>
              <a:rPr lang="en-US" i="1" dirty="0">
                <a:solidFill>
                  <a:srgbClr val="000000"/>
                </a:solidFill>
              </a:rPr>
              <a:t>z</a:t>
            </a:r>
            <a:r>
              <a:rPr lang="en-US" dirty="0">
                <a:solidFill>
                  <a:srgbClr val="000000"/>
                </a:solidFill>
              </a:rPr>
              <a:t>-score of the data values, assuming the data are normally distributed. The expected </a:t>
            </a:r>
            <a:r>
              <a:rPr lang="en-US" i="1" dirty="0">
                <a:solidFill>
                  <a:srgbClr val="000000"/>
                </a:solidFill>
              </a:rPr>
              <a:t>z</a:t>
            </a:r>
            <a:r>
              <a:rPr lang="en-US" dirty="0">
                <a:solidFill>
                  <a:srgbClr val="000000"/>
                </a:solidFill>
              </a:rPr>
              <a:t>-score of an observation depends on the number of observations in the data set, </a:t>
            </a:r>
            <a:r>
              <a:rPr lang="en-US" i="1" dirty="0">
                <a:solidFill>
                  <a:srgbClr val="000000"/>
                </a:solidFill>
              </a:rPr>
              <a:t>n</a:t>
            </a:r>
            <a:r>
              <a:rPr lang="en-US" dirty="0">
                <a:solidFill>
                  <a:srgbClr val="000000"/>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(cont.)</a:t>
            </a:r>
          </a:p>
        </p:txBody>
      </p:sp>
      <p:sp>
        <p:nvSpPr>
          <p:cNvPr id="3" name="Content Placeholder 2"/>
          <p:cNvSpPr>
            <a:spLocks noGrp="1"/>
          </p:cNvSpPr>
          <p:nvPr>
            <p:ph idx="1"/>
          </p:nvPr>
        </p:nvSpPr>
        <p:spPr/>
        <p:txBody>
          <a:bodyPr/>
          <a:lstStyle/>
          <a:p>
            <a:r>
              <a:rPr lang="en-US" dirty="0"/>
              <a:t>Though the data set is large, let’s examine what the normal probability plot looks like for this data. </a:t>
            </a:r>
          </a:p>
        </p:txBody>
      </p:sp>
      <p:pic>
        <p:nvPicPr>
          <p:cNvPr id="88066" name="Picture 2"/>
          <p:cNvPicPr>
            <a:picLocks noChangeAspect="1" noChangeArrowheads="1"/>
          </p:cNvPicPr>
          <p:nvPr/>
        </p:nvPicPr>
        <p:blipFill>
          <a:blip r:embed="rId2" cstate="print"/>
          <a:srcRect/>
          <a:stretch>
            <a:fillRect/>
          </a:stretch>
        </p:blipFill>
        <p:spPr bwMode="auto">
          <a:xfrm>
            <a:off x="1503858" y="2286000"/>
            <a:ext cx="6136284" cy="3581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(cont.)</a:t>
            </a:r>
            <a:endParaRPr lang="en-US" b="1" dirty="0"/>
          </a:p>
        </p:txBody>
      </p:sp>
      <p:sp>
        <p:nvSpPr>
          <p:cNvPr id="3" name="Content Placeholder 2"/>
          <p:cNvSpPr>
            <a:spLocks noGrp="1"/>
          </p:cNvSpPr>
          <p:nvPr>
            <p:ph idx="1"/>
          </p:nvPr>
        </p:nvSpPr>
        <p:spPr/>
        <p:txBody>
          <a:bodyPr/>
          <a:lstStyle/>
          <a:p>
            <a:r>
              <a:rPr lang="en-US" dirty="0"/>
              <a:t>From the graph, we can see that the plotted points do not follow a linear trend. This particular pattern indicates that the data are skewed right and not normally distributed, confirming what we observed in the histogram.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Normality </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marL="514350" indent="-514350">
              <a:buFont typeface="+mj-lt"/>
              <a:buAutoNum type="arabicPeriod"/>
            </a:pPr>
            <a:r>
              <a:rPr lang="en-US" dirty="0">
                <a:solidFill>
                  <a:srgbClr val="000000"/>
                </a:solidFill>
              </a:rPr>
              <a:t>Graphically confirm the distribution of the sample data. </a:t>
            </a:r>
          </a:p>
          <a:p>
            <a:pPr marL="914400" indent="-344488">
              <a:buFont typeface="+mj-lt"/>
              <a:buAutoNum type="alphaLcPeriod"/>
            </a:pPr>
            <a:r>
              <a:rPr lang="en-US" dirty="0">
                <a:solidFill>
                  <a:srgbClr val="000000"/>
                </a:solidFill>
              </a:rPr>
              <a:t>If there are enough data values to draw a histogram, then the histogram of the data must follow a bell-shaped curve, or a “normal curve”. If the shape of the histogram differs drastically from a bell shape, then we conclude that the data are not drawn from a normal distribution.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Normality </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r>
              <a:rPr lang="en-US" dirty="0">
                <a:solidFill>
                  <a:srgbClr val="000000"/>
                </a:solidFill>
              </a:rPr>
              <a:t>	Graphically confirm the distribution of the sample data. </a:t>
            </a:r>
          </a:p>
          <a:p>
            <a:pPr marL="1031875" indent="-461963">
              <a:buFont typeface="+mj-lt"/>
              <a:buAutoNum type="alphaLcPeriod" startAt="2"/>
            </a:pPr>
            <a:r>
              <a:rPr lang="en-US" dirty="0">
                <a:solidFill>
                  <a:srgbClr val="000000"/>
                </a:solidFill>
              </a:rPr>
              <a:t>For small data sets (</a:t>
            </a:r>
            <a:r>
              <a:rPr lang="en-US" i="1" dirty="0">
                <a:solidFill>
                  <a:srgbClr val="000000"/>
                </a:solidFill>
              </a:rPr>
              <a:t>n</a:t>
            </a:r>
            <a:r>
              <a:rPr lang="en-US" dirty="0">
                <a:solidFill>
                  <a:srgbClr val="000000"/>
                </a:solidFill>
              </a:rPr>
              <a:t> ≤ 30), construct a normal probability plot. If the points on the normal probability plot do not follow a linear pattern, or if there is a systematic pattern that is not linear, then we conclude that the data are not drawn from a normal distribution.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Normality </a:t>
            </a:r>
          </a:p>
        </p:txBody>
      </p:sp>
      <p:sp>
        <p:nvSpPr>
          <p:cNvPr id="4" name="Content Placeholder 2"/>
          <p:cNvSpPr>
            <a:spLocks noGrp="1"/>
          </p:cNvSpPr>
          <p:nvPr>
            <p:ph idx="1"/>
          </p:nvPr>
        </p:nvSpPr>
        <p:spPr>
          <a:xfrm>
            <a:off x="457200" y="1143000"/>
            <a:ext cx="8229600" cy="3551742"/>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buFont typeface="+mj-lt"/>
              <a:buAutoNum type="arabicPeriod" startAt="2"/>
            </a:pPr>
            <a:r>
              <a:rPr lang="en-US" dirty="0">
                <a:solidFill>
                  <a:srgbClr val="000000"/>
                </a:solidFill>
              </a:rPr>
              <a:t>Inspect the histogram or normal probability plot for outliers. </a:t>
            </a:r>
          </a:p>
          <a:p>
            <a:pPr marL="914400" indent="-344488">
              <a:buFont typeface="+mj-lt"/>
              <a:buAutoNum type="alphaLcPeriod"/>
            </a:pPr>
            <a:r>
              <a:rPr lang="en-US" sz="2600" dirty="0">
                <a:solidFill>
                  <a:srgbClr val="000000"/>
                </a:solidFill>
              </a:rPr>
              <a:t>The data must have no more than one outlier present. A single outlier could be the result of an error or some chance variation. However, since even a single outlier may affect results, we must reject normality if there are two or more outliers.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Normal Probability Plot </a:t>
            </a:r>
          </a:p>
        </p:txBody>
      </p:sp>
      <p:sp>
        <p:nvSpPr>
          <p:cNvPr id="4" name="Content Placeholder 2"/>
          <p:cNvSpPr>
            <a:spLocks noGrp="1"/>
          </p:cNvSpPr>
          <p:nvPr>
            <p:ph idx="1"/>
          </p:nvPr>
        </p:nvSpPr>
        <p:spPr>
          <a:xfrm>
            <a:off x="457200" y="1097280"/>
            <a:ext cx="8229600" cy="4524315"/>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marL="514350" indent="-514350">
              <a:buFont typeface="+mj-lt"/>
              <a:buAutoNum type="arabicPeriod"/>
            </a:pPr>
            <a:r>
              <a:rPr lang="en-US" sz="2600" dirty="0">
                <a:solidFill>
                  <a:srgbClr val="000000"/>
                </a:solidFill>
              </a:rPr>
              <a:t>Sort the data values so they are arranged from smallest to largest, and assign a rank to each value with 1 corresponding to the smallest value and </a:t>
            </a:r>
            <a:r>
              <a:rPr lang="en-US" sz="2600" i="1" dirty="0">
                <a:solidFill>
                  <a:srgbClr val="000000"/>
                </a:solidFill>
              </a:rPr>
              <a:t>n</a:t>
            </a:r>
            <a:r>
              <a:rPr lang="en-US" sz="2600" dirty="0">
                <a:solidFill>
                  <a:srgbClr val="000000"/>
                </a:solidFill>
              </a:rPr>
              <a:t> corresponding to the largest value. </a:t>
            </a:r>
          </a:p>
          <a:p>
            <a:pPr marL="514350" indent="-514350">
              <a:buFont typeface="+mj-lt"/>
              <a:buAutoNum type="arabicPeriod"/>
            </a:pPr>
            <a:r>
              <a:rPr lang="en-US" sz="2600" dirty="0">
                <a:solidFill>
                  <a:srgbClr val="000000"/>
                </a:solidFill>
              </a:rPr>
              <a:t>Once sorted, compute the percentile occupied by each value using the formula </a:t>
            </a:r>
          </a:p>
          <a:p>
            <a:pPr marL="514350" indent="-514350"/>
            <a:endParaRPr lang="en-US" sz="2600" dirty="0">
              <a:solidFill>
                <a:srgbClr val="000000"/>
              </a:solidFill>
            </a:endParaRPr>
          </a:p>
          <a:p>
            <a:pPr marL="461963" indent="-461963"/>
            <a:r>
              <a:rPr lang="en-US" sz="2600" dirty="0">
                <a:solidFill>
                  <a:srgbClr val="000000"/>
                </a:solidFill>
              </a:rPr>
              <a:t>	</a:t>
            </a:r>
          </a:p>
          <a:p>
            <a:pPr marL="461963" indent="-461963"/>
            <a:r>
              <a:rPr lang="en-US" sz="2600" dirty="0">
                <a:solidFill>
                  <a:srgbClr val="000000"/>
                </a:solidFill>
              </a:rPr>
              <a:t>where </a:t>
            </a:r>
            <a:r>
              <a:rPr lang="en-US" sz="2600" i="1" dirty="0" err="1">
                <a:solidFill>
                  <a:srgbClr val="000000"/>
                </a:solidFill>
              </a:rPr>
              <a:t>i</a:t>
            </a:r>
            <a:r>
              <a:rPr lang="en-US" sz="2600" dirty="0">
                <a:solidFill>
                  <a:srgbClr val="000000"/>
                </a:solidFill>
              </a:rPr>
              <a:t> is the rank and </a:t>
            </a:r>
            <a:r>
              <a:rPr lang="en-US" sz="2600" i="1" dirty="0">
                <a:solidFill>
                  <a:srgbClr val="000000"/>
                </a:solidFill>
              </a:rPr>
              <a:t>n</a:t>
            </a:r>
            <a:r>
              <a:rPr lang="en-US" sz="2600" dirty="0">
                <a:solidFill>
                  <a:srgbClr val="000000"/>
                </a:solidFill>
              </a:rPr>
              <a:t> is the total number of data points. </a:t>
            </a:r>
          </a:p>
        </p:txBody>
      </p:sp>
      <p:graphicFrame>
        <p:nvGraphicFramePr>
          <p:cNvPr id="81922" name="Object 2"/>
          <p:cNvGraphicFramePr>
            <a:graphicFrameLocks noChangeAspect="1"/>
          </p:cNvGraphicFramePr>
          <p:nvPr>
            <p:extLst>
              <p:ext uri="{D42A27DB-BD31-4B8C-83A1-F6EECF244321}">
                <p14:modId xmlns:p14="http://schemas.microsoft.com/office/powerpoint/2010/main" val="1932323255"/>
              </p:ext>
            </p:extLst>
          </p:nvPr>
        </p:nvGraphicFramePr>
        <p:xfrm>
          <a:off x="4191000" y="4191000"/>
          <a:ext cx="1054100" cy="838200"/>
        </p:xfrm>
        <a:graphic>
          <a:graphicData uri="http://schemas.openxmlformats.org/presentationml/2006/ole">
            <mc:AlternateContent xmlns:mc="http://schemas.openxmlformats.org/markup-compatibility/2006">
              <mc:Choice xmlns:v="urn:schemas-microsoft-com:vml" Requires="v">
                <p:oleObj spid="_x0000_s81924" name="Equation" r:id="rId3" imgW="1054080" imgH="838080" progId="Equation.DSMT4">
                  <p:embed/>
                </p:oleObj>
              </mc:Choice>
              <mc:Fallback>
                <p:oleObj name="Equation" r:id="rId3" imgW="1054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4191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Normal Probability Plot </a:t>
            </a:r>
          </a:p>
        </p:txBody>
      </p:sp>
      <p:sp>
        <p:nvSpPr>
          <p:cNvPr id="4" name="Content Placeholder 2"/>
          <p:cNvSpPr>
            <a:spLocks noGrp="1"/>
          </p:cNvSpPr>
          <p:nvPr>
            <p:ph idx="1"/>
          </p:nvPr>
        </p:nvSpPr>
        <p:spPr>
          <a:xfrm>
            <a:off x="457200" y="1143000"/>
            <a:ext cx="8229600" cy="2850011"/>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buFont typeface="+mj-lt"/>
              <a:buAutoNum type="arabicPeriod" startAt="3"/>
            </a:pPr>
            <a:r>
              <a:rPr lang="en-US" dirty="0">
                <a:solidFill>
                  <a:srgbClr val="000000"/>
                </a:solidFill>
              </a:rPr>
              <a:t>Using the percentile computed in the previous step, find the corresponding </a:t>
            </a:r>
            <a:r>
              <a:rPr lang="en-US" i="1" dirty="0">
                <a:solidFill>
                  <a:srgbClr val="000000"/>
                </a:solidFill>
              </a:rPr>
              <a:t>z</a:t>
            </a:r>
            <a:r>
              <a:rPr lang="en-US" dirty="0">
                <a:solidFill>
                  <a:srgbClr val="000000"/>
                </a:solidFill>
              </a:rPr>
              <a:t>-value or </a:t>
            </a:r>
            <a:r>
              <a:rPr lang="en-US" i="1" dirty="0">
                <a:solidFill>
                  <a:srgbClr val="000000"/>
                </a:solidFill>
              </a:rPr>
              <a:t>z</a:t>
            </a:r>
            <a:r>
              <a:rPr lang="en-US" dirty="0">
                <a:solidFill>
                  <a:srgbClr val="000000"/>
                </a:solidFill>
              </a:rPr>
              <a:t>-score. </a:t>
            </a:r>
          </a:p>
          <a:p>
            <a:pPr marL="514350" indent="-514350">
              <a:buFont typeface="+mj-lt"/>
              <a:buAutoNum type="arabicPeriod" startAt="3"/>
            </a:pPr>
            <a:r>
              <a:rPr lang="en-US" dirty="0">
                <a:solidFill>
                  <a:srgbClr val="000000"/>
                </a:solidFill>
              </a:rPr>
              <a:t>Create a scatter plot with the observed values on the horizontal axis, and the corresponding expected </a:t>
            </a:r>
            <a:r>
              <a:rPr lang="en-US" i="1" dirty="0">
                <a:solidFill>
                  <a:srgbClr val="000000"/>
                </a:solidFill>
              </a:rPr>
              <a:t>z</a:t>
            </a:r>
            <a:r>
              <a:rPr lang="en-US" dirty="0">
                <a:solidFill>
                  <a:srgbClr val="000000"/>
                </a:solidFill>
              </a:rPr>
              <a:t>-scores on the vertical axis.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a:t>
            </a:r>
          </a:p>
        </p:txBody>
      </p:sp>
      <p:sp>
        <p:nvSpPr>
          <p:cNvPr id="3" name="Content Placeholder 2"/>
          <p:cNvSpPr>
            <a:spLocks noGrp="1"/>
          </p:cNvSpPr>
          <p:nvPr>
            <p:ph idx="1"/>
          </p:nvPr>
        </p:nvSpPr>
        <p:spPr/>
        <p:txBody>
          <a:bodyPr/>
          <a:lstStyle/>
          <a:p>
            <a:r>
              <a:rPr lang="en-US" dirty="0"/>
              <a:t>Suppose a tech company is offering computer-programming courses to the local community, and the courses are open to all ages. One of the course sections has 10 students enrolled with the ages shown below. Is there evidence to support the belief that the ages come from a normally distributed population? </a:t>
            </a:r>
          </a:p>
          <a:p>
            <a:endParaRPr lang="en-US" dirty="0"/>
          </a:p>
        </p:txBody>
      </p:sp>
      <p:graphicFrame>
        <p:nvGraphicFramePr>
          <p:cNvPr id="4" name="Table 3"/>
          <p:cNvGraphicFramePr>
            <a:graphicFrameLocks noGrp="1"/>
          </p:cNvGraphicFramePr>
          <p:nvPr/>
        </p:nvGraphicFramePr>
        <p:xfrm>
          <a:off x="1447800" y="4267200"/>
          <a:ext cx="6096000" cy="7670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xmlns="" val="20000"/>
                    </a:ext>
                  </a:extLst>
                </a:gridCol>
                <a:gridCol w="609600">
                  <a:extLst>
                    <a:ext uri="{9D8B030D-6E8A-4147-A177-3AD203B41FA5}">
                      <a16:colId xmlns:a16="http://schemas.microsoft.com/office/drawing/2014/main" xmlns="" val="20001"/>
                    </a:ext>
                  </a:extLst>
                </a:gridCol>
                <a:gridCol w="609600">
                  <a:extLst>
                    <a:ext uri="{9D8B030D-6E8A-4147-A177-3AD203B41FA5}">
                      <a16:colId xmlns:a16="http://schemas.microsoft.com/office/drawing/2014/main" xmlns="" val="20002"/>
                    </a:ext>
                  </a:extLst>
                </a:gridCol>
                <a:gridCol w="609600">
                  <a:extLst>
                    <a:ext uri="{9D8B030D-6E8A-4147-A177-3AD203B41FA5}">
                      <a16:colId xmlns:a16="http://schemas.microsoft.com/office/drawing/2014/main" xmlns="" val="20003"/>
                    </a:ext>
                  </a:extLst>
                </a:gridCol>
                <a:gridCol w="609600">
                  <a:extLst>
                    <a:ext uri="{9D8B030D-6E8A-4147-A177-3AD203B41FA5}">
                      <a16:colId xmlns:a16="http://schemas.microsoft.com/office/drawing/2014/main" xmlns="" val="20004"/>
                    </a:ext>
                  </a:extLst>
                </a:gridCol>
                <a:gridCol w="609600">
                  <a:extLst>
                    <a:ext uri="{9D8B030D-6E8A-4147-A177-3AD203B41FA5}">
                      <a16:colId xmlns:a16="http://schemas.microsoft.com/office/drawing/2014/main" xmlns="" val="20005"/>
                    </a:ext>
                  </a:extLst>
                </a:gridCol>
                <a:gridCol w="609600">
                  <a:extLst>
                    <a:ext uri="{9D8B030D-6E8A-4147-A177-3AD203B41FA5}">
                      <a16:colId xmlns:a16="http://schemas.microsoft.com/office/drawing/2014/main" xmlns="" val="20006"/>
                    </a:ext>
                  </a:extLst>
                </a:gridCol>
                <a:gridCol w="609600">
                  <a:extLst>
                    <a:ext uri="{9D8B030D-6E8A-4147-A177-3AD203B41FA5}">
                      <a16:colId xmlns:a16="http://schemas.microsoft.com/office/drawing/2014/main" xmlns="" val="20007"/>
                    </a:ext>
                  </a:extLst>
                </a:gridCol>
                <a:gridCol w="609600">
                  <a:extLst>
                    <a:ext uri="{9D8B030D-6E8A-4147-A177-3AD203B41FA5}">
                      <a16:colId xmlns:a16="http://schemas.microsoft.com/office/drawing/2014/main" xmlns="" val="20008"/>
                    </a:ext>
                  </a:extLst>
                </a:gridCol>
                <a:gridCol w="609600">
                  <a:extLst>
                    <a:ext uri="{9D8B030D-6E8A-4147-A177-3AD203B41FA5}">
                      <a16:colId xmlns:a16="http://schemas.microsoft.com/office/drawing/2014/main" xmlns="" val="20009"/>
                    </a:ext>
                  </a:extLst>
                </a:gridCol>
              </a:tblGrid>
              <a:tr h="370840">
                <a:tc gridSpan="10">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Ages of Students Enrolled in the Course </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70840">
                <a:tc>
                  <a:txBody>
                    <a:bodyPr/>
                    <a:lstStyle/>
                    <a:p>
                      <a:pPr algn="ctr"/>
                      <a:r>
                        <a:rPr lang="en-US" dirty="0">
                          <a:solidFill>
                            <a:srgbClr val="000000"/>
                          </a:solidFill>
                        </a:rPr>
                        <a:t>20</a:t>
                      </a:r>
                    </a:p>
                  </a:txBody>
                  <a:tcPr/>
                </a:tc>
                <a:tc>
                  <a:txBody>
                    <a:bodyPr/>
                    <a:lstStyle/>
                    <a:p>
                      <a:pPr algn="ctr"/>
                      <a:r>
                        <a:rPr lang="en-US" dirty="0">
                          <a:solidFill>
                            <a:srgbClr val="000000"/>
                          </a:solidFill>
                        </a:rPr>
                        <a:t>32</a:t>
                      </a:r>
                    </a:p>
                  </a:txBody>
                  <a:tcPr/>
                </a:tc>
                <a:tc>
                  <a:txBody>
                    <a:bodyPr/>
                    <a:lstStyle/>
                    <a:p>
                      <a:pPr algn="ctr"/>
                      <a:r>
                        <a:rPr lang="en-US" dirty="0">
                          <a:solidFill>
                            <a:srgbClr val="000000"/>
                          </a:solidFill>
                        </a:rPr>
                        <a:t>14</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27</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29</a:t>
                      </a:r>
                    </a:p>
                  </a:txBody>
                  <a:tcPr/>
                </a:tc>
                <a:tc>
                  <a:txBody>
                    <a:bodyPr/>
                    <a:lstStyle/>
                    <a:p>
                      <a:pPr algn="ctr"/>
                      <a:r>
                        <a:rPr lang="en-US" dirty="0">
                          <a:solidFill>
                            <a:srgbClr val="000000"/>
                          </a:solidFill>
                        </a:rPr>
                        <a:t>24</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19</a:t>
                      </a:r>
                    </a:p>
                  </a:txBody>
                  <a:tcPr/>
                </a:tc>
                <a:extLst>
                  <a:ext uri="{0D108BD9-81ED-4DB2-BD59-A6C34878D82A}">
                    <a16:rowId xmlns:a16="http://schemas.microsoft.com/office/drawing/2014/main" xmlns="" val="10001"/>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Since our data set is small, constructing a histogram will not tell us much about the distribution of the data. In order to get a better understanding of the shape of our data, we need to construct a normal probability plot. Usually, we would use a software application to construct a normal probability plot since the process can become tedious for large data sets. However, it is beneficial to understand how the process is carried out by hand. Since we are assessing a small data set, we will demonstrate the calculations below.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2140</TotalTime>
  <Words>1222</Words>
  <Application>Microsoft Office PowerPoint</Application>
  <PresentationFormat>On-screen Show (4:3)</PresentationFormat>
  <Paragraphs>233</Paragraphs>
  <Slides>21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Calibri</vt:lpstr>
      <vt:lpstr>Symbol</vt:lpstr>
      <vt:lpstr>STIX</vt:lpstr>
      <vt:lpstr>Arial</vt:lpstr>
      <vt:lpstr>Open Sans</vt:lpstr>
      <vt:lpstr>Office Theme</vt:lpstr>
      <vt:lpstr>Equation</vt:lpstr>
      <vt:lpstr>Section 8.5</vt:lpstr>
      <vt:lpstr>Normal Probability Plot </vt:lpstr>
      <vt:lpstr>Assessing Normality </vt:lpstr>
      <vt:lpstr>Assessing Normality </vt:lpstr>
      <vt:lpstr>Assessing Normality </vt:lpstr>
      <vt:lpstr>Constructing a Normal Probability Plot </vt:lpstr>
      <vt:lpstr>Constructing a Normal Probability Plot </vt:lpstr>
      <vt:lpstr>Example 8.5.1</vt:lpstr>
      <vt:lpstr>Example 8.5.1 (cont.)</vt:lpstr>
      <vt:lpstr>Example 8.5.1 (cont.)</vt:lpstr>
      <vt:lpstr>Example 8.5.1 (cont.)</vt:lpstr>
      <vt:lpstr>Example 8.5.1 (cont.)</vt:lpstr>
      <vt:lpstr>Example 8.5.1 (cont.)</vt:lpstr>
      <vt:lpstr>Example 8.5.2</vt:lpstr>
      <vt:lpstr>Example 8.5.2 (cont.)</vt:lpstr>
      <vt:lpstr>Example 8.5.2 (cont.)</vt:lpstr>
      <vt:lpstr>Example 8.5.2 (cont.)</vt:lpstr>
      <vt:lpstr>Example 8.5.3</vt:lpstr>
      <vt:lpstr>Example 8.5.3 (cont.)</vt:lpstr>
      <vt:lpstr>Example 8.5.3 (cont.)</vt:lpstr>
      <vt:lpstr>Example 8.5.3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266</cp:revision>
  <dcterms:created xsi:type="dcterms:W3CDTF">2013-04-26T14:43:13Z</dcterms:created>
  <dcterms:modified xsi:type="dcterms:W3CDTF">2018-08-14T16:05:51Z</dcterms:modified>
</cp:coreProperties>
</file>