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0"/>
  </p:notesMasterIdLst>
  <p:handoutMasterIdLst>
    <p:handoutMasterId r:id="rId11"/>
  </p:handoutMasterIdLst>
  <p:sldIdLst>
    <p:sldId id="256" r:id="rId2"/>
    <p:sldId id="286" r:id="rId3"/>
    <p:sldId id="292" r:id="rId4"/>
    <p:sldId id="293" r:id="rId5"/>
    <p:sldId id="295" r:id="rId6"/>
    <p:sldId id="294" r:id="rId7"/>
    <p:sldId id="297" r:id="rId8"/>
    <p:sldId id="296" r:id="rId9"/>
  </p:sldIdLst>
  <p:sldSz cx="9144000" cy="6858000" type="screen4x3"/>
  <p:notesSz cx="6858000" cy="9144000"/>
  <p:embeddedFontLst>
    <p:embeddedFont>
      <p:font typeface="Calibri" panose="020F0502020204030204" pitchFamily="34" charset="0"/>
      <p:regular r:id="rId12"/>
      <p:bold r:id="rId13"/>
      <p:italic r:id="rId14"/>
      <p:boldItalic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6092"/>
    <a:srgbClr val="2D7D9F"/>
    <a:srgbClr val="0000FF"/>
    <a:srgbClr val="00000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05" d="100"/>
          <a:sy n="105" d="100"/>
        </p:scale>
        <p:origin x="936"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notesMaster" Target="notesMasters/notesMaster1.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7/11/2018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7/11/2018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a:t>
            </a:r>
            <a:r>
              <a:rPr lang="en-US" b="1" dirty="0" smtClean="0">
                <a:solidFill>
                  <a:srgbClr val="1F497D"/>
                </a:solidFill>
                <a:latin typeface="Arial" charset="0"/>
                <a:cs typeface="Arial" charset="0"/>
              </a:rPr>
              <a:t>9.1</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Random Samples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Biased Sample</a:t>
            </a:r>
          </a:p>
        </p:txBody>
      </p:sp>
      <p:sp>
        <p:nvSpPr>
          <p:cNvPr id="4"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Definition</a:t>
            </a:r>
            <a:endParaRPr lang="en-US" dirty="0">
              <a:solidFill>
                <a:srgbClr val="000000"/>
              </a:solidFill>
            </a:endParaRPr>
          </a:p>
          <a:p>
            <a:r>
              <a:rPr lang="en-US" dirty="0" smtClean="0">
                <a:solidFill>
                  <a:srgbClr val="000000"/>
                </a:solidFill>
              </a:rPr>
              <a:t>A </a:t>
            </a:r>
            <a:r>
              <a:rPr lang="en-US" b="1" dirty="0" smtClean="0">
                <a:solidFill>
                  <a:srgbClr val="C00000"/>
                </a:solidFill>
              </a:rPr>
              <a:t>sample is biased </a:t>
            </a:r>
            <a:r>
              <a:rPr lang="en-US" dirty="0" smtClean="0">
                <a:solidFill>
                  <a:srgbClr val="000000"/>
                </a:solidFill>
              </a:rPr>
              <a:t>if it </a:t>
            </a:r>
            <a:r>
              <a:rPr lang="en-US" dirty="0" smtClean="0">
                <a:solidFill>
                  <a:srgbClr val="000000"/>
                </a:solidFill>
              </a:rPr>
              <a:t>overrepresents</a:t>
            </a:r>
            <a:r>
              <a:rPr lang="en-US" dirty="0" smtClean="0">
                <a:solidFill>
                  <a:srgbClr val="000000"/>
                </a:solidFill>
              </a:rPr>
              <a:t> or underrepresents some segment(s) of the population.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Sampling Frame</a:t>
            </a:r>
          </a:p>
        </p:txBody>
      </p:sp>
      <p:sp>
        <p:nvSpPr>
          <p:cNvPr id="4"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Definition</a:t>
            </a:r>
            <a:endParaRPr lang="en-US" dirty="0">
              <a:solidFill>
                <a:srgbClr val="000000"/>
              </a:solidFill>
            </a:endParaRPr>
          </a:p>
          <a:p>
            <a:r>
              <a:rPr lang="en-US" dirty="0" smtClean="0">
                <a:solidFill>
                  <a:srgbClr val="000000"/>
                </a:solidFill>
              </a:rPr>
              <a:t>A </a:t>
            </a:r>
            <a:r>
              <a:rPr lang="en-US" b="1" dirty="0" smtClean="0">
                <a:solidFill>
                  <a:srgbClr val="C00000"/>
                </a:solidFill>
              </a:rPr>
              <a:t>sampling frame </a:t>
            </a:r>
            <a:r>
              <a:rPr lang="en-US" dirty="0" smtClean="0">
                <a:solidFill>
                  <a:srgbClr val="000000"/>
                </a:solidFill>
              </a:rPr>
              <a:t>is a list which identifies all members of the population.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Random Sample</a:t>
            </a:r>
          </a:p>
        </p:txBody>
      </p:sp>
      <p:sp>
        <p:nvSpPr>
          <p:cNvPr id="4"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Definition</a:t>
            </a:r>
            <a:endParaRPr lang="en-US" dirty="0">
              <a:solidFill>
                <a:srgbClr val="000000"/>
              </a:solidFill>
            </a:endParaRPr>
          </a:p>
          <a:p>
            <a:r>
              <a:rPr lang="en-US" dirty="0" smtClean="0">
                <a:solidFill>
                  <a:srgbClr val="000000"/>
                </a:solidFill>
              </a:rPr>
              <a:t>A </a:t>
            </a:r>
            <a:r>
              <a:rPr lang="en-US" b="1" dirty="0" smtClean="0">
                <a:solidFill>
                  <a:srgbClr val="C00000"/>
                </a:solidFill>
              </a:rPr>
              <a:t>simple random sample </a:t>
            </a:r>
            <a:r>
              <a:rPr lang="en-US" dirty="0" smtClean="0">
                <a:solidFill>
                  <a:srgbClr val="000000"/>
                </a:solidFill>
              </a:rPr>
              <a:t>from a finite population is one in which every possible sample of the same size </a:t>
            </a:r>
            <a:r>
              <a:rPr lang="en-US" i="1" dirty="0" smtClean="0">
                <a:solidFill>
                  <a:srgbClr val="000000"/>
                </a:solidFill>
              </a:rPr>
              <a:t>n</a:t>
            </a:r>
            <a:r>
              <a:rPr lang="en-US" dirty="0" smtClean="0">
                <a:solidFill>
                  <a:srgbClr val="000000"/>
                </a:solidFill>
              </a:rPr>
              <a:t> has the same probability of being selected.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Finite vs. Infinite</a:t>
            </a:r>
            <a:endParaRPr lang="en-US" dirty="0"/>
          </a:p>
        </p:txBody>
      </p:sp>
      <p:sp>
        <p:nvSpPr>
          <p:cNvPr id="4" name="Content Placeholder 3"/>
          <p:cNvSpPr>
            <a:spLocks noGrp="1"/>
          </p:cNvSpPr>
          <p:nvPr>
            <p:ph idx="1"/>
          </p:nvPr>
        </p:nvSpPr>
        <p:spPr>
          <a:xfrm>
            <a:off x="457200" y="1280160"/>
            <a:ext cx="8229600" cy="1902059"/>
          </a:xfrm>
          <a:ln w="28575">
            <a:solidFill>
              <a:srgbClr val="FF0000"/>
            </a:solidFill>
          </a:ln>
        </p:spPr>
        <p:txBody>
          <a:bodyPr>
            <a:spAutoFit/>
          </a:bodyPr>
          <a:lstStyle/>
          <a:p>
            <a:pPr marL="1588" indent="-1588" algn="ctr"/>
            <a:r>
              <a:rPr lang="en-US" dirty="0" smtClean="0">
                <a:solidFill>
                  <a:srgbClr val="000000"/>
                </a:solidFill>
                <a:latin typeface="Calibri" pitchFamily="34" charset="0"/>
              </a:rPr>
              <a:t>	</a:t>
            </a:r>
            <a:r>
              <a:rPr lang="en-US" b="1" dirty="0" smtClean="0">
                <a:solidFill>
                  <a:srgbClr val="000000"/>
                </a:solidFill>
                <a:latin typeface="Calibri" pitchFamily="34" charset="0"/>
              </a:rPr>
              <a:t>Note</a:t>
            </a:r>
          </a:p>
          <a:p>
            <a:r>
              <a:rPr lang="en-US" dirty="0" smtClean="0">
                <a:solidFill>
                  <a:srgbClr val="000000"/>
                </a:solidFill>
              </a:rPr>
              <a:t>“Finite” is the opposite of infinite. A finite population means that the number of items in the population can be counted.</a:t>
            </a:r>
            <a:endParaRPr lang="en-US" dirty="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Random Number Table</a:t>
            </a:r>
            <a:endParaRPr lang="en-US" dirty="0"/>
          </a:p>
        </p:txBody>
      </p:sp>
      <p:sp>
        <p:nvSpPr>
          <p:cNvPr id="3" name="Content Placeholder 2"/>
          <p:cNvSpPr>
            <a:spLocks noGrp="1"/>
          </p:cNvSpPr>
          <p:nvPr>
            <p:ph idx="1"/>
          </p:nvPr>
        </p:nvSpPr>
        <p:spPr/>
        <p:txBody>
          <a:bodyPr>
            <a:normAutofit lnSpcReduction="10000"/>
          </a:bodyPr>
          <a:lstStyle/>
          <a:p>
            <a:r>
              <a:rPr lang="en-US" b="1" dirty="0"/>
              <a:t>Random number tables</a:t>
            </a:r>
            <a:r>
              <a:rPr lang="en-US" dirty="0"/>
              <a:t> are composed of random digits, arranged in groups of 4 or 5 to improve readability. To use the random number table, randomly pick a row and column in the table as a starting point and select the appropriate number of digits. The appropriate number of digits is based on the size of the sampling frame. </a:t>
            </a:r>
            <a:endParaRPr lang="en-US" dirty="0" smtClean="0"/>
          </a:p>
          <a:p>
            <a:r>
              <a:rPr lang="en-US" dirty="0" smtClean="0"/>
              <a:t>Once </a:t>
            </a:r>
            <a:r>
              <a:rPr lang="en-US" dirty="0"/>
              <a:t>the appropriate random numbers have been selected, sample the items in the frame which correspond to the random numbers. The resulting sample will constitute a simple random sample. </a:t>
            </a:r>
            <a:endParaRPr lang="en-US"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9.1.1</a:t>
            </a:r>
            <a:endParaRPr lang="en-US" dirty="0"/>
          </a:p>
        </p:txBody>
      </p:sp>
      <p:sp>
        <p:nvSpPr>
          <p:cNvPr id="3" name="Content Placeholder 2"/>
          <p:cNvSpPr>
            <a:spLocks noGrp="1"/>
          </p:cNvSpPr>
          <p:nvPr>
            <p:ph idx="1"/>
          </p:nvPr>
        </p:nvSpPr>
        <p:spPr/>
        <p:txBody>
          <a:bodyPr>
            <a:normAutofit lnSpcReduction="10000"/>
          </a:bodyPr>
          <a:lstStyle/>
          <a:p>
            <a:r>
              <a:rPr lang="en-US" dirty="0" smtClean="0"/>
              <a:t>Select a simple random sample of 20 customer accounts from a sampling frame that contains 897 accounts.</a:t>
            </a:r>
          </a:p>
          <a:p>
            <a:r>
              <a:rPr lang="en-US" b="1" dirty="0" smtClean="0"/>
              <a:t>Solution</a:t>
            </a:r>
          </a:p>
          <a:p>
            <a:r>
              <a:rPr lang="en-US" dirty="0" smtClean="0"/>
              <a:t>If each account is given a number between 1 and 897, then three digits from the table can be used to indicate a specific account. Any consecutive three digits that are greater than 897 should be ignored. We can select the initial starting position as row three and column two, and select three digits across the row. Those accounts colored in red are selected.</a:t>
            </a:r>
            <a:endParaRPr lang="en-US" b="1" dirty="0"/>
          </a:p>
        </p:txBody>
      </p:sp>
    </p:spTree>
    <p:extLst>
      <p:ext uri="{BB962C8B-B14F-4D97-AF65-F5344CB8AC3E}">
        <p14:creationId xmlns:p14="http://schemas.microsoft.com/office/powerpoint/2010/main" val="3917007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9.1.1 (cont.)</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graphicFrame>
        <p:nvGraphicFramePr>
          <p:cNvPr id="5" name="object 9"/>
          <p:cNvGraphicFramePr>
            <a:graphicFrameLocks noGrp="1"/>
          </p:cNvGraphicFramePr>
          <p:nvPr>
            <p:extLst>
              <p:ext uri="{D42A27DB-BD31-4B8C-83A1-F6EECF244321}">
                <p14:modId xmlns:p14="http://schemas.microsoft.com/office/powerpoint/2010/main" val="1386934862"/>
              </p:ext>
            </p:extLst>
          </p:nvPr>
        </p:nvGraphicFramePr>
        <p:xfrm>
          <a:off x="1524001" y="1371600"/>
          <a:ext cx="6096000" cy="4343397"/>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409821">
                <a:tc gridSpan="10">
                  <a:txBody>
                    <a:bodyPr/>
                    <a:lstStyle/>
                    <a:p>
                      <a:pPr marL="88265" marR="0" indent="0" algn="ctr" defTabSz="914400" rtl="0" eaLnBrk="1" fontAlgn="auto" latinLnBrk="0" hangingPunct="1">
                        <a:lnSpc>
                          <a:spcPct val="100000"/>
                        </a:lnSpc>
                        <a:spcBef>
                          <a:spcPts val="525"/>
                        </a:spcBef>
                        <a:spcAft>
                          <a:spcPts val="0"/>
                        </a:spcAft>
                        <a:buClrTx/>
                        <a:buSzTx/>
                        <a:buFontTx/>
                        <a:buNone/>
                        <a:tabLst/>
                        <a:defRPr/>
                      </a:pPr>
                      <a:r>
                        <a:rPr lang="en-US" sz="2000" b="1" kern="1200" baseline="0" dirty="0" smtClean="0">
                          <a:solidFill>
                            <a:schemeClr val="lt1"/>
                          </a:solidFill>
                          <a:latin typeface="+mn-lt"/>
                          <a:ea typeface="+mn-ea"/>
                          <a:cs typeface="+mn-cs"/>
                        </a:rPr>
                        <a:t>Random Number Table</a:t>
                      </a:r>
                    </a:p>
                  </a:txBody>
                  <a:tcPr marL="0" marR="0" marT="66675" marB="0"/>
                </a:tc>
                <a:tc hMerge="1">
                  <a:txBody>
                    <a:bodyPr/>
                    <a:lstStyle/>
                    <a:p>
                      <a:pPr marL="6985" algn="ctr">
                        <a:lnSpc>
                          <a:spcPct val="100000"/>
                        </a:lnSpc>
                        <a:spcBef>
                          <a:spcPts val="525"/>
                        </a:spcBef>
                      </a:pPr>
                      <a:endParaRPr sz="1100">
                        <a:latin typeface="STIX"/>
                        <a:cs typeface="STIX"/>
                      </a:endParaRPr>
                    </a:p>
                  </a:txBody>
                  <a:tcPr marL="0" marR="0" marT="666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solidFill>
                      <a:srgbClr val="EEECDF"/>
                    </a:solidFill>
                  </a:tcPr>
                </a:tc>
                <a:tc hMerge="1">
                  <a:txBody>
                    <a:bodyPr/>
                    <a:lstStyle/>
                    <a:p>
                      <a:pPr marL="6985" algn="ctr">
                        <a:lnSpc>
                          <a:spcPct val="100000"/>
                        </a:lnSpc>
                        <a:spcBef>
                          <a:spcPts val="525"/>
                        </a:spcBef>
                      </a:pPr>
                      <a:endParaRPr sz="1100">
                        <a:latin typeface="STIX"/>
                        <a:cs typeface="STIX"/>
                      </a:endParaRPr>
                    </a:p>
                  </a:txBody>
                  <a:tcPr marL="0" marR="0" marT="666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solidFill>
                      <a:srgbClr val="EEECDF"/>
                    </a:solidFill>
                  </a:tcPr>
                </a:tc>
                <a:tc hMerge="1">
                  <a:txBody>
                    <a:bodyPr/>
                    <a:lstStyle/>
                    <a:p>
                      <a:pPr marL="6985" algn="ctr">
                        <a:lnSpc>
                          <a:spcPct val="100000"/>
                        </a:lnSpc>
                        <a:spcBef>
                          <a:spcPts val="525"/>
                        </a:spcBef>
                      </a:pPr>
                      <a:endParaRPr sz="1100">
                        <a:latin typeface="STIX"/>
                        <a:cs typeface="STIX"/>
                      </a:endParaRPr>
                    </a:p>
                  </a:txBody>
                  <a:tcPr marL="0" marR="0" marT="666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solidFill>
                      <a:srgbClr val="EEECDF"/>
                    </a:solidFill>
                  </a:tcPr>
                </a:tc>
                <a:tc hMerge="1">
                  <a:txBody>
                    <a:bodyPr/>
                    <a:lstStyle/>
                    <a:p>
                      <a:pPr marR="76200" algn="r">
                        <a:lnSpc>
                          <a:spcPct val="100000"/>
                        </a:lnSpc>
                        <a:spcBef>
                          <a:spcPts val="525"/>
                        </a:spcBef>
                      </a:pPr>
                      <a:endParaRPr sz="1100">
                        <a:latin typeface="STIX"/>
                        <a:cs typeface="STIX"/>
                      </a:endParaRPr>
                    </a:p>
                  </a:txBody>
                  <a:tcPr marL="0" marR="0" marT="666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solidFill>
                      <a:srgbClr val="EEECDF"/>
                    </a:solidFill>
                  </a:tcPr>
                </a:tc>
                <a:tc hMerge="1">
                  <a:txBody>
                    <a:bodyPr/>
                    <a:lstStyle/>
                    <a:p>
                      <a:pPr marL="6985" algn="ctr">
                        <a:lnSpc>
                          <a:spcPct val="100000"/>
                        </a:lnSpc>
                        <a:spcBef>
                          <a:spcPts val="525"/>
                        </a:spcBef>
                      </a:pPr>
                      <a:endParaRPr sz="1100">
                        <a:latin typeface="STIX"/>
                        <a:cs typeface="STIX"/>
                      </a:endParaRPr>
                    </a:p>
                  </a:txBody>
                  <a:tcPr marL="0" marR="0" marT="666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solidFill>
                      <a:srgbClr val="EEECDF"/>
                    </a:solidFill>
                  </a:tcPr>
                </a:tc>
                <a:tc hMerge="1">
                  <a:txBody>
                    <a:bodyPr/>
                    <a:lstStyle/>
                    <a:p>
                      <a:pPr marL="6985" algn="ctr">
                        <a:lnSpc>
                          <a:spcPct val="100000"/>
                        </a:lnSpc>
                        <a:spcBef>
                          <a:spcPts val="525"/>
                        </a:spcBef>
                      </a:pPr>
                      <a:endParaRPr sz="1100">
                        <a:latin typeface="STIX"/>
                        <a:cs typeface="STIX"/>
                      </a:endParaRPr>
                    </a:p>
                  </a:txBody>
                  <a:tcPr marL="0" marR="0" marT="666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solidFill>
                      <a:srgbClr val="EEECDF"/>
                    </a:solidFill>
                  </a:tcPr>
                </a:tc>
                <a:tc hMerge="1">
                  <a:txBody>
                    <a:bodyPr/>
                    <a:lstStyle/>
                    <a:p>
                      <a:pPr marL="146685">
                        <a:lnSpc>
                          <a:spcPct val="100000"/>
                        </a:lnSpc>
                        <a:spcBef>
                          <a:spcPts val="525"/>
                        </a:spcBef>
                      </a:pPr>
                      <a:endParaRPr sz="1100">
                        <a:latin typeface="STIX"/>
                        <a:cs typeface="STIX"/>
                      </a:endParaRPr>
                    </a:p>
                  </a:txBody>
                  <a:tcPr marL="0" marR="0" marT="666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solidFill>
                      <a:srgbClr val="EEECDF"/>
                    </a:solidFill>
                  </a:tcPr>
                </a:tc>
                <a:tc hMerge="1">
                  <a:txBody>
                    <a:bodyPr/>
                    <a:lstStyle/>
                    <a:p>
                      <a:pPr marR="98425" algn="r">
                        <a:lnSpc>
                          <a:spcPct val="100000"/>
                        </a:lnSpc>
                        <a:spcBef>
                          <a:spcPts val="525"/>
                        </a:spcBef>
                      </a:pPr>
                      <a:endParaRPr sz="1100">
                        <a:latin typeface="STIX"/>
                        <a:cs typeface="STIX"/>
                      </a:endParaRPr>
                    </a:p>
                  </a:txBody>
                  <a:tcPr marL="0" marR="0" marT="666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solidFill>
                      <a:srgbClr val="EEECDF"/>
                    </a:solidFill>
                  </a:tcPr>
                </a:tc>
                <a:tc hMerge="1">
                  <a:txBody>
                    <a:bodyPr/>
                    <a:lstStyle/>
                    <a:p>
                      <a:pPr marR="73025" algn="r">
                        <a:lnSpc>
                          <a:spcPct val="100000"/>
                        </a:lnSpc>
                        <a:spcBef>
                          <a:spcPts val="525"/>
                        </a:spcBef>
                      </a:pPr>
                      <a:endParaRPr sz="1100" dirty="0">
                        <a:latin typeface="STIX"/>
                        <a:cs typeface="STIX"/>
                      </a:endParaRPr>
                    </a:p>
                  </a:txBody>
                  <a:tcPr marL="0" marR="0" marT="66675" marB="0">
                    <a:lnL w="12700" cap="flat" cmpd="sng" algn="ctr">
                      <a:solidFill>
                        <a:srgbClr val="6A6A71"/>
                      </a:solidFill>
                      <a:prstDash val="solid"/>
                      <a:round/>
                      <a:headEnd type="none" w="med" len="med"/>
                      <a:tailEnd type="none" w="med" len="med"/>
                    </a:lnL>
                    <a:lnR w="9525">
                      <a:solidFill>
                        <a:srgbClr val="6A6A71"/>
                      </a:solidFill>
                      <a:prstDash val="solid"/>
                    </a:lnR>
                    <a:solidFill>
                      <a:srgbClr val="EEECDF"/>
                    </a:solidFill>
                  </a:tcPr>
                </a:tc>
              </a:tr>
              <a:tr h="376194">
                <a:tc>
                  <a:txBody>
                    <a:bodyPr/>
                    <a:lstStyle/>
                    <a:p>
                      <a:pPr marL="88265">
                        <a:lnSpc>
                          <a:spcPct val="100000"/>
                        </a:lnSpc>
                        <a:spcBef>
                          <a:spcPts val="525"/>
                        </a:spcBef>
                      </a:pPr>
                      <a:r>
                        <a:rPr sz="1800" dirty="0">
                          <a:solidFill>
                            <a:srgbClr val="000000"/>
                          </a:solidFill>
                        </a:rPr>
                        <a:t>985</a:t>
                      </a:r>
                      <a:endParaRPr sz="1800" dirty="0">
                        <a:solidFill>
                          <a:srgbClr val="000000"/>
                        </a:solidFill>
                        <a:latin typeface="STIX"/>
                        <a:cs typeface="STIX"/>
                      </a:endParaRPr>
                    </a:p>
                  </a:txBody>
                  <a:tcPr marL="0" marR="0" marT="66675" marB="0"/>
                </a:tc>
                <a:tc>
                  <a:txBody>
                    <a:bodyPr/>
                    <a:lstStyle/>
                    <a:p>
                      <a:pPr marL="6985" algn="ctr">
                        <a:lnSpc>
                          <a:spcPct val="100000"/>
                        </a:lnSpc>
                        <a:spcBef>
                          <a:spcPts val="525"/>
                        </a:spcBef>
                      </a:pPr>
                      <a:r>
                        <a:rPr sz="1800" dirty="0">
                          <a:solidFill>
                            <a:srgbClr val="000000"/>
                          </a:solidFill>
                        </a:rPr>
                        <a:t>201</a:t>
                      </a:r>
                      <a:endParaRPr sz="1800" dirty="0">
                        <a:solidFill>
                          <a:srgbClr val="000000"/>
                        </a:solidFill>
                        <a:latin typeface="STIX"/>
                        <a:cs typeface="STIX"/>
                      </a:endParaRPr>
                    </a:p>
                  </a:txBody>
                  <a:tcPr marL="0" marR="0" marT="66675" marB="0"/>
                </a:tc>
                <a:tc>
                  <a:txBody>
                    <a:bodyPr/>
                    <a:lstStyle/>
                    <a:p>
                      <a:pPr marL="6985" algn="ctr">
                        <a:lnSpc>
                          <a:spcPct val="100000"/>
                        </a:lnSpc>
                        <a:spcBef>
                          <a:spcPts val="525"/>
                        </a:spcBef>
                      </a:pPr>
                      <a:r>
                        <a:rPr sz="1800" dirty="0">
                          <a:solidFill>
                            <a:srgbClr val="000000"/>
                          </a:solidFill>
                        </a:rPr>
                        <a:t>776</a:t>
                      </a:r>
                      <a:endParaRPr sz="1800" dirty="0">
                        <a:solidFill>
                          <a:srgbClr val="000000"/>
                        </a:solidFill>
                        <a:latin typeface="STIX"/>
                        <a:cs typeface="STIX"/>
                      </a:endParaRPr>
                    </a:p>
                  </a:txBody>
                  <a:tcPr marL="0" marR="0" marT="66675" marB="0"/>
                </a:tc>
                <a:tc>
                  <a:txBody>
                    <a:bodyPr/>
                    <a:lstStyle/>
                    <a:p>
                      <a:pPr marL="6985" algn="ctr">
                        <a:lnSpc>
                          <a:spcPct val="100000"/>
                        </a:lnSpc>
                        <a:spcBef>
                          <a:spcPts val="525"/>
                        </a:spcBef>
                      </a:pPr>
                      <a:r>
                        <a:rPr sz="1800" dirty="0">
                          <a:solidFill>
                            <a:srgbClr val="000000"/>
                          </a:solidFill>
                        </a:rPr>
                        <a:t>714</a:t>
                      </a:r>
                      <a:endParaRPr sz="1800" dirty="0">
                        <a:solidFill>
                          <a:srgbClr val="000000"/>
                        </a:solidFill>
                        <a:latin typeface="STIX"/>
                        <a:cs typeface="STIX"/>
                      </a:endParaRPr>
                    </a:p>
                  </a:txBody>
                  <a:tcPr marL="0" marR="0" marT="66675" marB="0"/>
                </a:tc>
                <a:tc>
                  <a:txBody>
                    <a:bodyPr/>
                    <a:lstStyle/>
                    <a:p>
                      <a:pPr marR="76200" algn="r">
                        <a:lnSpc>
                          <a:spcPct val="100000"/>
                        </a:lnSpc>
                        <a:spcBef>
                          <a:spcPts val="525"/>
                        </a:spcBef>
                      </a:pPr>
                      <a:r>
                        <a:rPr sz="1800" dirty="0">
                          <a:solidFill>
                            <a:srgbClr val="000000"/>
                          </a:solidFill>
                        </a:rPr>
                        <a:t>905</a:t>
                      </a:r>
                      <a:endParaRPr sz="1800" dirty="0">
                        <a:solidFill>
                          <a:srgbClr val="000000"/>
                        </a:solidFill>
                        <a:latin typeface="STIX"/>
                        <a:cs typeface="STIX"/>
                      </a:endParaRPr>
                    </a:p>
                  </a:txBody>
                  <a:tcPr marL="0" marR="0" marT="66675" marB="0"/>
                </a:tc>
                <a:tc>
                  <a:txBody>
                    <a:bodyPr/>
                    <a:lstStyle/>
                    <a:p>
                      <a:pPr marL="6985" algn="ctr">
                        <a:lnSpc>
                          <a:spcPct val="100000"/>
                        </a:lnSpc>
                        <a:spcBef>
                          <a:spcPts val="525"/>
                        </a:spcBef>
                      </a:pPr>
                      <a:r>
                        <a:rPr sz="1800" dirty="0">
                          <a:solidFill>
                            <a:srgbClr val="000000"/>
                          </a:solidFill>
                        </a:rPr>
                        <a:t>686</a:t>
                      </a:r>
                      <a:endParaRPr sz="1800" dirty="0">
                        <a:solidFill>
                          <a:srgbClr val="000000"/>
                        </a:solidFill>
                        <a:latin typeface="STIX"/>
                        <a:cs typeface="STIX"/>
                      </a:endParaRPr>
                    </a:p>
                  </a:txBody>
                  <a:tcPr marL="0" marR="0" marT="66675" marB="0"/>
                </a:tc>
                <a:tc>
                  <a:txBody>
                    <a:bodyPr/>
                    <a:lstStyle/>
                    <a:p>
                      <a:pPr marL="6985" algn="ctr">
                        <a:lnSpc>
                          <a:spcPct val="100000"/>
                        </a:lnSpc>
                        <a:spcBef>
                          <a:spcPts val="525"/>
                        </a:spcBef>
                      </a:pPr>
                      <a:r>
                        <a:rPr sz="1800" dirty="0">
                          <a:solidFill>
                            <a:srgbClr val="000000"/>
                          </a:solidFill>
                        </a:rPr>
                        <a:t>072</a:t>
                      </a:r>
                      <a:endParaRPr sz="1800" dirty="0">
                        <a:solidFill>
                          <a:srgbClr val="000000"/>
                        </a:solidFill>
                        <a:latin typeface="STIX"/>
                        <a:cs typeface="STIX"/>
                      </a:endParaRPr>
                    </a:p>
                  </a:txBody>
                  <a:tcPr marL="0" marR="0" marT="66675" marB="0"/>
                </a:tc>
                <a:tc>
                  <a:txBody>
                    <a:bodyPr/>
                    <a:lstStyle/>
                    <a:p>
                      <a:pPr marL="146685">
                        <a:lnSpc>
                          <a:spcPct val="100000"/>
                        </a:lnSpc>
                        <a:spcBef>
                          <a:spcPts val="525"/>
                        </a:spcBef>
                      </a:pPr>
                      <a:r>
                        <a:rPr sz="1800" dirty="0">
                          <a:solidFill>
                            <a:srgbClr val="000000"/>
                          </a:solidFill>
                        </a:rPr>
                        <a:t>210</a:t>
                      </a:r>
                      <a:endParaRPr sz="1800" dirty="0">
                        <a:solidFill>
                          <a:srgbClr val="000000"/>
                        </a:solidFill>
                        <a:latin typeface="STIX"/>
                        <a:cs typeface="STIX"/>
                      </a:endParaRPr>
                    </a:p>
                  </a:txBody>
                  <a:tcPr marL="0" marR="0" marT="66675" marB="0"/>
                </a:tc>
                <a:tc>
                  <a:txBody>
                    <a:bodyPr/>
                    <a:lstStyle/>
                    <a:p>
                      <a:pPr marR="98425" algn="r">
                        <a:lnSpc>
                          <a:spcPct val="100000"/>
                        </a:lnSpc>
                        <a:spcBef>
                          <a:spcPts val="525"/>
                        </a:spcBef>
                      </a:pPr>
                      <a:r>
                        <a:rPr sz="1800" dirty="0">
                          <a:solidFill>
                            <a:srgbClr val="000000"/>
                          </a:solidFill>
                        </a:rPr>
                        <a:t>940</a:t>
                      </a:r>
                      <a:endParaRPr sz="1800" dirty="0">
                        <a:solidFill>
                          <a:srgbClr val="000000"/>
                        </a:solidFill>
                        <a:latin typeface="STIX"/>
                        <a:cs typeface="STIX"/>
                      </a:endParaRPr>
                    </a:p>
                  </a:txBody>
                  <a:tcPr marL="0" marR="0" marT="66675" marB="0"/>
                </a:tc>
                <a:tc>
                  <a:txBody>
                    <a:bodyPr/>
                    <a:lstStyle/>
                    <a:p>
                      <a:pPr marR="73025" algn="r">
                        <a:lnSpc>
                          <a:spcPct val="100000"/>
                        </a:lnSpc>
                        <a:spcBef>
                          <a:spcPts val="525"/>
                        </a:spcBef>
                      </a:pPr>
                      <a:r>
                        <a:rPr sz="1800" dirty="0">
                          <a:solidFill>
                            <a:srgbClr val="000000"/>
                          </a:solidFill>
                        </a:rPr>
                        <a:t>558</a:t>
                      </a:r>
                      <a:endParaRPr sz="1800" dirty="0">
                        <a:solidFill>
                          <a:srgbClr val="000000"/>
                        </a:solidFill>
                        <a:latin typeface="STIX"/>
                        <a:cs typeface="STIX"/>
                      </a:endParaRPr>
                    </a:p>
                  </a:txBody>
                  <a:tcPr marL="0" marR="0" marT="66675" marB="0"/>
                </a:tc>
              </a:tr>
              <a:tr h="402815">
                <a:tc>
                  <a:txBody>
                    <a:bodyPr/>
                    <a:lstStyle/>
                    <a:p>
                      <a:pPr marL="88265">
                        <a:lnSpc>
                          <a:spcPct val="100000"/>
                        </a:lnSpc>
                        <a:spcBef>
                          <a:spcPts val="715"/>
                        </a:spcBef>
                      </a:pPr>
                      <a:r>
                        <a:rPr sz="1800" dirty="0">
                          <a:solidFill>
                            <a:srgbClr val="000000"/>
                          </a:solidFill>
                        </a:rPr>
                        <a:t>609</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709</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343</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350</a:t>
                      </a:r>
                      <a:endParaRPr sz="1800" dirty="0">
                        <a:solidFill>
                          <a:srgbClr val="000000"/>
                        </a:solidFill>
                        <a:latin typeface="STIX"/>
                        <a:cs typeface="STIX"/>
                      </a:endParaRPr>
                    </a:p>
                  </a:txBody>
                  <a:tcPr marL="0" marR="0" marT="90805" marB="0"/>
                </a:tc>
                <a:tc>
                  <a:txBody>
                    <a:bodyPr/>
                    <a:lstStyle/>
                    <a:p>
                      <a:pPr marR="76200" algn="r">
                        <a:lnSpc>
                          <a:spcPct val="100000"/>
                        </a:lnSpc>
                        <a:spcBef>
                          <a:spcPts val="715"/>
                        </a:spcBef>
                      </a:pPr>
                      <a:r>
                        <a:rPr sz="1800" dirty="0">
                          <a:solidFill>
                            <a:srgbClr val="000000"/>
                          </a:solidFill>
                        </a:rPr>
                        <a:t>500</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739</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981</a:t>
                      </a:r>
                      <a:endParaRPr sz="1800" dirty="0">
                        <a:solidFill>
                          <a:srgbClr val="000000"/>
                        </a:solidFill>
                        <a:latin typeface="STIX"/>
                        <a:cs typeface="STIX"/>
                      </a:endParaRPr>
                    </a:p>
                  </a:txBody>
                  <a:tcPr marL="0" marR="0" marT="90805" marB="0"/>
                </a:tc>
                <a:tc>
                  <a:txBody>
                    <a:bodyPr/>
                    <a:lstStyle/>
                    <a:p>
                      <a:pPr marL="146685">
                        <a:lnSpc>
                          <a:spcPct val="100000"/>
                        </a:lnSpc>
                        <a:spcBef>
                          <a:spcPts val="715"/>
                        </a:spcBef>
                      </a:pPr>
                      <a:r>
                        <a:rPr sz="1800" dirty="0">
                          <a:solidFill>
                            <a:srgbClr val="000000"/>
                          </a:solidFill>
                        </a:rPr>
                        <a:t>180</a:t>
                      </a:r>
                      <a:endParaRPr sz="1800" dirty="0">
                        <a:solidFill>
                          <a:srgbClr val="000000"/>
                        </a:solidFill>
                        <a:latin typeface="STIX"/>
                        <a:cs typeface="STIX"/>
                      </a:endParaRPr>
                    </a:p>
                  </a:txBody>
                  <a:tcPr marL="0" marR="0" marT="90805" marB="0"/>
                </a:tc>
                <a:tc>
                  <a:txBody>
                    <a:bodyPr/>
                    <a:lstStyle/>
                    <a:p>
                      <a:pPr marR="98425" algn="r">
                        <a:lnSpc>
                          <a:spcPct val="100000"/>
                        </a:lnSpc>
                        <a:spcBef>
                          <a:spcPts val="715"/>
                        </a:spcBef>
                      </a:pPr>
                      <a:r>
                        <a:rPr sz="1800" dirty="0">
                          <a:solidFill>
                            <a:srgbClr val="000000"/>
                          </a:solidFill>
                        </a:rPr>
                        <a:t>505</a:t>
                      </a:r>
                      <a:endParaRPr sz="1800" dirty="0">
                        <a:solidFill>
                          <a:srgbClr val="000000"/>
                        </a:solidFill>
                        <a:latin typeface="STIX"/>
                        <a:cs typeface="STIX"/>
                      </a:endParaRPr>
                    </a:p>
                  </a:txBody>
                  <a:tcPr marL="0" marR="0" marT="90805" marB="0"/>
                </a:tc>
                <a:tc>
                  <a:txBody>
                    <a:bodyPr/>
                    <a:lstStyle/>
                    <a:p>
                      <a:pPr marR="73025" algn="r">
                        <a:lnSpc>
                          <a:spcPct val="100000"/>
                        </a:lnSpc>
                        <a:spcBef>
                          <a:spcPts val="715"/>
                        </a:spcBef>
                      </a:pPr>
                      <a:r>
                        <a:rPr sz="1800" dirty="0">
                          <a:solidFill>
                            <a:srgbClr val="000000"/>
                          </a:solidFill>
                        </a:rPr>
                        <a:t>431</a:t>
                      </a:r>
                      <a:endParaRPr sz="1800" dirty="0">
                        <a:solidFill>
                          <a:srgbClr val="000000"/>
                        </a:solidFill>
                        <a:latin typeface="STIX"/>
                        <a:cs typeface="STIX"/>
                      </a:endParaRPr>
                    </a:p>
                  </a:txBody>
                  <a:tcPr marL="0" marR="0" marT="90805" marB="0"/>
                </a:tc>
              </a:tr>
              <a:tr h="357980">
                <a:tc>
                  <a:txBody>
                    <a:bodyPr/>
                    <a:lstStyle/>
                    <a:p>
                      <a:pPr marL="88265">
                        <a:lnSpc>
                          <a:spcPct val="100000"/>
                        </a:lnSpc>
                        <a:spcBef>
                          <a:spcPts val="395"/>
                        </a:spcBef>
                      </a:pPr>
                      <a:r>
                        <a:rPr sz="1800" dirty="0">
                          <a:solidFill>
                            <a:srgbClr val="000000"/>
                          </a:solidFill>
                        </a:rPr>
                        <a:t>398</a:t>
                      </a:r>
                      <a:endParaRPr sz="1800" dirty="0">
                        <a:solidFill>
                          <a:srgbClr val="000000"/>
                        </a:solidFill>
                        <a:latin typeface="STIX"/>
                        <a:cs typeface="STIX"/>
                      </a:endParaRPr>
                    </a:p>
                  </a:txBody>
                  <a:tcPr marL="0" marR="0" marT="50165" marB="0"/>
                </a:tc>
                <a:tc>
                  <a:txBody>
                    <a:bodyPr/>
                    <a:lstStyle/>
                    <a:p>
                      <a:pPr marL="6985" algn="ctr">
                        <a:lnSpc>
                          <a:spcPct val="100000"/>
                        </a:lnSpc>
                        <a:spcBef>
                          <a:spcPts val="395"/>
                        </a:spcBef>
                      </a:pPr>
                      <a:r>
                        <a:rPr sz="1800" dirty="0">
                          <a:solidFill>
                            <a:srgbClr val="C00000"/>
                          </a:solidFill>
                        </a:rPr>
                        <a:t>082</a:t>
                      </a:r>
                      <a:endParaRPr sz="1800" dirty="0">
                        <a:solidFill>
                          <a:srgbClr val="C00000"/>
                        </a:solidFill>
                        <a:latin typeface="STIX"/>
                        <a:cs typeface="STIX"/>
                      </a:endParaRPr>
                    </a:p>
                  </a:txBody>
                  <a:tcPr marL="0" marR="0" marT="50165" marB="0"/>
                </a:tc>
                <a:tc>
                  <a:txBody>
                    <a:bodyPr/>
                    <a:lstStyle/>
                    <a:p>
                      <a:pPr marL="6985" algn="ctr">
                        <a:lnSpc>
                          <a:spcPct val="100000"/>
                        </a:lnSpc>
                        <a:spcBef>
                          <a:spcPts val="395"/>
                        </a:spcBef>
                      </a:pPr>
                      <a:r>
                        <a:rPr sz="1800" dirty="0">
                          <a:solidFill>
                            <a:srgbClr val="C00000"/>
                          </a:solidFill>
                        </a:rPr>
                        <a:t>773</a:t>
                      </a:r>
                      <a:endParaRPr sz="1800" dirty="0">
                        <a:solidFill>
                          <a:srgbClr val="C00000"/>
                        </a:solidFill>
                        <a:latin typeface="STIX"/>
                        <a:cs typeface="STIX"/>
                      </a:endParaRPr>
                    </a:p>
                  </a:txBody>
                  <a:tcPr marL="0" marR="0" marT="50165" marB="0"/>
                </a:tc>
                <a:tc>
                  <a:txBody>
                    <a:bodyPr/>
                    <a:lstStyle/>
                    <a:p>
                      <a:pPr marL="6985" algn="ctr">
                        <a:lnSpc>
                          <a:spcPct val="100000"/>
                        </a:lnSpc>
                        <a:spcBef>
                          <a:spcPts val="395"/>
                        </a:spcBef>
                      </a:pPr>
                      <a:r>
                        <a:rPr sz="1800" dirty="0">
                          <a:solidFill>
                            <a:srgbClr val="C00000"/>
                          </a:solidFill>
                        </a:rPr>
                        <a:t>250</a:t>
                      </a:r>
                      <a:endParaRPr sz="1800" dirty="0">
                        <a:solidFill>
                          <a:srgbClr val="C00000"/>
                        </a:solidFill>
                        <a:latin typeface="STIX"/>
                        <a:cs typeface="STIX"/>
                      </a:endParaRPr>
                    </a:p>
                  </a:txBody>
                  <a:tcPr marL="0" marR="0" marT="50165" marB="0"/>
                </a:tc>
                <a:tc>
                  <a:txBody>
                    <a:bodyPr/>
                    <a:lstStyle/>
                    <a:p>
                      <a:pPr marR="76200" algn="r">
                        <a:lnSpc>
                          <a:spcPct val="100000"/>
                        </a:lnSpc>
                        <a:spcBef>
                          <a:spcPts val="395"/>
                        </a:spcBef>
                      </a:pPr>
                      <a:r>
                        <a:rPr sz="1800" dirty="0">
                          <a:solidFill>
                            <a:srgbClr val="C00000"/>
                          </a:solidFill>
                        </a:rPr>
                        <a:t>725</a:t>
                      </a:r>
                      <a:endParaRPr sz="1800" dirty="0">
                        <a:solidFill>
                          <a:srgbClr val="C00000"/>
                        </a:solidFill>
                        <a:latin typeface="STIX"/>
                        <a:cs typeface="STIX"/>
                      </a:endParaRPr>
                    </a:p>
                  </a:txBody>
                  <a:tcPr marL="0" marR="0" marT="50165" marB="0"/>
                </a:tc>
                <a:tc>
                  <a:txBody>
                    <a:bodyPr/>
                    <a:lstStyle/>
                    <a:p>
                      <a:pPr marL="6985" algn="ctr">
                        <a:lnSpc>
                          <a:spcPct val="100000"/>
                        </a:lnSpc>
                        <a:spcBef>
                          <a:spcPts val="395"/>
                        </a:spcBef>
                      </a:pPr>
                      <a:r>
                        <a:rPr sz="1800" dirty="0">
                          <a:solidFill>
                            <a:srgbClr val="C00000"/>
                          </a:solidFill>
                        </a:rPr>
                        <a:t>682</a:t>
                      </a:r>
                      <a:endParaRPr sz="1800" dirty="0">
                        <a:solidFill>
                          <a:srgbClr val="C00000"/>
                        </a:solidFill>
                        <a:latin typeface="STIX"/>
                        <a:cs typeface="STIX"/>
                      </a:endParaRPr>
                    </a:p>
                  </a:txBody>
                  <a:tcPr marL="0" marR="0" marT="50165" marB="0"/>
                </a:tc>
                <a:tc>
                  <a:txBody>
                    <a:bodyPr/>
                    <a:lstStyle/>
                    <a:p>
                      <a:pPr marL="6985" algn="ctr">
                        <a:lnSpc>
                          <a:spcPct val="100000"/>
                        </a:lnSpc>
                        <a:spcBef>
                          <a:spcPts val="395"/>
                        </a:spcBef>
                      </a:pPr>
                      <a:r>
                        <a:rPr sz="1800" dirty="0">
                          <a:solidFill>
                            <a:srgbClr val="C00000"/>
                          </a:solidFill>
                        </a:rPr>
                        <a:t>482</a:t>
                      </a:r>
                      <a:endParaRPr sz="1800" dirty="0">
                        <a:solidFill>
                          <a:srgbClr val="C00000"/>
                        </a:solidFill>
                        <a:latin typeface="STIX"/>
                        <a:cs typeface="STIX"/>
                      </a:endParaRPr>
                    </a:p>
                  </a:txBody>
                  <a:tcPr marL="0" marR="0" marT="50165" marB="0"/>
                </a:tc>
                <a:tc>
                  <a:txBody>
                    <a:bodyPr/>
                    <a:lstStyle/>
                    <a:p>
                      <a:pPr marL="140335">
                        <a:lnSpc>
                          <a:spcPct val="100000"/>
                        </a:lnSpc>
                        <a:spcBef>
                          <a:spcPts val="215"/>
                        </a:spcBef>
                      </a:pPr>
                      <a:r>
                        <a:rPr sz="1800" strike="sngStrike" spc="-10" baseline="0" dirty="0">
                          <a:solidFill>
                            <a:srgbClr val="000000"/>
                          </a:solidFill>
                        </a:rPr>
                        <a:t>940</a:t>
                      </a:r>
                      <a:endParaRPr sz="1800" strike="sngStrike" baseline="0" dirty="0">
                        <a:solidFill>
                          <a:srgbClr val="000000"/>
                        </a:solidFill>
                        <a:latin typeface="STIX"/>
                        <a:cs typeface="STIX"/>
                      </a:endParaRPr>
                    </a:p>
                  </a:txBody>
                  <a:tcPr marL="0" marR="0" marT="27305" marB="0"/>
                </a:tc>
                <a:tc>
                  <a:txBody>
                    <a:bodyPr/>
                    <a:lstStyle/>
                    <a:p>
                      <a:pPr marR="98425" algn="r">
                        <a:lnSpc>
                          <a:spcPct val="100000"/>
                        </a:lnSpc>
                        <a:spcBef>
                          <a:spcPts val="395"/>
                        </a:spcBef>
                      </a:pPr>
                      <a:r>
                        <a:rPr sz="1800" dirty="0">
                          <a:solidFill>
                            <a:srgbClr val="C00000"/>
                          </a:solidFill>
                        </a:rPr>
                        <a:t>524</a:t>
                      </a:r>
                      <a:endParaRPr sz="1800" dirty="0">
                        <a:solidFill>
                          <a:srgbClr val="C00000"/>
                        </a:solidFill>
                        <a:latin typeface="STIX"/>
                        <a:cs typeface="STIX"/>
                      </a:endParaRPr>
                    </a:p>
                  </a:txBody>
                  <a:tcPr marL="0" marR="0" marT="50165" marB="0"/>
                </a:tc>
                <a:tc>
                  <a:txBody>
                    <a:bodyPr/>
                    <a:lstStyle/>
                    <a:p>
                      <a:pPr marR="73025" algn="r">
                        <a:lnSpc>
                          <a:spcPct val="100000"/>
                        </a:lnSpc>
                        <a:spcBef>
                          <a:spcPts val="395"/>
                        </a:spcBef>
                      </a:pPr>
                      <a:r>
                        <a:rPr sz="1800" dirty="0">
                          <a:solidFill>
                            <a:srgbClr val="C00000"/>
                          </a:solidFill>
                        </a:rPr>
                        <a:t>201</a:t>
                      </a:r>
                      <a:endParaRPr sz="1800" dirty="0">
                        <a:solidFill>
                          <a:srgbClr val="C00000"/>
                        </a:solidFill>
                        <a:latin typeface="STIX"/>
                        <a:cs typeface="STIX"/>
                      </a:endParaRPr>
                    </a:p>
                  </a:txBody>
                  <a:tcPr marL="0" marR="0" marT="50165" marB="0"/>
                </a:tc>
              </a:tr>
              <a:tr h="364285">
                <a:tc>
                  <a:txBody>
                    <a:bodyPr/>
                    <a:lstStyle/>
                    <a:p>
                      <a:pPr marL="88265">
                        <a:lnSpc>
                          <a:spcPct val="100000"/>
                        </a:lnSpc>
                        <a:spcBef>
                          <a:spcPts val="425"/>
                        </a:spcBef>
                      </a:pPr>
                      <a:r>
                        <a:rPr sz="1800" dirty="0">
                          <a:solidFill>
                            <a:srgbClr val="C00000"/>
                          </a:solidFill>
                        </a:rPr>
                        <a:t>527</a:t>
                      </a:r>
                      <a:endParaRPr sz="1800" dirty="0">
                        <a:solidFill>
                          <a:srgbClr val="C00000"/>
                        </a:solidFill>
                        <a:latin typeface="STIX"/>
                        <a:cs typeface="STIX"/>
                      </a:endParaRPr>
                    </a:p>
                  </a:txBody>
                  <a:tcPr marL="0" marR="0" marT="53975" marB="0"/>
                </a:tc>
                <a:tc>
                  <a:txBody>
                    <a:bodyPr/>
                    <a:lstStyle/>
                    <a:p>
                      <a:pPr marL="6985" algn="ctr">
                        <a:lnSpc>
                          <a:spcPct val="100000"/>
                        </a:lnSpc>
                        <a:spcBef>
                          <a:spcPts val="425"/>
                        </a:spcBef>
                      </a:pPr>
                      <a:r>
                        <a:rPr sz="1800" dirty="0">
                          <a:solidFill>
                            <a:srgbClr val="C00000"/>
                          </a:solidFill>
                        </a:rPr>
                        <a:t>756</a:t>
                      </a:r>
                      <a:endParaRPr sz="1800" dirty="0">
                        <a:solidFill>
                          <a:srgbClr val="C00000"/>
                        </a:solidFill>
                        <a:latin typeface="STIX"/>
                        <a:cs typeface="STIX"/>
                      </a:endParaRPr>
                    </a:p>
                  </a:txBody>
                  <a:tcPr marL="0" marR="0" marT="53975" marB="0"/>
                </a:tc>
                <a:tc>
                  <a:txBody>
                    <a:bodyPr/>
                    <a:lstStyle/>
                    <a:p>
                      <a:pPr marL="6985" algn="ctr">
                        <a:lnSpc>
                          <a:spcPct val="100000"/>
                        </a:lnSpc>
                        <a:spcBef>
                          <a:spcPts val="425"/>
                        </a:spcBef>
                      </a:pPr>
                      <a:r>
                        <a:rPr sz="1800" dirty="0">
                          <a:solidFill>
                            <a:srgbClr val="C00000"/>
                          </a:solidFill>
                        </a:rPr>
                        <a:t>785</a:t>
                      </a:r>
                      <a:endParaRPr sz="1800" dirty="0">
                        <a:solidFill>
                          <a:srgbClr val="C00000"/>
                        </a:solidFill>
                        <a:latin typeface="STIX"/>
                        <a:cs typeface="STIX"/>
                      </a:endParaRPr>
                    </a:p>
                  </a:txBody>
                  <a:tcPr marL="0" marR="0" marT="53975" marB="0"/>
                </a:tc>
                <a:tc>
                  <a:txBody>
                    <a:bodyPr/>
                    <a:lstStyle/>
                    <a:p>
                      <a:pPr marL="6985" algn="ctr">
                        <a:lnSpc>
                          <a:spcPct val="100000"/>
                        </a:lnSpc>
                        <a:spcBef>
                          <a:spcPts val="425"/>
                        </a:spcBef>
                      </a:pPr>
                      <a:r>
                        <a:rPr sz="1800" dirty="0">
                          <a:solidFill>
                            <a:srgbClr val="C00000"/>
                          </a:solidFill>
                        </a:rPr>
                        <a:t>183</a:t>
                      </a:r>
                      <a:endParaRPr sz="1800" dirty="0">
                        <a:solidFill>
                          <a:srgbClr val="C00000"/>
                        </a:solidFill>
                        <a:latin typeface="STIX"/>
                        <a:cs typeface="STIX"/>
                      </a:endParaRPr>
                    </a:p>
                  </a:txBody>
                  <a:tcPr marL="0" marR="0" marT="53975" marB="0"/>
                </a:tc>
                <a:tc>
                  <a:txBody>
                    <a:bodyPr/>
                    <a:lstStyle/>
                    <a:p>
                      <a:pPr marR="76200" algn="r">
                        <a:lnSpc>
                          <a:spcPct val="100000"/>
                        </a:lnSpc>
                        <a:spcBef>
                          <a:spcPts val="425"/>
                        </a:spcBef>
                      </a:pPr>
                      <a:r>
                        <a:rPr sz="1800" dirty="0">
                          <a:solidFill>
                            <a:srgbClr val="C00000"/>
                          </a:solidFill>
                        </a:rPr>
                        <a:t>452</a:t>
                      </a:r>
                      <a:endParaRPr sz="1800" dirty="0">
                        <a:solidFill>
                          <a:srgbClr val="C00000"/>
                        </a:solidFill>
                        <a:latin typeface="STIX"/>
                        <a:cs typeface="STIX"/>
                      </a:endParaRPr>
                    </a:p>
                  </a:txBody>
                  <a:tcPr marL="0" marR="0" marT="53975" marB="0"/>
                </a:tc>
                <a:tc>
                  <a:txBody>
                    <a:bodyPr/>
                    <a:lstStyle/>
                    <a:p>
                      <a:pPr marL="15875" algn="ctr">
                        <a:lnSpc>
                          <a:spcPct val="100000"/>
                        </a:lnSpc>
                        <a:spcBef>
                          <a:spcPts val="440"/>
                        </a:spcBef>
                      </a:pPr>
                      <a:r>
                        <a:rPr sz="1800" strike="sngStrike" spc="-10" baseline="0" dirty="0">
                          <a:solidFill>
                            <a:srgbClr val="000000"/>
                          </a:solidFill>
                        </a:rPr>
                        <a:t>996</a:t>
                      </a:r>
                      <a:endParaRPr sz="1800" strike="sngStrike" baseline="0" dirty="0">
                        <a:solidFill>
                          <a:srgbClr val="000000"/>
                        </a:solidFill>
                        <a:latin typeface="STIX"/>
                        <a:cs typeface="STIX"/>
                      </a:endParaRPr>
                    </a:p>
                  </a:txBody>
                  <a:tcPr marL="0" marR="0" marT="55880" marB="0"/>
                </a:tc>
                <a:tc>
                  <a:txBody>
                    <a:bodyPr/>
                    <a:lstStyle/>
                    <a:p>
                      <a:pPr marL="6985" algn="ctr">
                        <a:lnSpc>
                          <a:spcPct val="100000"/>
                        </a:lnSpc>
                        <a:spcBef>
                          <a:spcPts val="425"/>
                        </a:spcBef>
                      </a:pPr>
                      <a:r>
                        <a:rPr sz="1800" dirty="0">
                          <a:solidFill>
                            <a:srgbClr val="C00000"/>
                          </a:solidFill>
                        </a:rPr>
                        <a:t>340</a:t>
                      </a:r>
                      <a:endParaRPr sz="1800" dirty="0">
                        <a:solidFill>
                          <a:srgbClr val="C00000"/>
                        </a:solidFill>
                        <a:latin typeface="STIX"/>
                        <a:cs typeface="STIX"/>
                      </a:endParaRPr>
                    </a:p>
                  </a:txBody>
                  <a:tcPr marL="0" marR="0" marT="53975" marB="0"/>
                </a:tc>
                <a:tc>
                  <a:txBody>
                    <a:bodyPr/>
                    <a:lstStyle/>
                    <a:p>
                      <a:pPr marL="146685">
                        <a:lnSpc>
                          <a:spcPct val="100000"/>
                        </a:lnSpc>
                        <a:spcBef>
                          <a:spcPts val="425"/>
                        </a:spcBef>
                      </a:pPr>
                      <a:r>
                        <a:rPr sz="1800" dirty="0">
                          <a:solidFill>
                            <a:srgbClr val="C00000"/>
                          </a:solidFill>
                        </a:rPr>
                        <a:t>628</a:t>
                      </a:r>
                      <a:endParaRPr sz="1800" dirty="0">
                        <a:solidFill>
                          <a:srgbClr val="C00000"/>
                        </a:solidFill>
                        <a:latin typeface="STIX"/>
                        <a:cs typeface="STIX"/>
                      </a:endParaRPr>
                    </a:p>
                  </a:txBody>
                  <a:tcPr marL="0" marR="0" marT="53975" marB="0"/>
                </a:tc>
                <a:tc>
                  <a:txBody>
                    <a:bodyPr/>
                    <a:lstStyle/>
                    <a:p>
                      <a:pPr marR="99695" algn="r">
                        <a:lnSpc>
                          <a:spcPct val="100000"/>
                        </a:lnSpc>
                        <a:spcBef>
                          <a:spcPts val="409"/>
                        </a:spcBef>
                      </a:pPr>
                      <a:r>
                        <a:rPr sz="1800" strike="sngStrike" spc="-15" baseline="0" dirty="0">
                          <a:solidFill>
                            <a:srgbClr val="000000"/>
                          </a:solidFill>
                        </a:rPr>
                        <a:t>898</a:t>
                      </a:r>
                      <a:endParaRPr sz="1800" strike="sngStrike" baseline="0" dirty="0">
                        <a:solidFill>
                          <a:srgbClr val="000000"/>
                        </a:solidFill>
                        <a:latin typeface="STIX"/>
                        <a:cs typeface="STIX"/>
                      </a:endParaRPr>
                    </a:p>
                  </a:txBody>
                  <a:tcPr marL="0" marR="0" marT="52069" marB="0"/>
                </a:tc>
                <a:tc>
                  <a:txBody>
                    <a:bodyPr/>
                    <a:lstStyle/>
                    <a:p>
                      <a:pPr marR="73025" algn="r">
                        <a:lnSpc>
                          <a:spcPct val="100000"/>
                        </a:lnSpc>
                        <a:spcBef>
                          <a:spcPts val="425"/>
                        </a:spcBef>
                      </a:pPr>
                      <a:r>
                        <a:rPr sz="1800" dirty="0">
                          <a:solidFill>
                            <a:srgbClr val="C00000"/>
                          </a:solidFill>
                        </a:rPr>
                        <a:t>083</a:t>
                      </a:r>
                      <a:endParaRPr sz="1800" dirty="0">
                        <a:solidFill>
                          <a:srgbClr val="C00000"/>
                        </a:solidFill>
                        <a:latin typeface="STIX"/>
                        <a:cs typeface="STIX"/>
                      </a:endParaRPr>
                    </a:p>
                  </a:txBody>
                  <a:tcPr marL="0" marR="0" marT="53975" marB="0"/>
                </a:tc>
              </a:tr>
              <a:tr h="402815">
                <a:tc>
                  <a:txBody>
                    <a:bodyPr/>
                    <a:lstStyle/>
                    <a:p>
                      <a:pPr marL="88265">
                        <a:lnSpc>
                          <a:spcPct val="100000"/>
                        </a:lnSpc>
                        <a:spcBef>
                          <a:spcPts val="715"/>
                        </a:spcBef>
                      </a:pPr>
                      <a:r>
                        <a:rPr sz="1800" dirty="0">
                          <a:solidFill>
                            <a:srgbClr val="C00000"/>
                          </a:solidFill>
                        </a:rPr>
                        <a:t>137</a:t>
                      </a:r>
                      <a:endParaRPr sz="1800" dirty="0">
                        <a:solidFill>
                          <a:srgbClr val="C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C00000"/>
                          </a:solidFill>
                        </a:rPr>
                        <a:t>467</a:t>
                      </a:r>
                      <a:endParaRPr sz="1800" dirty="0">
                        <a:solidFill>
                          <a:srgbClr val="C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C00000"/>
                          </a:solidFill>
                        </a:rPr>
                        <a:t>007</a:t>
                      </a:r>
                      <a:endParaRPr sz="1800" dirty="0">
                        <a:solidFill>
                          <a:srgbClr val="C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C00000"/>
                          </a:solidFill>
                        </a:rPr>
                        <a:t>818</a:t>
                      </a:r>
                      <a:endParaRPr sz="1800" dirty="0">
                        <a:solidFill>
                          <a:srgbClr val="C00000"/>
                        </a:solidFill>
                        <a:latin typeface="STIX"/>
                        <a:cs typeface="STIX"/>
                      </a:endParaRPr>
                    </a:p>
                  </a:txBody>
                  <a:tcPr marL="0" marR="0" marT="90805" marB="0"/>
                </a:tc>
                <a:tc>
                  <a:txBody>
                    <a:bodyPr/>
                    <a:lstStyle/>
                    <a:p>
                      <a:pPr marR="76200" algn="r">
                        <a:lnSpc>
                          <a:spcPct val="100000"/>
                        </a:lnSpc>
                        <a:spcBef>
                          <a:spcPts val="715"/>
                        </a:spcBef>
                      </a:pPr>
                      <a:r>
                        <a:rPr sz="1800" dirty="0">
                          <a:solidFill>
                            <a:srgbClr val="000000"/>
                          </a:solidFill>
                        </a:rPr>
                        <a:t>475</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406</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106</a:t>
                      </a:r>
                      <a:endParaRPr sz="1800" dirty="0">
                        <a:solidFill>
                          <a:srgbClr val="000000"/>
                        </a:solidFill>
                        <a:latin typeface="STIX"/>
                        <a:cs typeface="STIX"/>
                      </a:endParaRPr>
                    </a:p>
                  </a:txBody>
                  <a:tcPr marL="0" marR="0" marT="90805" marB="0"/>
                </a:tc>
                <a:tc>
                  <a:txBody>
                    <a:bodyPr/>
                    <a:lstStyle/>
                    <a:p>
                      <a:pPr marL="146685">
                        <a:lnSpc>
                          <a:spcPct val="100000"/>
                        </a:lnSpc>
                        <a:spcBef>
                          <a:spcPts val="715"/>
                        </a:spcBef>
                      </a:pPr>
                      <a:r>
                        <a:rPr sz="1800" dirty="0">
                          <a:solidFill>
                            <a:srgbClr val="000000"/>
                          </a:solidFill>
                        </a:rPr>
                        <a:t>871</a:t>
                      </a:r>
                      <a:endParaRPr sz="1800" dirty="0">
                        <a:solidFill>
                          <a:srgbClr val="000000"/>
                        </a:solidFill>
                        <a:latin typeface="STIX"/>
                        <a:cs typeface="STIX"/>
                      </a:endParaRPr>
                    </a:p>
                  </a:txBody>
                  <a:tcPr marL="0" marR="0" marT="90805" marB="0"/>
                </a:tc>
                <a:tc>
                  <a:txBody>
                    <a:bodyPr/>
                    <a:lstStyle/>
                    <a:p>
                      <a:pPr marR="98425" algn="r">
                        <a:lnSpc>
                          <a:spcPct val="100000"/>
                        </a:lnSpc>
                        <a:spcBef>
                          <a:spcPts val="715"/>
                        </a:spcBef>
                      </a:pPr>
                      <a:r>
                        <a:rPr sz="1800" dirty="0">
                          <a:solidFill>
                            <a:srgbClr val="000000"/>
                          </a:solidFill>
                        </a:rPr>
                        <a:t>177</a:t>
                      </a:r>
                      <a:endParaRPr sz="1800" dirty="0">
                        <a:solidFill>
                          <a:srgbClr val="000000"/>
                        </a:solidFill>
                        <a:latin typeface="STIX"/>
                        <a:cs typeface="STIX"/>
                      </a:endParaRPr>
                    </a:p>
                  </a:txBody>
                  <a:tcPr marL="0" marR="0" marT="90805" marB="0"/>
                </a:tc>
                <a:tc>
                  <a:txBody>
                    <a:bodyPr/>
                    <a:lstStyle/>
                    <a:p>
                      <a:pPr marR="73025" algn="r">
                        <a:lnSpc>
                          <a:spcPct val="100000"/>
                        </a:lnSpc>
                        <a:spcBef>
                          <a:spcPts val="715"/>
                        </a:spcBef>
                      </a:pPr>
                      <a:r>
                        <a:rPr sz="1800" dirty="0">
                          <a:solidFill>
                            <a:srgbClr val="000000"/>
                          </a:solidFill>
                        </a:rPr>
                        <a:t>817</a:t>
                      </a:r>
                      <a:endParaRPr sz="1800" dirty="0">
                        <a:solidFill>
                          <a:srgbClr val="000000"/>
                        </a:solidFill>
                        <a:latin typeface="STIX"/>
                        <a:cs typeface="STIX"/>
                      </a:endParaRPr>
                    </a:p>
                  </a:txBody>
                  <a:tcPr marL="0" marR="0" marT="90805" marB="0"/>
                </a:tc>
              </a:tr>
              <a:tr h="402815">
                <a:tc>
                  <a:txBody>
                    <a:bodyPr/>
                    <a:lstStyle/>
                    <a:p>
                      <a:pPr marL="88265">
                        <a:lnSpc>
                          <a:spcPct val="100000"/>
                        </a:lnSpc>
                        <a:spcBef>
                          <a:spcPts val="715"/>
                        </a:spcBef>
                      </a:pPr>
                      <a:r>
                        <a:rPr sz="1800" dirty="0">
                          <a:solidFill>
                            <a:srgbClr val="000000"/>
                          </a:solidFill>
                        </a:rPr>
                        <a:t>886</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854</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020</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086</a:t>
                      </a:r>
                      <a:endParaRPr sz="1800" dirty="0">
                        <a:solidFill>
                          <a:srgbClr val="000000"/>
                        </a:solidFill>
                        <a:latin typeface="STIX"/>
                        <a:cs typeface="STIX"/>
                      </a:endParaRPr>
                    </a:p>
                  </a:txBody>
                  <a:tcPr marL="0" marR="0" marT="90805" marB="0"/>
                </a:tc>
                <a:tc>
                  <a:txBody>
                    <a:bodyPr/>
                    <a:lstStyle/>
                    <a:p>
                      <a:pPr marR="76200" algn="r">
                        <a:lnSpc>
                          <a:spcPct val="100000"/>
                        </a:lnSpc>
                        <a:spcBef>
                          <a:spcPts val="715"/>
                        </a:spcBef>
                      </a:pPr>
                      <a:r>
                        <a:rPr sz="1800" dirty="0">
                          <a:solidFill>
                            <a:srgbClr val="000000"/>
                          </a:solidFill>
                        </a:rPr>
                        <a:t>507</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584</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013</a:t>
                      </a:r>
                      <a:endParaRPr sz="1800" dirty="0">
                        <a:solidFill>
                          <a:srgbClr val="000000"/>
                        </a:solidFill>
                        <a:latin typeface="STIX"/>
                        <a:cs typeface="STIX"/>
                      </a:endParaRPr>
                    </a:p>
                  </a:txBody>
                  <a:tcPr marL="0" marR="0" marT="90805" marB="0"/>
                </a:tc>
                <a:tc>
                  <a:txBody>
                    <a:bodyPr/>
                    <a:lstStyle/>
                    <a:p>
                      <a:pPr marL="146685">
                        <a:lnSpc>
                          <a:spcPct val="100000"/>
                        </a:lnSpc>
                        <a:spcBef>
                          <a:spcPts val="715"/>
                        </a:spcBef>
                      </a:pPr>
                      <a:r>
                        <a:rPr sz="1800" dirty="0">
                          <a:solidFill>
                            <a:srgbClr val="000000"/>
                          </a:solidFill>
                        </a:rPr>
                        <a:t>676</a:t>
                      </a:r>
                      <a:endParaRPr sz="1800" dirty="0">
                        <a:solidFill>
                          <a:srgbClr val="000000"/>
                        </a:solidFill>
                        <a:latin typeface="STIX"/>
                        <a:cs typeface="STIX"/>
                      </a:endParaRPr>
                    </a:p>
                  </a:txBody>
                  <a:tcPr marL="0" marR="0" marT="90805" marB="0"/>
                </a:tc>
                <a:tc>
                  <a:txBody>
                    <a:bodyPr/>
                    <a:lstStyle/>
                    <a:p>
                      <a:pPr marR="98425" algn="r">
                        <a:lnSpc>
                          <a:spcPct val="100000"/>
                        </a:lnSpc>
                        <a:spcBef>
                          <a:spcPts val="715"/>
                        </a:spcBef>
                      </a:pPr>
                      <a:r>
                        <a:rPr sz="1800" dirty="0">
                          <a:solidFill>
                            <a:srgbClr val="000000"/>
                          </a:solidFill>
                        </a:rPr>
                        <a:t>667</a:t>
                      </a:r>
                      <a:endParaRPr sz="1800" dirty="0">
                        <a:solidFill>
                          <a:srgbClr val="000000"/>
                        </a:solidFill>
                        <a:latin typeface="STIX"/>
                        <a:cs typeface="STIX"/>
                      </a:endParaRPr>
                    </a:p>
                  </a:txBody>
                  <a:tcPr marL="0" marR="0" marT="90805" marB="0"/>
                </a:tc>
                <a:tc>
                  <a:txBody>
                    <a:bodyPr/>
                    <a:lstStyle/>
                    <a:p>
                      <a:pPr marR="73025" algn="r">
                        <a:lnSpc>
                          <a:spcPct val="100000"/>
                        </a:lnSpc>
                        <a:spcBef>
                          <a:spcPts val="715"/>
                        </a:spcBef>
                      </a:pPr>
                      <a:r>
                        <a:rPr sz="1800" dirty="0">
                          <a:solidFill>
                            <a:srgbClr val="000000"/>
                          </a:solidFill>
                        </a:rPr>
                        <a:t>951</a:t>
                      </a:r>
                      <a:endParaRPr sz="1800" dirty="0">
                        <a:solidFill>
                          <a:srgbClr val="000000"/>
                        </a:solidFill>
                        <a:latin typeface="STIX"/>
                        <a:cs typeface="STIX"/>
                      </a:endParaRPr>
                    </a:p>
                  </a:txBody>
                  <a:tcPr marL="0" marR="0" marT="90805" marB="0"/>
                </a:tc>
              </a:tr>
              <a:tr h="402815">
                <a:tc>
                  <a:txBody>
                    <a:bodyPr/>
                    <a:lstStyle/>
                    <a:p>
                      <a:pPr marL="88265">
                        <a:lnSpc>
                          <a:spcPct val="100000"/>
                        </a:lnSpc>
                        <a:spcBef>
                          <a:spcPts val="715"/>
                        </a:spcBef>
                      </a:pPr>
                      <a:r>
                        <a:rPr sz="1800" dirty="0">
                          <a:solidFill>
                            <a:srgbClr val="000000"/>
                          </a:solidFill>
                        </a:rPr>
                        <a:t>903</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476</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493</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296</a:t>
                      </a:r>
                      <a:endParaRPr sz="1800" dirty="0">
                        <a:solidFill>
                          <a:srgbClr val="000000"/>
                        </a:solidFill>
                        <a:latin typeface="STIX"/>
                        <a:cs typeface="STIX"/>
                      </a:endParaRPr>
                    </a:p>
                  </a:txBody>
                  <a:tcPr marL="0" marR="0" marT="90805" marB="0"/>
                </a:tc>
                <a:tc>
                  <a:txBody>
                    <a:bodyPr/>
                    <a:lstStyle/>
                    <a:p>
                      <a:pPr marR="76200" algn="r">
                        <a:lnSpc>
                          <a:spcPct val="100000"/>
                        </a:lnSpc>
                        <a:spcBef>
                          <a:spcPts val="715"/>
                        </a:spcBef>
                      </a:pPr>
                      <a:r>
                        <a:rPr sz="1800" dirty="0">
                          <a:solidFill>
                            <a:srgbClr val="000000"/>
                          </a:solidFill>
                        </a:rPr>
                        <a:t>091</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106</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299</a:t>
                      </a:r>
                      <a:endParaRPr sz="1800" dirty="0">
                        <a:solidFill>
                          <a:srgbClr val="000000"/>
                        </a:solidFill>
                        <a:latin typeface="STIX"/>
                        <a:cs typeface="STIX"/>
                      </a:endParaRPr>
                    </a:p>
                  </a:txBody>
                  <a:tcPr marL="0" marR="0" marT="90805" marB="0"/>
                </a:tc>
                <a:tc>
                  <a:txBody>
                    <a:bodyPr/>
                    <a:lstStyle/>
                    <a:p>
                      <a:pPr marL="146685">
                        <a:lnSpc>
                          <a:spcPct val="100000"/>
                        </a:lnSpc>
                        <a:spcBef>
                          <a:spcPts val="715"/>
                        </a:spcBef>
                      </a:pPr>
                      <a:r>
                        <a:rPr sz="1800" dirty="0">
                          <a:solidFill>
                            <a:srgbClr val="000000"/>
                          </a:solidFill>
                        </a:rPr>
                        <a:t>594</a:t>
                      </a:r>
                      <a:endParaRPr sz="1800" dirty="0">
                        <a:solidFill>
                          <a:srgbClr val="000000"/>
                        </a:solidFill>
                        <a:latin typeface="STIX"/>
                        <a:cs typeface="STIX"/>
                      </a:endParaRPr>
                    </a:p>
                  </a:txBody>
                  <a:tcPr marL="0" marR="0" marT="90805" marB="0"/>
                </a:tc>
                <a:tc>
                  <a:txBody>
                    <a:bodyPr/>
                    <a:lstStyle/>
                    <a:p>
                      <a:pPr marR="98425" algn="r">
                        <a:lnSpc>
                          <a:spcPct val="100000"/>
                        </a:lnSpc>
                        <a:spcBef>
                          <a:spcPts val="715"/>
                        </a:spcBef>
                      </a:pPr>
                      <a:r>
                        <a:rPr sz="1800" dirty="0">
                          <a:solidFill>
                            <a:srgbClr val="000000"/>
                          </a:solidFill>
                        </a:rPr>
                        <a:t>673</a:t>
                      </a:r>
                      <a:endParaRPr sz="1800" dirty="0">
                        <a:solidFill>
                          <a:srgbClr val="000000"/>
                        </a:solidFill>
                        <a:latin typeface="STIX"/>
                        <a:cs typeface="STIX"/>
                      </a:endParaRPr>
                    </a:p>
                  </a:txBody>
                  <a:tcPr marL="0" marR="0" marT="90805" marB="0"/>
                </a:tc>
                <a:tc>
                  <a:txBody>
                    <a:bodyPr/>
                    <a:lstStyle/>
                    <a:p>
                      <a:pPr marR="73025" algn="r">
                        <a:lnSpc>
                          <a:spcPct val="100000"/>
                        </a:lnSpc>
                        <a:spcBef>
                          <a:spcPts val="715"/>
                        </a:spcBef>
                      </a:pPr>
                      <a:r>
                        <a:rPr sz="1800" dirty="0">
                          <a:solidFill>
                            <a:srgbClr val="000000"/>
                          </a:solidFill>
                        </a:rPr>
                        <a:t>488</a:t>
                      </a:r>
                      <a:endParaRPr sz="1800" dirty="0">
                        <a:solidFill>
                          <a:srgbClr val="000000"/>
                        </a:solidFill>
                        <a:latin typeface="STIX"/>
                        <a:cs typeface="STIX"/>
                      </a:endParaRPr>
                    </a:p>
                  </a:txBody>
                  <a:tcPr marL="0" marR="0" marT="90805" marB="0"/>
                </a:tc>
              </a:tr>
              <a:tr h="402815">
                <a:tc>
                  <a:txBody>
                    <a:bodyPr/>
                    <a:lstStyle/>
                    <a:p>
                      <a:pPr marL="88265">
                        <a:lnSpc>
                          <a:spcPct val="100000"/>
                        </a:lnSpc>
                        <a:spcBef>
                          <a:spcPts val="715"/>
                        </a:spcBef>
                      </a:pPr>
                      <a:r>
                        <a:rPr sz="1800" dirty="0">
                          <a:solidFill>
                            <a:srgbClr val="000000"/>
                          </a:solidFill>
                        </a:rPr>
                        <a:t>751</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764</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969</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918</a:t>
                      </a:r>
                      <a:endParaRPr sz="1800" dirty="0">
                        <a:solidFill>
                          <a:srgbClr val="000000"/>
                        </a:solidFill>
                        <a:latin typeface="STIX"/>
                        <a:cs typeface="STIX"/>
                      </a:endParaRPr>
                    </a:p>
                  </a:txBody>
                  <a:tcPr marL="0" marR="0" marT="90805" marB="0"/>
                </a:tc>
                <a:tc>
                  <a:txBody>
                    <a:bodyPr/>
                    <a:lstStyle/>
                    <a:p>
                      <a:pPr marR="76200" algn="r">
                        <a:lnSpc>
                          <a:spcPct val="100000"/>
                        </a:lnSpc>
                        <a:spcBef>
                          <a:spcPts val="715"/>
                        </a:spcBef>
                      </a:pPr>
                      <a:r>
                        <a:rPr sz="1800" dirty="0">
                          <a:solidFill>
                            <a:srgbClr val="000000"/>
                          </a:solidFill>
                        </a:rPr>
                        <a:t>260</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892</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893</a:t>
                      </a:r>
                      <a:endParaRPr sz="1800" dirty="0">
                        <a:solidFill>
                          <a:srgbClr val="000000"/>
                        </a:solidFill>
                        <a:latin typeface="STIX"/>
                        <a:cs typeface="STIX"/>
                      </a:endParaRPr>
                    </a:p>
                  </a:txBody>
                  <a:tcPr marL="0" marR="0" marT="90805" marB="0"/>
                </a:tc>
                <a:tc>
                  <a:txBody>
                    <a:bodyPr/>
                    <a:lstStyle/>
                    <a:p>
                      <a:pPr marL="146685">
                        <a:lnSpc>
                          <a:spcPct val="100000"/>
                        </a:lnSpc>
                        <a:spcBef>
                          <a:spcPts val="715"/>
                        </a:spcBef>
                      </a:pPr>
                      <a:r>
                        <a:rPr sz="1800" dirty="0">
                          <a:solidFill>
                            <a:srgbClr val="000000"/>
                          </a:solidFill>
                        </a:rPr>
                        <a:t>785</a:t>
                      </a:r>
                      <a:endParaRPr sz="1800" dirty="0">
                        <a:solidFill>
                          <a:srgbClr val="000000"/>
                        </a:solidFill>
                        <a:latin typeface="STIX"/>
                        <a:cs typeface="STIX"/>
                      </a:endParaRPr>
                    </a:p>
                  </a:txBody>
                  <a:tcPr marL="0" marR="0" marT="90805" marB="0"/>
                </a:tc>
                <a:tc>
                  <a:txBody>
                    <a:bodyPr/>
                    <a:lstStyle/>
                    <a:p>
                      <a:pPr marR="98425" algn="r">
                        <a:lnSpc>
                          <a:spcPct val="100000"/>
                        </a:lnSpc>
                        <a:spcBef>
                          <a:spcPts val="715"/>
                        </a:spcBef>
                      </a:pPr>
                      <a:r>
                        <a:rPr sz="1800" dirty="0">
                          <a:solidFill>
                            <a:srgbClr val="000000"/>
                          </a:solidFill>
                        </a:rPr>
                        <a:t>613</a:t>
                      </a:r>
                      <a:endParaRPr sz="1800" dirty="0">
                        <a:solidFill>
                          <a:srgbClr val="000000"/>
                        </a:solidFill>
                        <a:latin typeface="STIX"/>
                        <a:cs typeface="STIX"/>
                      </a:endParaRPr>
                    </a:p>
                  </a:txBody>
                  <a:tcPr marL="0" marR="0" marT="90805" marB="0"/>
                </a:tc>
                <a:tc>
                  <a:txBody>
                    <a:bodyPr/>
                    <a:lstStyle/>
                    <a:p>
                      <a:pPr marR="73025" algn="r">
                        <a:lnSpc>
                          <a:spcPct val="100000"/>
                        </a:lnSpc>
                        <a:spcBef>
                          <a:spcPts val="715"/>
                        </a:spcBef>
                      </a:pPr>
                      <a:r>
                        <a:rPr sz="1800" dirty="0">
                          <a:solidFill>
                            <a:srgbClr val="000000"/>
                          </a:solidFill>
                        </a:rPr>
                        <a:t>682</a:t>
                      </a:r>
                      <a:endParaRPr sz="1800" dirty="0">
                        <a:solidFill>
                          <a:srgbClr val="000000"/>
                        </a:solidFill>
                        <a:latin typeface="STIX"/>
                        <a:cs typeface="STIX"/>
                      </a:endParaRPr>
                    </a:p>
                  </a:txBody>
                  <a:tcPr marL="0" marR="0" marT="90805" marB="0"/>
                </a:tc>
              </a:tr>
              <a:tr h="402815">
                <a:tc>
                  <a:txBody>
                    <a:bodyPr/>
                    <a:lstStyle/>
                    <a:p>
                      <a:pPr marL="88265">
                        <a:lnSpc>
                          <a:spcPct val="100000"/>
                        </a:lnSpc>
                        <a:spcBef>
                          <a:spcPts val="715"/>
                        </a:spcBef>
                      </a:pPr>
                      <a:r>
                        <a:rPr sz="1800" dirty="0">
                          <a:solidFill>
                            <a:srgbClr val="000000"/>
                          </a:solidFill>
                        </a:rPr>
                        <a:t>347</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834</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113</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862</a:t>
                      </a:r>
                      <a:endParaRPr sz="1800" dirty="0">
                        <a:solidFill>
                          <a:srgbClr val="000000"/>
                        </a:solidFill>
                        <a:latin typeface="STIX"/>
                        <a:cs typeface="STIX"/>
                      </a:endParaRPr>
                    </a:p>
                  </a:txBody>
                  <a:tcPr marL="0" marR="0" marT="90805" marB="0"/>
                </a:tc>
                <a:tc>
                  <a:txBody>
                    <a:bodyPr/>
                    <a:lstStyle/>
                    <a:p>
                      <a:pPr marR="76200" algn="r">
                        <a:lnSpc>
                          <a:spcPct val="100000"/>
                        </a:lnSpc>
                        <a:spcBef>
                          <a:spcPts val="715"/>
                        </a:spcBef>
                      </a:pPr>
                      <a:r>
                        <a:rPr sz="1800" dirty="0">
                          <a:solidFill>
                            <a:srgbClr val="000000"/>
                          </a:solidFill>
                        </a:rPr>
                        <a:t>481</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176</a:t>
                      </a:r>
                      <a:endParaRPr sz="1800" dirty="0">
                        <a:solidFill>
                          <a:srgbClr val="000000"/>
                        </a:solidFill>
                        <a:latin typeface="STIX"/>
                        <a:cs typeface="STIX"/>
                      </a:endParaRPr>
                    </a:p>
                  </a:txBody>
                  <a:tcPr marL="0" marR="0" marT="90805" marB="0"/>
                </a:tc>
                <a:tc>
                  <a:txBody>
                    <a:bodyPr/>
                    <a:lstStyle/>
                    <a:p>
                      <a:pPr marL="6985" algn="ctr">
                        <a:lnSpc>
                          <a:spcPct val="100000"/>
                        </a:lnSpc>
                        <a:spcBef>
                          <a:spcPts val="715"/>
                        </a:spcBef>
                      </a:pPr>
                      <a:r>
                        <a:rPr sz="1800" dirty="0">
                          <a:solidFill>
                            <a:srgbClr val="000000"/>
                          </a:solidFill>
                        </a:rPr>
                        <a:t>741</a:t>
                      </a:r>
                      <a:endParaRPr sz="1800" dirty="0">
                        <a:solidFill>
                          <a:srgbClr val="000000"/>
                        </a:solidFill>
                        <a:latin typeface="STIX"/>
                        <a:cs typeface="STIX"/>
                      </a:endParaRPr>
                    </a:p>
                  </a:txBody>
                  <a:tcPr marL="0" marR="0" marT="90805" marB="0"/>
                </a:tc>
                <a:tc>
                  <a:txBody>
                    <a:bodyPr/>
                    <a:lstStyle/>
                    <a:p>
                      <a:pPr marL="146685">
                        <a:lnSpc>
                          <a:spcPct val="100000"/>
                        </a:lnSpc>
                        <a:spcBef>
                          <a:spcPts val="715"/>
                        </a:spcBef>
                      </a:pPr>
                      <a:r>
                        <a:rPr sz="1800" dirty="0">
                          <a:solidFill>
                            <a:srgbClr val="000000"/>
                          </a:solidFill>
                        </a:rPr>
                        <a:t>746</a:t>
                      </a:r>
                      <a:endParaRPr sz="1800" dirty="0">
                        <a:solidFill>
                          <a:srgbClr val="000000"/>
                        </a:solidFill>
                        <a:latin typeface="STIX"/>
                        <a:cs typeface="STIX"/>
                      </a:endParaRPr>
                    </a:p>
                  </a:txBody>
                  <a:tcPr marL="0" marR="0" marT="90805" marB="0"/>
                </a:tc>
                <a:tc>
                  <a:txBody>
                    <a:bodyPr/>
                    <a:lstStyle/>
                    <a:p>
                      <a:pPr marR="98425" algn="r">
                        <a:lnSpc>
                          <a:spcPct val="100000"/>
                        </a:lnSpc>
                        <a:spcBef>
                          <a:spcPts val="715"/>
                        </a:spcBef>
                      </a:pPr>
                      <a:r>
                        <a:rPr sz="1800" dirty="0">
                          <a:solidFill>
                            <a:srgbClr val="000000"/>
                          </a:solidFill>
                        </a:rPr>
                        <a:t>850</a:t>
                      </a:r>
                      <a:endParaRPr sz="1800" dirty="0">
                        <a:solidFill>
                          <a:srgbClr val="000000"/>
                        </a:solidFill>
                        <a:latin typeface="STIX"/>
                        <a:cs typeface="STIX"/>
                      </a:endParaRPr>
                    </a:p>
                  </a:txBody>
                  <a:tcPr marL="0" marR="0" marT="90805" marB="0"/>
                </a:tc>
                <a:tc>
                  <a:txBody>
                    <a:bodyPr/>
                    <a:lstStyle/>
                    <a:p>
                      <a:pPr marR="73025" algn="r">
                        <a:lnSpc>
                          <a:spcPct val="100000"/>
                        </a:lnSpc>
                        <a:spcBef>
                          <a:spcPts val="715"/>
                        </a:spcBef>
                      </a:pPr>
                      <a:r>
                        <a:rPr sz="1800" dirty="0">
                          <a:solidFill>
                            <a:srgbClr val="000000"/>
                          </a:solidFill>
                        </a:rPr>
                        <a:t>950</a:t>
                      </a:r>
                      <a:endParaRPr sz="1800" dirty="0">
                        <a:solidFill>
                          <a:srgbClr val="000000"/>
                        </a:solidFill>
                        <a:latin typeface="STIX"/>
                        <a:cs typeface="STIX"/>
                      </a:endParaRPr>
                    </a:p>
                  </a:txBody>
                  <a:tcPr marL="0" marR="0" marT="90805" marB="0"/>
                </a:tc>
              </a:tr>
              <a:tr h="418227">
                <a:tc>
                  <a:txBody>
                    <a:bodyPr/>
                    <a:lstStyle/>
                    <a:p>
                      <a:pPr marL="88265">
                        <a:lnSpc>
                          <a:spcPct val="100000"/>
                        </a:lnSpc>
                        <a:spcBef>
                          <a:spcPts val="825"/>
                        </a:spcBef>
                      </a:pPr>
                      <a:r>
                        <a:rPr sz="1800" dirty="0">
                          <a:solidFill>
                            <a:srgbClr val="000000"/>
                          </a:solidFill>
                        </a:rPr>
                        <a:t>580</a:t>
                      </a:r>
                      <a:endParaRPr sz="1800" dirty="0">
                        <a:solidFill>
                          <a:srgbClr val="000000"/>
                        </a:solidFill>
                        <a:latin typeface="STIX"/>
                        <a:cs typeface="STIX"/>
                      </a:endParaRPr>
                    </a:p>
                  </a:txBody>
                  <a:tcPr marL="0" marR="0" marT="104775" marB="0"/>
                </a:tc>
                <a:tc>
                  <a:txBody>
                    <a:bodyPr/>
                    <a:lstStyle/>
                    <a:p>
                      <a:pPr marL="6985" algn="ctr">
                        <a:lnSpc>
                          <a:spcPct val="100000"/>
                        </a:lnSpc>
                        <a:spcBef>
                          <a:spcPts val="825"/>
                        </a:spcBef>
                      </a:pPr>
                      <a:r>
                        <a:rPr sz="1800" dirty="0">
                          <a:solidFill>
                            <a:srgbClr val="000000"/>
                          </a:solidFill>
                        </a:rPr>
                        <a:t>477</a:t>
                      </a:r>
                      <a:endParaRPr sz="1800" dirty="0">
                        <a:solidFill>
                          <a:srgbClr val="000000"/>
                        </a:solidFill>
                        <a:latin typeface="STIX"/>
                        <a:cs typeface="STIX"/>
                      </a:endParaRPr>
                    </a:p>
                  </a:txBody>
                  <a:tcPr marL="0" marR="0" marT="104775" marB="0"/>
                </a:tc>
                <a:tc>
                  <a:txBody>
                    <a:bodyPr/>
                    <a:lstStyle/>
                    <a:p>
                      <a:pPr marL="6985" algn="ctr">
                        <a:lnSpc>
                          <a:spcPct val="100000"/>
                        </a:lnSpc>
                        <a:spcBef>
                          <a:spcPts val="825"/>
                        </a:spcBef>
                      </a:pPr>
                      <a:r>
                        <a:rPr sz="1800" dirty="0">
                          <a:solidFill>
                            <a:srgbClr val="000000"/>
                          </a:solidFill>
                        </a:rPr>
                        <a:t>697</a:t>
                      </a:r>
                      <a:endParaRPr sz="1800" dirty="0">
                        <a:solidFill>
                          <a:srgbClr val="000000"/>
                        </a:solidFill>
                        <a:latin typeface="STIX"/>
                        <a:cs typeface="STIX"/>
                      </a:endParaRPr>
                    </a:p>
                  </a:txBody>
                  <a:tcPr marL="0" marR="0" marT="104775" marB="0"/>
                </a:tc>
                <a:tc>
                  <a:txBody>
                    <a:bodyPr/>
                    <a:lstStyle/>
                    <a:p>
                      <a:pPr marL="6985" algn="ctr">
                        <a:lnSpc>
                          <a:spcPct val="100000"/>
                        </a:lnSpc>
                        <a:spcBef>
                          <a:spcPts val="825"/>
                        </a:spcBef>
                      </a:pPr>
                      <a:r>
                        <a:rPr sz="1800" dirty="0">
                          <a:solidFill>
                            <a:srgbClr val="000000"/>
                          </a:solidFill>
                        </a:rPr>
                        <a:t>473</a:t>
                      </a:r>
                      <a:endParaRPr sz="1800" dirty="0">
                        <a:solidFill>
                          <a:srgbClr val="000000"/>
                        </a:solidFill>
                        <a:latin typeface="STIX"/>
                        <a:cs typeface="STIX"/>
                      </a:endParaRPr>
                    </a:p>
                  </a:txBody>
                  <a:tcPr marL="0" marR="0" marT="104775" marB="0"/>
                </a:tc>
                <a:tc>
                  <a:txBody>
                    <a:bodyPr/>
                    <a:lstStyle/>
                    <a:p>
                      <a:pPr marR="76200" algn="r">
                        <a:lnSpc>
                          <a:spcPct val="100000"/>
                        </a:lnSpc>
                        <a:spcBef>
                          <a:spcPts val="825"/>
                        </a:spcBef>
                      </a:pPr>
                      <a:r>
                        <a:rPr sz="1800" dirty="0">
                          <a:solidFill>
                            <a:srgbClr val="000000"/>
                          </a:solidFill>
                        </a:rPr>
                        <a:t>039</a:t>
                      </a:r>
                      <a:endParaRPr sz="1800" dirty="0">
                        <a:solidFill>
                          <a:srgbClr val="000000"/>
                        </a:solidFill>
                        <a:latin typeface="STIX"/>
                        <a:cs typeface="STIX"/>
                      </a:endParaRPr>
                    </a:p>
                  </a:txBody>
                  <a:tcPr marL="0" marR="0" marT="104775" marB="0"/>
                </a:tc>
                <a:tc>
                  <a:txBody>
                    <a:bodyPr/>
                    <a:lstStyle/>
                    <a:p>
                      <a:pPr marL="6985" algn="ctr">
                        <a:lnSpc>
                          <a:spcPct val="100000"/>
                        </a:lnSpc>
                        <a:spcBef>
                          <a:spcPts val="825"/>
                        </a:spcBef>
                      </a:pPr>
                      <a:r>
                        <a:rPr sz="1800" dirty="0">
                          <a:solidFill>
                            <a:srgbClr val="000000"/>
                          </a:solidFill>
                        </a:rPr>
                        <a:t>571</a:t>
                      </a:r>
                      <a:endParaRPr sz="1800" dirty="0">
                        <a:solidFill>
                          <a:srgbClr val="000000"/>
                        </a:solidFill>
                        <a:latin typeface="STIX"/>
                        <a:cs typeface="STIX"/>
                      </a:endParaRPr>
                    </a:p>
                  </a:txBody>
                  <a:tcPr marL="0" marR="0" marT="104775" marB="0"/>
                </a:tc>
                <a:tc>
                  <a:txBody>
                    <a:bodyPr/>
                    <a:lstStyle/>
                    <a:p>
                      <a:pPr marL="6985" algn="ctr">
                        <a:lnSpc>
                          <a:spcPct val="100000"/>
                        </a:lnSpc>
                        <a:spcBef>
                          <a:spcPts val="825"/>
                        </a:spcBef>
                      </a:pPr>
                      <a:r>
                        <a:rPr sz="1800" dirty="0">
                          <a:solidFill>
                            <a:srgbClr val="000000"/>
                          </a:solidFill>
                        </a:rPr>
                        <a:t>864</a:t>
                      </a:r>
                      <a:endParaRPr sz="1800" dirty="0">
                        <a:solidFill>
                          <a:srgbClr val="000000"/>
                        </a:solidFill>
                        <a:latin typeface="STIX"/>
                        <a:cs typeface="STIX"/>
                      </a:endParaRPr>
                    </a:p>
                  </a:txBody>
                  <a:tcPr marL="0" marR="0" marT="104775" marB="0"/>
                </a:tc>
                <a:tc>
                  <a:txBody>
                    <a:bodyPr/>
                    <a:lstStyle/>
                    <a:p>
                      <a:pPr marL="146685">
                        <a:lnSpc>
                          <a:spcPct val="100000"/>
                        </a:lnSpc>
                        <a:spcBef>
                          <a:spcPts val="825"/>
                        </a:spcBef>
                      </a:pPr>
                      <a:r>
                        <a:rPr sz="1800" dirty="0">
                          <a:solidFill>
                            <a:srgbClr val="000000"/>
                          </a:solidFill>
                        </a:rPr>
                        <a:t>021</a:t>
                      </a:r>
                      <a:endParaRPr sz="1800" dirty="0">
                        <a:solidFill>
                          <a:srgbClr val="000000"/>
                        </a:solidFill>
                        <a:latin typeface="STIX"/>
                        <a:cs typeface="STIX"/>
                      </a:endParaRPr>
                    </a:p>
                  </a:txBody>
                  <a:tcPr marL="0" marR="0" marT="104775" marB="0"/>
                </a:tc>
                <a:tc>
                  <a:txBody>
                    <a:bodyPr/>
                    <a:lstStyle/>
                    <a:p>
                      <a:pPr marR="98425" algn="r">
                        <a:lnSpc>
                          <a:spcPct val="100000"/>
                        </a:lnSpc>
                        <a:spcBef>
                          <a:spcPts val="825"/>
                        </a:spcBef>
                      </a:pPr>
                      <a:r>
                        <a:rPr sz="1800" dirty="0">
                          <a:solidFill>
                            <a:srgbClr val="000000"/>
                          </a:solidFill>
                        </a:rPr>
                        <a:t>816</a:t>
                      </a:r>
                      <a:endParaRPr sz="1800" dirty="0">
                        <a:solidFill>
                          <a:srgbClr val="000000"/>
                        </a:solidFill>
                        <a:latin typeface="STIX"/>
                        <a:cs typeface="STIX"/>
                      </a:endParaRPr>
                    </a:p>
                  </a:txBody>
                  <a:tcPr marL="0" marR="0" marT="104775" marB="0"/>
                </a:tc>
                <a:tc>
                  <a:txBody>
                    <a:bodyPr/>
                    <a:lstStyle/>
                    <a:p>
                      <a:pPr marR="73025" algn="r">
                        <a:lnSpc>
                          <a:spcPct val="100000"/>
                        </a:lnSpc>
                        <a:spcBef>
                          <a:spcPts val="825"/>
                        </a:spcBef>
                      </a:pPr>
                      <a:r>
                        <a:rPr sz="1800" dirty="0">
                          <a:solidFill>
                            <a:srgbClr val="000000"/>
                          </a:solidFill>
                        </a:rPr>
                        <a:t>544</a:t>
                      </a:r>
                      <a:endParaRPr sz="1800" dirty="0">
                        <a:solidFill>
                          <a:srgbClr val="000000"/>
                        </a:solidFill>
                        <a:latin typeface="STIX"/>
                        <a:cs typeface="STIX"/>
                      </a:endParaRPr>
                    </a:p>
                  </a:txBody>
                  <a:tcPr marL="0" marR="0" marT="104775" marB="0"/>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1537</TotalTime>
  <Words>373</Words>
  <Application>Microsoft Office PowerPoint</Application>
  <PresentationFormat>On-screen Show (4:3)</PresentationFormat>
  <Paragraphs>123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STIX</vt:lpstr>
      <vt:lpstr>Arial</vt:lpstr>
      <vt:lpstr>Office Theme</vt:lpstr>
      <vt:lpstr>Section 9.1</vt:lpstr>
      <vt:lpstr>Biased Sample</vt:lpstr>
      <vt:lpstr>Sampling Frame</vt:lpstr>
      <vt:lpstr>Simple Random Sample</vt:lpstr>
      <vt:lpstr>Finite vs. Infinite</vt:lpstr>
      <vt:lpstr>Random Number Table</vt:lpstr>
      <vt:lpstr>Example 9.1.1</vt:lpstr>
      <vt:lpstr>Example 9.1.1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Kara Roche</cp:lastModifiedBy>
  <cp:revision>234</cp:revision>
  <dcterms:created xsi:type="dcterms:W3CDTF">2013-04-26T14:43:13Z</dcterms:created>
  <dcterms:modified xsi:type="dcterms:W3CDTF">2018-07-11T20:35:43Z</dcterms:modified>
</cp:coreProperties>
</file>