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86" r:id="rId3"/>
    <p:sldId id="293" r:id="rId4"/>
    <p:sldId id="309" r:id="rId5"/>
    <p:sldId id="292" r:id="rId6"/>
    <p:sldId id="294" r:id="rId7"/>
    <p:sldId id="310" r:id="rId8"/>
    <p:sldId id="311" r:id="rId9"/>
    <p:sldId id="296" r:id="rId10"/>
    <p:sldId id="295" r:id="rId11"/>
    <p:sldId id="297" r:id="rId12"/>
    <p:sldId id="298" r:id="rId13"/>
    <p:sldId id="312" r:id="rId14"/>
    <p:sldId id="299" r:id="rId15"/>
    <p:sldId id="300" r:id="rId16"/>
    <p:sldId id="313" r:id="rId17"/>
    <p:sldId id="314" r:id="rId18"/>
    <p:sldId id="315" r:id="rId19"/>
    <p:sldId id="301" r:id="rId20"/>
    <p:sldId id="302" r:id="rId21"/>
    <p:sldId id="303" r:id="rId22"/>
    <p:sldId id="304" r:id="rId23"/>
    <p:sldId id="305" r:id="rId24"/>
    <p:sldId id="306" r:id="rId25"/>
    <p:sldId id="307" r:id="rId26"/>
    <p:sldId id="308"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D7D"/>
    <a:srgbClr val="2D7D9F"/>
    <a:srgbClr val="0000F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28.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5.bin"/><Relationship Id="rId4" Type="http://schemas.openxmlformats.org/officeDocument/2006/relationships/image" Target="../media/image17.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0.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1.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3.wmf"/><Relationship Id="rId5" Type="http://schemas.openxmlformats.org/officeDocument/2006/relationships/oleObject" Target="../embeddings/oleObject20.bin"/><Relationship Id="rId4" Type="http://schemas.openxmlformats.org/officeDocument/2006/relationships/image" Target="../media/image22.wmf"/></Relationships>
</file>

<file path=ppt/slides/_rels/slide1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7.wmf"/><Relationship Id="rId5" Type="http://schemas.openxmlformats.org/officeDocument/2006/relationships/oleObject" Target="../embeddings/oleObject22.bin"/><Relationship Id="rId4" Type="http://schemas.openxmlformats.org/officeDocument/2006/relationships/image" Target="../media/image2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9.wmf"/><Relationship Id="rId5" Type="http://schemas.openxmlformats.org/officeDocument/2006/relationships/oleObject" Target="../embeddings/oleObject24.bin"/><Relationship Id="rId4" Type="http://schemas.openxmlformats.org/officeDocument/2006/relationships/image" Target="../media/image28.wmf"/></Relationships>
</file>

<file path=ppt/slides/_rels/slide21.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2.bin"/><Relationship Id="rId3" Type="http://schemas.openxmlformats.org/officeDocument/2006/relationships/oleObject" Target="../embeddings/oleObject26.bin"/><Relationship Id="rId7" Type="http://schemas.openxmlformats.org/officeDocument/2006/relationships/oleObject" Target="../embeddings/oleObject29.bin"/><Relationship Id="rId12" Type="http://schemas.openxmlformats.org/officeDocument/2006/relationships/image" Target="../media/image33.wmf"/><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15.vml"/><Relationship Id="rId6" Type="http://schemas.openxmlformats.org/officeDocument/2006/relationships/oleObject" Target="../embeddings/oleObject28.bin"/><Relationship Id="rId11" Type="http://schemas.openxmlformats.org/officeDocument/2006/relationships/oleObject" Target="../embeddings/oleObject31.bin"/><Relationship Id="rId5" Type="http://schemas.openxmlformats.org/officeDocument/2006/relationships/oleObject" Target="../embeddings/oleObject27.bin"/><Relationship Id="rId15" Type="http://schemas.openxmlformats.org/officeDocument/2006/relationships/oleObject" Target="../embeddings/oleObject33.bin"/><Relationship Id="rId10" Type="http://schemas.openxmlformats.org/officeDocument/2006/relationships/image" Target="../media/image32.wmf"/><Relationship Id="rId4" Type="http://schemas.openxmlformats.org/officeDocument/2006/relationships/image" Target="../media/image28.wmf"/><Relationship Id="rId9" Type="http://schemas.openxmlformats.org/officeDocument/2006/relationships/oleObject" Target="../embeddings/oleObject30.bin"/><Relationship Id="rId14" Type="http://schemas.openxmlformats.org/officeDocument/2006/relationships/image" Target="../media/image34.wmf"/></Relationships>
</file>

<file path=ppt/slides/_rels/slide22.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8.wmf"/><Relationship Id="rId5" Type="http://schemas.openxmlformats.org/officeDocument/2006/relationships/oleObject" Target="../embeddings/oleObject35.bin"/><Relationship Id="rId4" Type="http://schemas.openxmlformats.org/officeDocument/2006/relationships/image" Target="../media/image37.wmf"/><Relationship Id="rId9" Type="http://schemas.openxmlformats.org/officeDocument/2006/relationships/image" Target="../media/image40.png"/></Relationships>
</file>

<file path=ppt/slides/_rels/slide25.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42.bin"/><Relationship Id="rId3" Type="http://schemas.openxmlformats.org/officeDocument/2006/relationships/oleObject" Target="../embeddings/oleObject37.bin"/><Relationship Id="rId7" Type="http://schemas.openxmlformats.org/officeDocument/2006/relationships/oleObject" Target="../embeddings/oleObject39.bin"/><Relationship Id="rId12" Type="http://schemas.openxmlformats.org/officeDocument/2006/relationships/image" Target="../media/image45.wmf"/><Relationship Id="rId2" Type="http://schemas.openxmlformats.org/officeDocument/2006/relationships/slideLayout" Target="../slideLayouts/slideLayout2.xml"/><Relationship Id="rId16" Type="http://schemas.openxmlformats.org/officeDocument/2006/relationships/image" Target="../media/image47.wmf"/><Relationship Id="rId1" Type="http://schemas.openxmlformats.org/officeDocument/2006/relationships/vmlDrawing" Target="../drawings/vmlDrawing17.vml"/><Relationship Id="rId6" Type="http://schemas.openxmlformats.org/officeDocument/2006/relationships/image" Target="../media/image42.wmf"/><Relationship Id="rId11" Type="http://schemas.openxmlformats.org/officeDocument/2006/relationships/oleObject" Target="../embeddings/oleObject41.bin"/><Relationship Id="rId5" Type="http://schemas.openxmlformats.org/officeDocument/2006/relationships/oleObject" Target="../embeddings/oleObject38.bin"/><Relationship Id="rId15" Type="http://schemas.openxmlformats.org/officeDocument/2006/relationships/oleObject" Target="../embeddings/oleObject43.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0.bin"/><Relationship Id="rId14" Type="http://schemas.openxmlformats.org/officeDocument/2006/relationships/image" Target="../media/image46.wmf"/></Relationships>
</file>

<file path=ppt/slides/_rels/slide26.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3.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5.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2.wmf"/></Relationships>
</file>

<file path=ppt/slides/_rels/slide9.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Distribution of the Sample Mean and the Central Limit Theorem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Variability of    ?</a:t>
            </a:r>
          </a:p>
        </p:txBody>
      </p:sp>
      <p:sp>
        <p:nvSpPr>
          <p:cNvPr id="4" name="Content Placeholder 3"/>
          <p:cNvSpPr>
            <a:spLocks noGrp="1"/>
          </p:cNvSpPr>
          <p:nvPr>
            <p:ph idx="1"/>
          </p:nvPr>
        </p:nvSpPr>
        <p:spPr>
          <a:xfrm>
            <a:off x="457200" y="1280160"/>
            <a:ext cx="8229600" cy="1471172"/>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finite population correction factor should be used if </a:t>
            </a:r>
            <a:r>
              <a:rPr lang="en-US" i="1" dirty="0">
                <a:solidFill>
                  <a:srgbClr val="000000"/>
                </a:solidFill>
              </a:rPr>
              <a:t>n</a:t>
            </a:r>
            <a:r>
              <a:rPr lang="en-US" dirty="0">
                <a:solidFill>
                  <a:srgbClr val="000000"/>
                </a:solidFill>
              </a:rPr>
              <a:t> is greater than 5% of the finite population size, </a:t>
            </a:r>
            <a:r>
              <a:rPr lang="en-US" i="1" dirty="0">
                <a:solidFill>
                  <a:srgbClr val="000000"/>
                </a:solidFill>
              </a:rPr>
              <a:t>N</a:t>
            </a:r>
            <a:r>
              <a:rPr lang="en-US" dirty="0">
                <a:solidFill>
                  <a:srgbClr val="000000"/>
                </a:solidFill>
              </a:rPr>
              <a:t>.</a:t>
            </a:r>
          </a:p>
        </p:txBody>
      </p:sp>
      <p:graphicFrame>
        <p:nvGraphicFramePr>
          <p:cNvPr id="4098" name="Object 2"/>
          <p:cNvGraphicFramePr>
            <a:graphicFrameLocks noChangeAspect="1"/>
          </p:cNvGraphicFramePr>
          <p:nvPr/>
        </p:nvGraphicFramePr>
        <p:xfrm>
          <a:off x="6392411" y="412750"/>
          <a:ext cx="266700" cy="330200"/>
        </p:xfrm>
        <a:graphic>
          <a:graphicData uri="http://schemas.openxmlformats.org/presentationml/2006/ole">
            <mc:AlternateContent xmlns:mc="http://schemas.openxmlformats.org/markup-compatibility/2006">
              <mc:Choice xmlns:v="urn:schemas-microsoft-com:vml" Requires="v">
                <p:oleObj spid="_x0000_s4103" name="Equation" r:id="rId3" imgW="266400" imgH="330120" progId="Equation.DSMT4">
                  <p:embed/>
                </p:oleObj>
              </mc:Choice>
              <mc:Fallback>
                <p:oleObj name="Equation" r:id="rId3" imgW="26640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92411" y="412750"/>
                        <a:ext cx="266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the Sample Mean</a:t>
            </a:r>
          </a:p>
        </p:txBody>
      </p:sp>
      <p:sp>
        <p:nvSpPr>
          <p:cNvPr id="4" name="Content Placeholder 2"/>
          <p:cNvSpPr txBox="1">
            <a:spLocks/>
          </p:cNvSpPr>
          <p:nvPr/>
        </p:nvSpPr>
        <p:spPr>
          <a:xfrm>
            <a:off x="457200" y="1280160"/>
            <a:ext cx="8229600" cy="440120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Properties</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If an estimate of the population mean is required, the sample mean seems to possess two good characteristics.</a:t>
            </a:r>
          </a:p>
          <a:p>
            <a:pPr marL="514350" indent="-514350">
              <a:buFont typeface="+mj-lt"/>
              <a:buAutoNum type="arabicPeriod"/>
            </a:pPr>
            <a:r>
              <a:rPr lang="en-US" sz="2800" dirty="0">
                <a:solidFill>
                  <a:srgbClr val="000000"/>
                </a:solidFill>
              </a:rPr>
              <a:t>The mean of sample means is the population mean. Another way of expressing this concept is to say that the expected value of </a:t>
            </a:r>
            <a:r>
              <a:rPr lang="en-US" sz="2800" i="1" dirty="0">
                <a:solidFill>
                  <a:srgbClr val="000000"/>
                </a:solidFill>
              </a:rPr>
              <a:t>   </a:t>
            </a:r>
            <a:r>
              <a:rPr lang="en-US" sz="2800" dirty="0">
                <a:solidFill>
                  <a:srgbClr val="000000"/>
                </a:solidFill>
              </a:rPr>
              <a:t> is equal to the population mean. Symbolically, this can be expressed as</a:t>
            </a:r>
          </a:p>
          <a:p>
            <a:r>
              <a:rPr lang="en-US" sz="2800" dirty="0">
                <a:solidFill>
                  <a:srgbClr val="000000"/>
                </a:solidFill>
              </a:rPr>
              <a:t>				</a:t>
            </a:r>
            <a:r>
              <a:rPr lang="el-GR" sz="2800" dirty="0">
                <a:solidFill>
                  <a:srgbClr val="000000"/>
                </a:solidFill>
              </a:rPr>
              <a:t> </a:t>
            </a:r>
            <a:r>
              <a:rPr lang="en-US" sz="2800" dirty="0">
                <a:solidFill>
                  <a:srgbClr val="000000"/>
                </a:solidFill>
              </a:rPr>
              <a:t>   </a:t>
            </a:r>
            <a:r>
              <a:rPr lang="el-GR" sz="2800" dirty="0">
                <a:solidFill>
                  <a:srgbClr val="000000"/>
                </a:solidFill>
              </a:rPr>
              <a:t>(</a:t>
            </a:r>
            <a:r>
              <a:rPr lang="en-US" sz="2800" dirty="0" err="1">
                <a:solidFill>
                  <a:srgbClr val="000000"/>
                </a:solidFill>
              </a:rPr>
              <a:t>unbiasedness</a:t>
            </a:r>
            <a:r>
              <a:rPr lang="en-US" sz="2800" dirty="0">
                <a:solidFill>
                  <a:srgbClr val="000000"/>
                </a:solidFill>
              </a:rPr>
              <a:t>)</a:t>
            </a:r>
          </a:p>
        </p:txBody>
      </p:sp>
      <p:graphicFrame>
        <p:nvGraphicFramePr>
          <p:cNvPr id="6146" name="Object 2"/>
          <p:cNvGraphicFramePr>
            <a:graphicFrameLocks noChangeAspect="1"/>
          </p:cNvGraphicFramePr>
          <p:nvPr>
            <p:extLst>
              <p:ext uri="{D42A27DB-BD31-4B8C-83A1-F6EECF244321}">
                <p14:modId xmlns:p14="http://schemas.microsoft.com/office/powerpoint/2010/main" val="2625187742"/>
              </p:ext>
            </p:extLst>
          </p:nvPr>
        </p:nvGraphicFramePr>
        <p:xfrm>
          <a:off x="3086100" y="5156433"/>
          <a:ext cx="1333500" cy="469900"/>
        </p:xfrm>
        <a:graphic>
          <a:graphicData uri="http://schemas.openxmlformats.org/presentationml/2006/ole">
            <mc:AlternateContent xmlns:mc="http://schemas.openxmlformats.org/markup-compatibility/2006">
              <mc:Choice xmlns:v="urn:schemas-microsoft-com:vml" Requires="v">
                <p:oleObj spid="_x0000_s6156" name="Equation" r:id="rId3" imgW="1333440" imgH="469800" progId="Equation.DSMT4">
                  <p:embed/>
                </p:oleObj>
              </mc:Choice>
              <mc:Fallback>
                <p:oleObj name="Equation" r:id="rId3" imgW="1333440" imgH="469800" progId="Equation.DSMT4">
                  <p:embed/>
                  <p:pic>
                    <p:nvPicPr>
                      <p:cNvPr id="0" name="Picture 2"/>
                      <p:cNvPicPr>
                        <a:picLocks noChangeAspect="1" noChangeArrowheads="1"/>
                      </p:cNvPicPr>
                      <p:nvPr/>
                    </p:nvPicPr>
                    <p:blipFill>
                      <a:blip r:embed="rId4"/>
                      <a:srcRect/>
                      <a:stretch>
                        <a:fillRect/>
                      </a:stretch>
                    </p:blipFill>
                    <p:spPr bwMode="auto">
                      <a:xfrm>
                        <a:off x="3086100" y="5156433"/>
                        <a:ext cx="1333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7" name="Object 3"/>
          <p:cNvGraphicFramePr>
            <a:graphicFrameLocks noChangeAspect="1"/>
          </p:cNvGraphicFramePr>
          <p:nvPr/>
        </p:nvGraphicFramePr>
        <p:xfrm>
          <a:off x="4901967" y="3945622"/>
          <a:ext cx="241300" cy="292100"/>
        </p:xfrm>
        <a:graphic>
          <a:graphicData uri="http://schemas.openxmlformats.org/presentationml/2006/ole">
            <mc:AlternateContent xmlns:mc="http://schemas.openxmlformats.org/markup-compatibility/2006">
              <mc:Choice xmlns:v="urn:schemas-microsoft-com:vml" Requires="v">
                <p:oleObj spid="_x0000_s6157" name="Equation" r:id="rId5" imgW="241200" imgH="291960" progId="Equation.DSMT4">
                  <p:embed/>
                </p:oleObj>
              </mc:Choice>
              <mc:Fallback>
                <p:oleObj name="Equation" r:id="rId5" imgW="24120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01967" y="3945622"/>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the Sample Mean</a:t>
            </a:r>
          </a:p>
        </p:txBody>
      </p:sp>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Properties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514350" indent="-514350">
              <a:buFont typeface="+mj-lt"/>
              <a:buAutoNum type="arabicPeriod" startAt="2"/>
            </a:pPr>
            <a:r>
              <a:rPr lang="en-US" sz="2800" dirty="0">
                <a:solidFill>
                  <a:srgbClr val="000000"/>
                </a:solidFill>
              </a:rPr>
              <a:t>If the sample size is increased, the variability of the sample mean decreases. This implies that the quality of the estimator tends to improve as the sample size increases. </a:t>
            </a:r>
          </a:p>
          <a:p>
            <a:pPr marL="514350" indent="-514350"/>
            <a:endParaRPr lang="en-US" sz="2800" dirty="0">
              <a:solidFill>
                <a:srgbClr val="000000"/>
              </a:solidFill>
            </a:endParaRPr>
          </a:p>
          <a:p>
            <a:endParaRPr lang="en-US" sz="2800" dirty="0">
              <a:solidFill>
                <a:srgbClr val="000000"/>
              </a:solidFill>
            </a:endParaRPr>
          </a:p>
        </p:txBody>
      </p:sp>
      <p:graphicFrame>
        <p:nvGraphicFramePr>
          <p:cNvPr id="7172" name="Object 4"/>
          <p:cNvGraphicFramePr>
            <a:graphicFrameLocks noChangeAspect="1"/>
          </p:cNvGraphicFramePr>
          <p:nvPr>
            <p:extLst>
              <p:ext uri="{D42A27DB-BD31-4B8C-83A1-F6EECF244321}">
                <p14:modId xmlns:p14="http://schemas.microsoft.com/office/powerpoint/2010/main" val="90831126"/>
              </p:ext>
            </p:extLst>
          </p:nvPr>
        </p:nvGraphicFramePr>
        <p:xfrm>
          <a:off x="4038600" y="3454866"/>
          <a:ext cx="1257300" cy="889000"/>
        </p:xfrm>
        <a:graphic>
          <a:graphicData uri="http://schemas.openxmlformats.org/presentationml/2006/ole">
            <mc:AlternateContent xmlns:mc="http://schemas.openxmlformats.org/markup-compatibility/2006">
              <mc:Choice xmlns:v="urn:schemas-microsoft-com:vml" Requires="v">
                <p:oleObj spid="_x0000_s7177" name="Equation" r:id="rId3" imgW="1257120" imgH="888840" progId="Equation.DSMT4">
                  <p:embed/>
                </p:oleObj>
              </mc:Choice>
              <mc:Fallback>
                <p:oleObj name="Equation" r:id="rId3" imgW="1257120" imgH="888840" progId="Equation.DSMT4">
                  <p:embed/>
                  <p:pic>
                    <p:nvPicPr>
                      <p:cNvPr id="0" name="Picture 4"/>
                      <p:cNvPicPr>
                        <a:picLocks noChangeAspect="1" noChangeArrowheads="1"/>
                      </p:cNvPicPr>
                      <p:nvPr/>
                    </p:nvPicPr>
                    <p:blipFill>
                      <a:blip r:embed="rId4"/>
                      <a:srcRect/>
                      <a:stretch>
                        <a:fillRect/>
                      </a:stretch>
                    </p:blipFill>
                    <p:spPr bwMode="auto">
                      <a:xfrm>
                        <a:off x="4038600" y="3454866"/>
                        <a:ext cx="1257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DD4F-339E-4811-BC40-C0CBA8DA1DF9}"/>
              </a:ext>
            </a:extLst>
          </p:cNvPr>
          <p:cNvSpPr>
            <a:spLocks noGrp="1"/>
          </p:cNvSpPr>
          <p:nvPr>
            <p:ph type="title"/>
          </p:nvPr>
        </p:nvSpPr>
        <p:spPr/>
        <p:txBody>
          <a:bodyPr/>
          <a:lstStyle/>
          <a:p>
            <a:r>
              <a:rPr lang="en-US" dirty="0"/>
              <a:t>The Central Limit Theorem</a:t>
            </a:r>
          </a:p>
        </p:txBody>
      </p:sp>
      <p:sp>
        <p:nvSpPr>
          <p:cNvPr id="3" name="Content Placeholder 2">
            <a:extLst>
              <a:ext uri="{FF2B5EF4-FFF2-40B4-BE49-F238E27FC236}">
                <a16:creationId xmlns:a16="http://schemas.microsoft.com/office/drawing/2014/main" id="{9874327F-A079-4546-8B43-EDBF06C6F46F}"/>
              </a:ext>
            </a:extLst>
          </p:cNvPr>
          <p:cNvSpPr>
            <a:spLocks noGrp="1"/>
          </p:cNvSpPr>
          <p:nvPr>
            <p:ph idx="1"/>
          </p:nvPr>
        </p:nvSpPr>
        <p:spPr/>
        <p:txBody>
          <a:bodyPr/>
          <a:lstStyle/>
          <a:p>
            <a:r>
              <a:rPr lang="en-US" dirty="0"/>
              <a:t>The </a:t>
            </a:r>
            <a:r>
              <a:rPr lang="en-US" b="1" dirty="0">
                <a:solidFill>
                  <a:srgbClr val="C00000"/>
                </a:solidFill>
              </a:rPr>
              <a:t>Central Limit Theorem </a:t>
            </a:r>
            <a:r>
              <a:rPr lang="en-US" dirty="0"/>
              <a:t>is a very important theorem which summarizes the distribution of the sample mean. </a:t>
            </a:r>
            <a:r>
              <a:rPr lang="en-US" i="1" dirty="0"/>
              <a:t>The distribution of the sample mean becomes closer to a normal distribution as the sample size becomes larger, regardless of the shape of the population for which the sample is drawn</a:t>
            </a:r>
            <a:r>
              <a:rPr lang="en-US" dirty="0"/>
              <a:t>.</a:t>
            </a:r>
          </a:p>
        </p:txBody>
      </p:sp>
    </p:spTree>
    <p:extLst>
      <p:ext uri="{BB962C8B-B14F-4D97-AF65-F5344CB8AC3E}">
        <p14:creationId xmlns:p14="http://schemas.microsoft.com/office/powerpoint/2010/main" val="3309373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Central Limit Theorem</a:t>
            </a:r>
          </a:p>
        </p:txBody>
      </p:sp>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If a sufficiently large random sample (i.e., </a:t>
            </a:r>
            <a:r>
              <a:rPr lang="en-US" sz="2800" i="1" dirty="0">
                <a:solidFill>
                  <a:srgbClr val="000000"/>
                </a:solidFill>
              </a:rPr>
              <a:t>n</a:t>
            </a:r>
            <a:r>
              <a:rPr lang="en-US" sz="2800" dirty="0">
                <a:solidFill>
                  <a:srgbClr val="000000"/>
                </a:solidFill>
              </a:rPr>
              <a:t> &gt; 30) is drawn from a population with mean </a:t>
            </a:r>
            <a:r>
              <a:rPr lang="en-US" sz="2800" i="1" dirty="0">
                <a:solidFill>
                  <a:srgbClr val="000000"/>
                </a:solidFill>
              </a:rPr>
              <a:t>μ</a:t>
            </a:r>
            <a:r>
              <a:rPr lang="en-US" sz="2800" dirty="0">
                <a:solidFill>
                  <a:srgbClr val="000000"/>
                </a:solidFill>
              </a:rPr>
              <a:t> and standard deviation </a:t>
            </a:r>
            <a:r>
              <a:rPr lang="el-GR" sz="2800" i="1" dirty="0">
                <a:solidFill>
                  <a:srgbClr val="000000"/>
                </a:solidFill>
                <a:latin typeface="Cambria Math" panose="02040503050406030204" pitchFamily="18" charset="0"/>
                <a:ea typeface="Cambria Math" panose="02040503050406030204" pitchFamily="18" charset="0"/>
              </a:rPr>
              <a:t>σ</a:t>
            </a:r>
            <a:r>
              <a:rPr lang="en-US" sz="2800" dirty="0">
                <a:solidFill>
                  <a:srgbClr val="000000"/>
                </a:solidFill>
              </a:rPr>
              <a:t>, the distribution of the sample mean will have the following characteristics.</a:t>
            </a:r>
          </a:p>
          <a:p>
            <a:pPr marL="514350" indent="-514350">
              <a:buFont typeface="+mj-lt"/>
              <a:buAutoNum type="arabicPeriod"/>
            </a:pPr>
            <a:r>
              <a:rPr lang="en-US" sz="2800" dirty="0">
                <a:solidFill>
                  <a:srgbClr val="000000"/>
                </a:solidFill>
              </a:rPr>
              <a:t>An approximately normal distribution regardless of the distribution of the underlying population.</a:t>
            </a:r>
          </a:p>
          <a:p>
            <a:pPr marL="514350" indent="-514350">
              <a:buFont typeface="+mj-lt"/>
              <a:buAutoNum type="arabicPeriod" startAt="2"/>
            </a:pPr>
            <a:r>
              <a:rPr lang="en-US" sz="2800" dirty="0">
                <a:solidFill>
                  <a:srgbClr val="000000"/>
                </a:solidFill>
              </a:rPr>
              <a:t> 		         (The mean of the sample means equals the population mean.)</a:t>
            </a:r>
          </a:p>
        </p:txBody>
      </p:sp>
      <p:graphicFrame>
        <p:nvGraphicFramePr>
          <p:cNvPr id="8195" name="Object 3"/>
          <p:cNvGraphicFramePr>
            <a:graphicFrameLocks noChangeAspect="1"/>
          </p:cNvGraphicFramePr>
          <p:nvPr>
            <p:extLst>
              <p:ext uri="{D42A27DB-BD31-4B8C-83A1-F6EECF244321}">
                <p14:modId xmlns:p14="http://schemas.microsoft.com/office/powerpoint/2010/main" val="1198145428"/>
              </p:ext>
            </p:extLst>
          </p:nvPr>
        </p:nvGraphicFramePr>
        <p:xfrm>
          <a:off x="1055688" y="4292600"/>
          <a:ext cx="1968500" cy="469900"/>
        </p:xfrm>
        <a:graphic>
          <a:graphicData uri="http://schemas.openxmlformats.org/presentationml/2006/ole">
            <mc:AlternateContent xmlns:mc="http://schemas.openxmlformats.org/markup-compatibility/2006">
              <mc:Choice xmlns:v="urn:schemas-microsoft-com:vml" Requires="v">
                <p:oleObj spid="_x0000_s8200" name="Equation" r:id="rId3" imgW="1968480" imgH="469800" progId="Equation.DSMT4">
                  <p:embed/>
                </p:oleObj>
              </mc:Choice>
              <mc:Fallback>
                <p:oleObj name="Equation" r:id="rId3" imgW="1968480" imgH="469800" progId="Equation.DSMT4">
                  <p:embed/>
                  <p:pic>
                    <p:nvPicPr>
                      <p:cNvPr id="0" name="Picture 3"/>
                      <p:cNvPicPr>
                        <a:picLocks noChangeAspect="1" noChangeArrowheads="1"/>
                      </p:cNvPicPr>
                      <p:nvPr/>
                    </p:nvPicPr>
                    <p:blipFill>
                      <a:blip r:embed="rId4"/>
                      <a:srcRect/>
                      <a:stretch>
                        <a:fillRect/>
                      </a:stretch>
                    </p:blipFill>
                    <p:spPr bwMode="auto">
                      <a:xfrm>
                        <a:off x="1055688" y="4292600"/>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Central Limit Theorem</a:t>
            </a:r>
          </a:p>
        </p:txBody>
      </p:sp>
      <p:sp>
        <p:nvSpPr>
          <p:cNvPr id="4" name="Content Placeholder 2"/>
          <p:cNvSpPr txBox="1">
            <a:spLocks/>
          </p:cNvSpPr>
          <p:nvPr/>
        </p:nvSpPr>
        <p:spPr>
          <a:xfrm>
            <a:off x="457200" y="1280160"/>
            <a:ext cx="8229600" cy="2462213"/>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Definition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514350" indent="-514350">
              <a:lnSpc>
                <a:spcPct val="150000"/>
              </a:lnSpc>
              <a:buFont typeface="+mj-lt"/>
              <a:buAutoNum type="arabicPeriod" startAt="3"/>
            </a:pPr>
            <a:r>
              <a:rPr lang="en-US" sz="2800" dirty="0">
                <a:solidFill>
                  <a:srgbClr val="000000"/>
                </a:solidFill>
              </a:rPr>
              <a:t> 		(The standard deviation of the sample </a:t>
            </a:r>
          </a:p>
          <a:p>
            <a:pPr marL="514350" indent="-514350"/>
            <a:r>
              <a:rPr lang="en-US" sz="2800" dirty="0">
                <a:solidFill>
                  <a:srgbClr val="000000"/>
                </a:solidFill>
              </a:rPr>
              <a:t>	means equals the standard deviation of the population divided by the square root of the sample size.)</a:t>
            </a:r>
          </a:p>
        </p:txBody>
      </p:sp>
      <p:graphicFrame>
        <p:nvGraphicFramePr>
          <p:cNvPr id="9219" name="Object 3"/>
          <p:cNvGraphicFramePr>
            <a:graphicFrameLocks noChangeAspect="1"/>
          </p:cNvGraphicFramePr>
          <p:nvPr>
            <p:extLst>
              <p:ext uri="{D42A27DB-BD31-4B8C-83A1-F6EECF244321}">
                <p14:modId xmlns:p14="http://schemas.microsoft.com/office/powerpoint/2010/main" val="2066822469"/>
              </p:ext>
            </p:extLst>
          </p:nvPr>
        </p:nvGraphicFramePr>
        <p:xfrm>
          <a:off x="1066800" y="1667312"/>
          <a:ext cx="1244600" cy="889000"/>
        </p:xfrm>
        <a:graphic>
          <a:graphicData uri="http://schemas.openxmlformats.org/presentationml/2006/ole">
            <mc:AlternateContent xmlns:mc="http://schemas.openxmlformats.org/markup-compatibility/2006">
              <mc:Choice xmlns:v="urn:schemas-microsoft-com:vml" Requires="v">
                <p:oleObj spid="_x0000_s9224" name="Equation" r:id="rId3" imgW="1244520" imgH="888840" progId="Equation.DSMT4">
                  <p:embed/>
                </p:oleObj>
              </mc:Choice>
              <mc:Fallback>
                <p:oleObj name="Equation" r:id="rId3" imgW="1244520" imgH="888840" progId="Equation.DSMT4">
                  <p:embed/>
                  <p:pic>
                    <p:nvPicPr>
                      <p:cNvPr id="0" name="Picture 3"/>
                      <p:cNvPicPr>
                        <a:picLocks noChangeAspect="1" noChangeArrowheads="1"/>
                      </p:cNvPicPr>
                      <p:nvPr/>
                    </p:nvPicPr>
                    <p:blipFill>
                      <a:blip r:embed="rId4"/>
                      <a:srcRect/>
                      <a:stretch>
                        <a:fillRect/>
                      </a:stretch>
                    </p:blipFill>
                    <p:spPr bwMode="auto">
                      <a:xfrm>
                        <a:off x="1066800" y="1667312"/>
                        <a:ext cx="12446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0DC03-A00C-4289-9120-6444B0AAAE00}"/>
              </a:ext>
            </a:extLst>
          </p:cNvPr>
          <p:cNvSpPr>
            <a:spLocks noGrp="1"/>
          </p:cNvSpPr>
          <p:nvPr>
            <p:ph type="title"/>
          </p:nvPr>
        </p:nvSpPr>
        <p:spPr/>
        <p:txBody>
          <a:bodyPr/>
          <a:lstStyle/>
          <a:p>
            <a:r>
              <a:rPr lang="en-US" dirty="0"/>
              <a:t>Using the </a:t>
            </a:r>
            <a:r>
              <a:rPr lang="en-US" i="1" dirty="0"/>
              <a:t>z-</a:t>
            </a:r>
            <a:r>
              <a:rPr lang="en-US" dirty="0"/>
              <a:t>transformation to Apply the Central Limit Theorem</a:t>
            </a:r>
          </a:p>
        </p:txBody>
      </p:sp>
      <p:sp>
        <p:nvSpPr>
          <p:cNvPr id="3" name="Content Placeholder 2">
            <a:extLst>
              <a:ext uri="{FF2B5EF4-FFF2-40B4-BE49-F238E27FC236}">
                <a16:creationId xmlns:a16="http://schemas.microsoft.com/office/drawing/2014/main" id="{CA911432-B8CC-4AFD-9453-73C3C00078C9}"/>
              </a:ext>
            </a:extLst>
          </p:cNvPr>
          <p:cNvSpPr>
            <a:spLocks noGrp="1"/>
          </p:cNvSpPr>
          <p:nvPr>
            <p:ph idx="1"/>
          </p:nvPr>
        </p:nvSpPr>
        <p:spPr/>
        <p:txBody>
          <a:bodyPr/>
          <a:lstStyle/>
          <a:p>
            <a:r>
              <a:rPr lang="en-US" dirty="0"/>
              <a:t>Once we have determined that the sample size is sufficiently large, we can use the </a:t>
            </a:r>
            <a:r>
              <a:rPr lang="en-US" i="1" dirty="0"/>
              <a:t>z</a:t>
            </a:r>
            <a:r>
              <a:rPr lang="en-US" dirty="0"/>
              <a:t>-transformation we studied previously to calculate probabilities about the random variable   . We can adapt the </a:t>
            </a:r>
            <a:r>
              <a:rPr lang="en-US" i="1" dirty="0"/>
              <a:t>z</a:t>
            </a:r>
            <a:r>
              <a:rPr lang="en-US" dirty="0"/>
              <a:t>-transformation as follows.  </a:t>
            </a:r>
          </a:p>
        </p:txBody>
      </p:sp>
      <p:graphicFrame>
        <p:nvGraphicFramePr>
          <p:cNvPr id="5" name="Object 4">
            <a:extLst>
              <a:ext uri="{FF2B5EF4-FFF2-40B4-BE49-F238E27FC236}">
                <a16:creationId xmlns:a16="http://schemas.microsoft.com/office/drawing/2014/main" id="{3B6FF138-222D-43B5-9B34-581FEFC55675}"/>
              </a:ext>
            </a:extLst>
          </p:cNvPr>
          <p:cNvGraphicFramePr>
            <a:graphicFrameLocks noChangeAspect="1"/>
          </p:cNvGraphicFramePr>
          <p:nvPr>
            <p:extLst>
              <p:ext uri="{D42A27DB-BD31-4B8C-83A1-F6EECF244321}">
                <p14:modId xmlns:p14="http://schemas.microsoft.com/office/powerpoint/2010/main" val="3479944042"/>
              </p:ext>
            </p:extLst>
          </p:nvPr>
        </p:nvGraphicFramePr>
        <p:xfrm>
          <a:off x="2971800" y="2667000"/>
          <a:ext cx="241300" cy="292100"/>
        </p:xfrm>
        <a:graphic>
          <a:graphicData uri="http://schemas.openxmlformats.org/presentationml/2006/ole">
            <mc:AlternateContent xmlns:mc="http://schemas.openxmlformats.org/markup-compatibility/2006">
              <mc:Choice xmlns:v="urn:schemas-microsoft-com:vml" Requires="v">
                <p:oleObj spid="_x0000_s18440" name="Equation" r:id="rId3" imgW="241200" imgH="291960" progId="Equation.DSMT4">
                  <p:embed/>
                </p:oleObj>
              </mc:Choice>
              <mc:Fallback>
                <p:oleObj name="Equation" r:id="rId3" imgW="241200" imgH="291960" progId="Equation.DSMT4">
                  <p:embed/>
                  <p:pic>
                    <p:nvPicPr>
                      <p:cNvPr id="0" name=""/>
                      <p:cNvPicPr/>
                      <p:nvPr/>
                    </p:nvPicPr>
                    <p:blipFill>
                      <a:blip r:embed="rId4"/>
                      <a:stretch>
                        <a:fillRect/>
                      </a:stretch>
                    </p:blipFill>
                    <p:spPr>
                      <a:xfrm>
                        <a:off x="2971800" y="2667000"/>
                        <a:ext cx="241300" cy="2921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0A95706-EC1E-4898-B72F-3130DA3E3963}"/>
              </a:ext>
            </a:extLst>
          </p:cNvPr>
          <p:cNvGraphicFramePr>
            <a:graphicFrameLocks noChangeAspect="1"/>
          </p:cNvGraphicFramePr>
          <p:nvPr>
            <p:extLst>
              <p:ext uri="{D42A27DB-BD31-4B8C-83A1-F6EECF244321}">
                <p14:modId xmlns:p14="http://schemas.microsoft.com/office/powerpoint/2010/main" val="933413156"/>
              </p:ext>
            </p:extLst>
          </p:nvPr>
        </p:nvGraphicFramePr>
        <p:xfrm>
          <a:off x="3086100" y="3592513"/>
          <a:ext cx="2616200" cy="1320800"/>
        </p:xfrm>
        <a:graphic>
          <a:graphicData uri="http://schemas.openxmlformats.org/presentationml/2006/ole">
            <mc:AlternateContent xmlns:mc="http://schemas.openxmlformats.org/markup-compatibility/2006">
              <mc:Choice xmlns:v="urn:schemas-microsoft-com:vml" Requires="v">
                <p:oleObj spid="_x0000_s18441" name="Equation" r:id="rId5" imgW="2616120" imgH="1320480" progId="Equation.DSMT4">
                  <p:embed/>
                </p:oleObj>
              </mc:Choice>
              <mc:Fallback>
                <p:oleObj name="Equation" r:id="rId5" imgW="2616120" imgH="1320480" progId="Equation.DSMT4">
                  <p:embed/>
                  <p:pic>
                    <p:nvPicPr>
                      <p:cNvPr id="0" name=""/>
                      <p:cNvPicPr/>
                      <p:nvPr/>
                    </p:nvPicPr>
                    <p:blipFill>
                      <a:blip r:embed="rId6"/>
                      <a:stretch>
                        <a:fillRect/>
                      </a:stretch>
                    </p:blipFill>
                    <p:spPr>
                      <a:xfrm>
                        <a:off x="3086100" y="3592513"/>
                        <a:ext cx="2616200" cy="1320800"/>
                      </a:xfrm>
                      <a:prstGeom prst="rect">
                        <a:avLst/>
                      </a:prstGeom>
                    </p:spPr>
                  </p:pic>
                </p:oleObj>
              </mc:Fallback>
            </mc:AlternateContent>
          </a:graphicData>
        </a:graphic>
      </p:graphicFrame>
    </p:spTree>
    <p:extLst>
      <p:ext uri="{BB962C8B-B14F-4D97-AF65-F5344CB8AC3E}">
        <p14:creationId xmlns:p14="http://schemas.microsoft.com/office/powerpoint/2010/main" val="776719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24B0F-7A8E-43EB-A315-CA2F360C1406}"/>
              </a:ext>
            </a:extLst>
          </p:cNvPr>
          <p:cNvSpPr>
            <a:spLocks noGrp="1"/>
          </p:cNvSpPr>
          <p:nvPr>
            <p:ph type="title"/>
          </p:nvPr>
        </p:nvSpPr>
        <p:spPr/>
        <p:txBody>
          <a:bodyPr/>
          <a:lstStyle/>
          <a:p>
            <a:r>
              <a:rPr lang="en-US" dirty="0"/>
              <a:t>Distributions of the Sample Mean for Large Samples</a:t>
            </a:r>
          </a:p>
        </p:txBody>
      </p:sp>
      <p:pic>
        <p:nvPicPr>
          <p:cNvPr id="5" name="Content Placeholder 4">
            <a:extLst>
              <a:ext uri="{FF2B5EF4-FFF2-40B4-BE49-F238E27FC236}">
                <a16:creationId xmlns:a16="http://schemas.microsoft.com/office/drawing/2014/main" id="{199B9879-95E3-44DB-983B-01C76F6E5D8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21594" y="1279525"/>
            <a:ext cx="6500812" cy="4572000"/>
          </a:xfrm>
        </p:spPr>
      </p:pic>
    </p:spTree>
    <p:extLst>
      <p:ext uri="{BB962C8B-B14F-4D97-AF65-F5344CB8AC3E}">
        <p14:creationId xmlns:p14="http://schemas.microsoft.com/office/powerpoint/2010/main" val="1640450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3D4E9-1CB1-4114-B862-A94D03E92935}"/>
              </a:ext>
            </a:extLst>
          </p:cNvPr>
          <p:cNvSpPr>
            <a:spLocks noGrp="1"/>
          </p:cNvSpPr>
          <p:nvPr>
            <p:ph type="title"/>
          </p:nvPr>
        </p:nvSpPr>
        <p:spPr/>
        <p:txBody>
          <a:bodyPr/>
          <a:lstStyle/>
          <a:p>
            <a:r>
              <a:rPr lang="en-US" dirty="0"/>
              <a:t>Distributions of the Sample Mean for Large Samples (cont.)</a:t>
            </a:r>
          </a:p>
        </p:txBody>
      </p:sp>
      <p:pic>
        <p:nvPicPr>
          <p:cNvPr id="5" name="Content Placeholder 4">
            <a:extLst>
              <a:ext uri="{FF2B5EF4-FFF2-40B4-BE49-F238E27FC236}">
                <a16:creationId xmlns:a16="http://schemas.microsoft.com/office/drawing/2014/main" id="{79149C66-689D-4913-B1A0-69651D970B9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90600" y="1143000"/>
            <a:ext cx="6642651" cy="4572000"/>
          </a:xfrm>
        </p:spPr>
      </p:pic>
    </p:spTree>
    <p:extLst>
      <p:ext uri="{BB962C8B-B14F-4D97-AF65-F5344CB8AC3E}">
        <p14:creationId xmlns:p14="http://schemas.microsoft.com/office/powerpoint/2010/main" val="3464520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9.3.1</a:t>
            </a:r>
          </a:p>
        </p:txBody>
      </p:sp>
      <p:sp>
        <p:nvSpPr>
          <p:cNvPr id="3" name="Content Placeholder 2"/>
          <p:cNvSpPr>
            <a:spLocks noGrp="1"/>
          </p:cNvSpPr>
          <p:nvPr>
            <p:ph idx="1"/>
          </p:nvPr>
        </p:nvSpPr>
        <p:spPr/>
        <p:txBody>
          <a:bodyPr/>
          <a:lstStyle/>
          <a:p>
            <a:r>
              <a:rPr lang="en-US" dirty="0"/>
              <a:t>Suppose a population has a mean of </a:t>
            </a:r>
            <a:r>
              <a:rPr lang="en-US" dirty="0">
                <a:solidFill>
                  <a:srgbClr val="0000FF"/>
                </a:solidFill>
              </a:rPr>
              <a:t>30</a:t>
            </a:r>
            <a:r>
              <a:rPr lang="en-US" dirty="0"/>
              <a:t> and a variance of </a:t>
            </a:r>
            <a:r>
              <a:rPr lang="en-US" dirty="0">
                <a:solidFill>
                  <a:srgbClr val="0000FF"/>
                </a:solidFill>
              </a:rPr>
              <a:t>25</a:t>
            </a:r>
            <a:r>
              <a:rPr lang="en-US" dirty="0"/>
              <a:t>. If a sample size of </a:t>
            </a:r>
            <a:r>
              <a:rPr lang="en-US" dirty="0">
                <a:solidFill>
                  <a:srgbClr val="0000FF"/>
                </a:solidFill>
              </a:rPr>
              <a:t>100</a:t>
            </a:r>
            <a:r>
              <a:rPr lang="en-US" dirty="0"/>
              <a:t> is drawn from the population, what is the probability that the sample mean will be larger than</a:t>
            </a:r>
            <a:r>
              <a:rPr lang="en-US" dirty="0">
                <a:solidFill>
                  <a:srgbClr val="0000FF"/>
                </a:solidFill>
              </a:rPr>
              <a:t> 31</a:t>
            </a:r>
            <a:r>
              <a:rPr lang="en-US" dirty="0"/>
              <a:t>?</a:t>
            </a:r>
          </a:p>
          <a:p>
            <a:r>
              <a:rPr lang="en-US" b="1" dirty="0"/>
              <a:t>Solution</a:t>
            </a:r>
          </a:p>
          <a:p>
            <a:r>
              <a:rPr lang="en-US" dirty="0"/>
              <a:t>The information given in the problem is</a:t>
            </a:r>
          </a:p>
          <a:p>
            <a:endParaRPr lang="en-US" b="1" dirty="0"/>
          </a:p>
          <a:p>
            <a:r>
              <a:rPr lang="en-US" dirty="0"/>
              <a:t>In order to solve this problem, the sampling distribution of    must be determined. </a:t>
            </a:r>
            <a:endParaRPr lang="en-US" b="1" dirty="0"/>
          </a:p>
        </p:txBody>
      </p:sp>
      <p:graphicFrame>
        <p:nvGraphicFramePr>
          <p:cNvPr id="10242" name="Object 2"/>
          <p:cNvGraphicFramePr>
            <a:graphicFrameLocks noChangeAspect="1"/>
          </p:cNvGraphicFramePr>
          <p:nvPr>
            <p:extLst>
              <p:ext uri="{D42A27DB-BD31-4B8C-83A1-F6EECF244321}">
                <p14:modId xmlns:p14="http://schemas.microsoft.com/office/powerpoint/2010/main" val="3969034963"/>
              </p:ext>
            </p:extLst>
          </p:nvPr>
        </p:nvGraphicFramePr>
        <p:xfrm>
          <a:off x="2819400" y="4114800"/>
          <a:ext cx="3797300" cy="457200"/>
        </p:xfrm>
        <a:graphic>
          <a:graphicData uri="http://schemas.openxmlformats.org/presentationml/2006/ole">
            <mc:AlternateContent xmlns:mc="http://schemas.openxmlformats.org/markup-compatibility/2006">
              <mc:Choice xmlns:v="urn:schemas-microsoft-com:vml" Requires="v">
                <p:oleObj spid="_x0000_s10252" name="Equation" r:id="rId3" imgW="3797280" imgH="457200" progId="Equation.DSMT4">
                  <p:embed/>
                </p:oleObj>
              </mc:Choice>
              <mc:Fallback>
                <p:oleObj name="Equation" r:id="rId3" imgW="3797280" imgH="457200" progId="Equation.DSMT4">
                  <p:embed/>
                  <p:pic>
                    <p:nvPicPr>
                      <p:cNvPr id="0" name="Picture 2"/>
                      <p:cNvPicPr>
                        <a:picLocks noChangeAspect="1" noChangeArrowheads="1"/>
                      </p:cNvPicPr>
                      <p:nvPr/>
                    </p:nvPicPr>
                    <p:blipFill>
                      <a:blip r:embed="rId4"/>
                      <a:srcRect/>
                      <a:stretch>
                        <a:fillRect/>
                      </a:stretch>
                    </p:blipFill>
                    <p:spPr bwMode="auto">
                      <a:xfrm>
                        <a:off x="2819400" y="4114800"/>
                        <a:ext cx="3797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nvGraphicFramePr>
        <p:xfrm>
          <a:off x="2632745" y="5148044"/>
          <a:ext cx="241300" cy="292100"/>
        </p:xfrm>
        <a:graphic>
          <a:graphicData uri="http://schemas.openxmlformats.org/presentationml/2006/ole">
            <mc:AlternateContent xmlns:mc="http://schemas.openxmlformats.org/markup-compatibility/2006">
              <mc:Choice xmlns:v="urn:schemas-microsoft-com:vml" Requires="v">
                <p:oleObj spid="_x0000_s10253" name="Equation" r:id="rId5" imgW="241200" imgH="291960" progId="Equation.DSMT4">
                  <p:embed/>
                </p:oleObj>
              </mc:Choice>
              <mc:Fallback>
                <p:oleObj name="Equation" r:id="rId5" imgW="24120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32745" y="5148044"/>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Unbiased </a:t>
            </a:r>
          </a:p>
        </p:txBody>
      </p:sp>
      <p:sp>
        <p:nvSpPr>
          <p:cNvPr id="4"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If the average value of an estimator equals the population parameter being estimated, the estimator is said to be </a:t>
            </a:r>
            <a:r>
              <a:rPr lang="en-US" b="1" dirty="0">
                <a:solidFill>
                  <a:srgbClr val="C00000"/>
                </a:solidFill>
              </a:rPr>
              <a:t>unbiased</a:t>
            </a:r>
            <a:r>
              <a:rPr lang="en-US" dirty="0">
                <a:solidFill>
                  <a:srgbClr val="000000"/>
                </a:solidFill>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9.3.1 (cont.)</a:t>
            </a:r>
          </a:p>
        </p:txBody>
      </p:sp>
      <p:sp>
        <p:nvSpPr>
          <p:cNvPr id="3" name="Content Placeholder 2"/>
          <p:cNvSpPr>
            <a:spLocks noGrp="1"/>
          </p:cNvSpPr>
          <p:nvPr>
            <p:ph idx="1"/>
          </p:nvPr>
        </p:nvSpPr>
        <p:spPr/>
        <p:txBody>
          <a:bodyPr/>
          <a:lstStyle/>
          <a:p>
            <a:r>
              <a:rPr lang="en-US" dirty="0"/>
              <a:t>Using the Central Limit Theorem, the distribution of  will be normal with a mean equal to the population mean, 30, and a standard deviation given by</a:t>
            </a:r>
          </a:p>
          <a:p>
            <a:endParaRPr lang="en-US" dirty="0"/>
          </a:p>
          <a:p>
            <a:endParaRPr lang="en-US" dirty="0"/>
          </a:p>
          <a:p>
            <a:r>
              <a:rPr lang="en-US" dirty="0"/>
              <a:t>The question that is being asked can be stated as follows:</a:t>
            </a:r>
          </a:p>
          <a:p>
            <a:endParaRPr lang="en-US" dirty="0"/>
          </a:p>
        </p:txBody>
      </p:sp>
      <p:graphicFrame>
        <p:nvGraphicFramePr>
          <p:cNvPr id="11266" name="Object 2"/>
          <p:cNvGraphicFramePr>
            <a:graphicFrameLocks noChangeAspect="1"/>
          </p:cNvGraphicFramePr>
          <p:nvPr/>
        </p:nvGraphicFramePr>
        <p:xfrm>
          <a:off x="8077200" y="1397466"/>
          <a:ext cx="241300" cy="292100"/>
        </p:xfrm>
        <a:graphic>
          <a:graphicData uri="http://schemas.openxmlformats.org/presentationml/2006/ole">
            <mc:AlternateContent xmlns:mc="http://schemas.openxmlformats.org/markup-compatibility/2006">
              <mc:Choice xmlns:v="urn:schemas-microsoft-com:vml" Requires="v">
                <p:oleObj spid="_x0000_s11281" name="Equation" r:id="rId3" imgW="241200" imgH="291960" progId="Equation.DSMT4">
                  <p:embed/>
                </p:oleObj>
              </mc:Choice>
              <mc:Fallback>
                <p:oleObj name="Equation" r:id="rId3" imgW="24120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7200" y="1397466"/>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7" name="Object 3"/>
          <p:cNvGraphicFramePr>
            <a:graphicFrameLocks noChangeAspect="1"/>
          </p:cNvGraphicFramePr>
          <p:nvPr>
            <p:extLst>
              <p:ext uri="{D42A27DB-BD31-4B8C-83A1-F6EECF244321}">
                <p14:modId xmlns:p14="http://schemas.microsoft.com/office/powerpoint/2010/main" val="4068030535"/>
              </p:ext>
            </p:extLst>
          </p:nvPr>
        </p:nvGraphicFramePr>
        <p:xfrm>
          <a:off x="2901950" y="2667000"/>
          <a:ext cx="3289300" cy="889000"/>
        </p:xfrm>
        <a:graphic>
          <a:graphicData uri="http://schemas.openxmlformats.org/presentationml/2006/ole">
            <mc:AlternateContent xmlns:mc="http://schemas.openxmlformats.org/markup-compatibility/2006">
              <mc:Choice xmlns:v="urn:schemas-microsoft-com:vml" Requires="v">
                <p:oleObj spid="_x0000_s11282" name="Equation" r:id="rId5" imgW="3288960" imgH="888840" progId="Equation.DSMT4">
                  <p:embed/>
                </p:oleObj>
              </mc:Choice>
              <mc:Fallback>
                <p:oleObj name="Equation" r:id="rId5" imgW="3288960" imgH="888840" progId="Equation.DSMT4">
                  <p:embed/>
                  <p:pic>
                    <p:nvPicPr>
                      <p:cNvPr id="0" name="Picture 3"/>
                      <p:cNvPicPr>
                        <a:picLocks noChangeAspect="1" noChangeArrowheads="1"/>
                      </p:cNvPicPr>
                      <p:nvPr/>
                    </p:nvPicPr>
                    <p:blipFill>
                      <a:blip r:embed="rId6"/>
                      <a:srcRect/>
                      <a:stretch>
                        <a:fillRect/>
                      </a:stretch>
                    </p:blipFill>
                    <p:spPr bwMode="auto">
                      <a:xfrm>
                        <a:off x="2901950" y="2667000"/>
                        <a:ext cx="3289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657600" y="4711700"/>
          <a:ext cx="1854200" cy="469900"/>
        </p:xfrm>
        <a:graphic>
          <a:graphicData uri="http://schemas.openxmlformats.org/presentationml/2006/ole">
            <mc:AlternateContent xmlns:mc="http://schemas.openxmlformats.org/markup-compatibility/2006">
              <mc:Choice xmlns:v="urn:schemas-microsoft-com:vml" Requires="v">
                <p:oleObj spid="_x0000_s11283" name="Equation" r:id="rId7" imgW="1854000" imgH="469800" progId="Equation.DSMT4">
                  <p:embed/>
                </p:oleObj>
              </mc:Choice>
              <mc:Fallback>
                <p:oleObj name="Equation" r:id="rId7" imgW="185400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4711700"/>
                        <a:ext cx="185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9.3.1 (cont.)</a:t>
            </a:r>
          </a:p>
        </p:txBody>
      </p:sp>
      <p:sp>
        <p:nvSpPr>
          <p:cNvPr id="3" name="Content Placeholder 2"/>
          <p:cNvSpPr>
            <a:spLocks noGrp="1"/>
          </p:cNvSpPr>
          <p:nvPr>
            <p:ph idx="1"/>
          </p:nvPr>
        </p:nvSpPr>
        <p:spPr/>
        <p:txBody>
          <a:bodyPr/>
          <a:lstStyle/>
          <a:p>
            <a:r>
              <a:rPr lang="en-US" dirty="0"/>
              <a:t>Since    is a normal random variable, the probability that    is greater than 31 is determined using a </a:t>
            </a:r>
            <a:r>
              <a:rPr lang="en-US" i="1" dirty="0"/>
              <a:t>z</a:t>
            </a:r>
            <a:r>
              <a:rPr lang="en-US" dirty="0"/>
              <a:t>-transformation. The objective is to find the area under the normal curve corresponding to an    greater than 31.</a:t>
            </a:r>
          </a:p>
        </p:txBody>
      </p:sp>
      <p:graphicFrame>
        <p:nvGraphicFramePr>
          <p:cNvPr id="12290" name="Object 2"/>
          <p:cNvGraphicFramePr>
            <a:graphicFrameLocks noChangeAspect="1"/>
          </p:cNvGraphicFramePr>
          <p:nvPr/>
        </p:nvGraphicFramePr>
        <p:xfrm>
          <a:off x="1337345" y="1396767"/>
          <a:ext cx="241300" cy="292100"/>
        </p:xfrm>
        <a:graphic>
          <a:graphicData uri="http://schemas.openxmlformats.org/presentationml/2006/ole">
            <mc:AlternateContent xmlns:mc="http://schemas.openxmlformats.org/markup-compatibility/2006">
              <mc:Choice xmlns:v="urn:schemas-microsoft-com:vml" Requires="v">
                <p:oleObj spid="_x0000_s12332" name="Equation" r:id="rId3" imgW="241200" imgH="291960" progId="Equation.DSMT4">
                  <p:embed/>
                </p:oleObj>
              </mc:Choice>
              <mc:Fallback>
                <p:oleObj name="Equation" r:id="rId3" imgW="24120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7345" y="1396767"/>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1" name="Object 3"/>
          <p:cNvGraphicFramePr>
            <a:graphicFrameLocks noChangeAspect="1"/>
          </p:cNvGraphicFramePr>
          <p:nvPr/>
        </p:nvGraphicFramePr>
        <p:xfrm>
          <a:off x="1185644" y="1812022"/>
          <a:ext cx="241300" cy="292100"/>
        </p:xfrm>
        <a:graphic>
          <a:graphicData uri="http://schemas.openxmlformats.org/presentationml/2006/ole">
            <mc:AlternateContent xmlns:mc="http://schemas.openxmlformats.org/markup-compatibility/2006">
              <mc:Choice xmlns:v="urn:schemas-microsoft-com:vml" Requires="v">
                <p:oleObj spid="_x0000_s12333" name="Equation" r:id="rId5" imgW="241200" imgH="291960" progId="Equation.DSMT4">
                  <p:embed/>
                </p:oleObj>
              </mc:Choice>
              <mc:Fallback>
                <p:oleObj name="Equation" r:id="rId5" imgW="2412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5644" y="1812022"/>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6020499" y="2675389"/>
          <a:ext cx="241300" cy="292100"/>
        </p:xfrm>
        <a:graphic>
          <a:graphicData uri="http://schemas.openxmlformats.org/presentationml/2006/ole">
            <mc:AlternateContent xmlns:mc="http://schemas.openxmlformats.org/markup-compatibility/2006">
              <mc:Choice xmlns:v="urn:schemas-microsoft-com:vml" Requires="v">
                <p:oleObj spid="_x0000_s12334" name="Equation" r:id="rId6" imgW="241200" imgH="291960" progId="Equation.DSMT4">
                  <p:embed/>
                </p:oleObj>
              </mc:Choice>
              <mc:Fallback>
                <p:oleObj name="Equation" r:id="rId6" imgW="2412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0499" y="2675389"/>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787167" y="3640123"/>
          <a:ext cx="1371600" cy="469900"/>
        </p:xfrm>
        <a:graphic>
          <a:graphicData uri="http://schemas.openxmlformats.org/presentationml/2006/ole">
            <mc:AlternateContent xmlns:mc="http://schemas.openxmlformats.org/markup-compatibility/2006">
              <mc:Choice xmlns:v="urn:schemas-microsoft-com:vml" Requires="v">
                <p:oleObj spid="_x0000_s12335" name="Equation" r:id="rId7" imgW="1371600" imgH="469800" progId="Equation.DSMT4">
                  <p:embed/>
                </p:oleObj>
              </mc:Choice>
              <mc:Fallback>
                <p:oleObj name="Equation" r:id="rId7" imgW="1371600" imgH="4698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7167" y="3640123"/>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2201411" y="3420611"/>
          <a:ext cx="2451100" cy="927100"/>
        </p:xfrm>
        <a:graphic>
          <a:graphicData uri="http://schemas.openxmlformats.org/presentationml/2006/ole">
            <mc:AlternateContent xmlns:mc="http://schemas.openxmlformats.org/markup-compatibility/2006">
              <mc:Choice xmlns:v="urn:schemas-microsoft-com:vml" Requires="v">
                <p:oleObj spid="_x0000_s12336" name="Equation" r:id="rId9" imgW="2450880" imgH="927000" progId="Equation.DSMT4">
                  <p:embed/>
                </p:oleObj>
              </mc:Choice>
              <mc:Fallback>
                <p:oleObj name="Equation" r:id="rId9" imgW="2450880" imgH="9270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1411" y="3420611"/>
                        <a:ext cx="2451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4656589" y="3649211"/>
          <a:ext cx="3340100" cy="469900"/>
        </p:xfrm>
        <a:graphic>
          <a:graphicData uri="http://schemas.openxmlformats.org/presentationml/2006/ole">
            <mc:AlternateContent xmlns:mc="http://schemas.openxmlformats.org/markup-compatibility/2006">
              <mc:Choice xmlns:v="urn:schemas-microsoft-com:vml" Requires="v">
                <p:oleObj spid="_x0000_s12337" name="Equation" r:id="rId11" imgW="3340080" imgH="469800" progId="Equation.DSMT4">
                  <p:embed/>
                </p:oleObj>
              </mc:Choice>
              <mc:Fallback>
                <p:oleObj name="Equation" r:id="rId11" imgW="3340080" imgH="46980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56589" y="3649211"/>
                        <a:ext cx="3340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565009" y="4486712"/>
          <a:ext cx="1866900" cy="381000"/>
        </p:xfrm>
        <a:graphic>
          <a:graphicData uri="http://schemas.openxmlformats.org/presentationml/2006/ole">
            <mc:AlternateContent xmlns:mc="http://schemas.openxmlformats.org/markup-compatibility/2006">
              <mc:Choice xmlns:v="urn:schemas-microsoft-com:vml" Requires="v">
                <p:oleObj spid="_x0000_s12338" name="Equation" r:id="rId13" imgW="1866600" imgH="380880" progId="Equation.DSMT4">
                  <p:embed/>
                </p:oleObj>
              </mc:Choice>
              <mc:Fallback>
                <p:oleObj name="Equation" r:id="rId13" imgW="1866600" imgH="3808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65009" y="4486712"/>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4698534" y="4969778"/>
          <a:ext cx="1282700" cy="292100"/>
        </p:xfrm>
        <a:graphic>
          <a:graphicData uri="http://schemas.openxmlformats.org/presentationml/2006/ole">
            <mc:AlternateContent xmlns:mc="http://schemas.openxmlformats.org/markup-compatibility/2006">
              <mc:Choice xmlns:v="urn:schemas-microsoft-com:vml" Requires="v">
                <p:oleObj spid="_x0000_s12339" name="Equation" r:id="rId15" imgW="1282680" imgH="291960" progId="Equation.DSMT4">
                  <p:embed/>
                </p:oleObj>
              </mc:Choice>
              <mc:Fallback>
                <p:oleObj name="Equation" r:id="rId15" imgW="1282680" imgH="291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98534" y="4969778"/>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9.3.1 (cont.)</a:t>
            </a:r>
          </a:p>
        </p:txBody>
      </p:sp>
      <p:sp>
        <p:nvSpPr>
          <p:cNvPr id="3" name="Content Placeholder 2"/>
          <p:cNvSpPr>
            <a:spLocks noGrp="1"/>
          </p:cNvSpPr>
          <p:nvPr>
            <p:ph idx="1"/>
          </p:nvPr>
        </p:nvSpPr>
        <p:spPr/>
        <p:txBody>
          <a:bodyPr/>
          <a:lstStyle/>
          <a:p>
            <a:endParaRPr lang="en-US" dirty="0"/>
          </a:p>
          <a:p>
            <a:endParaRPr lang="en-US" dirty="0"/>
          </a:p>
        </p:txBody>
      </p:sp>
      <p:pic>
        <p:nvPicPr>
          <p:cNvPr id="13314" name="Picture 2"/>
          <p:cNvPicPr>
            <a:picLocks noChangeAspect="1" noChangeArrowheads="1"/>
          </p:cNvPicPr>
          <p:nvPr/>
        </p:nvPicPr>
        <p:blipFill>
          <a:blip r:embed="rId2" cstate="print"/>
          <a:srcRect/>
          <a:stretch>
            <a:fillRect/>
          </a:stretch>
        </p:blipFill>
        <p:spPr bwMode="auto">
          <a:xfrm>
            <a:off x="1447800" y="1447800"/>
            <a:ext cx="6542612" cy="3118104"/>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9.3.2</a:t>
            </a:r>
          </a:p>
        </p:txBody>
      </p:sp>
      <p:sp>
        <p:nvSpPr>
          <p:cNvPr id="3" name="Content Placeholder 2"/>
          <p:cNvSpPr>
            <a:spLocks noGrp="1"/>
          </p:cNvSpPr>
          <p:nvPr>
            <p:ph idx="1"/>
          </p:nvPr>
        </p:nvSpPr>
        <p:spPr/>
        <p:txBody>
          <a:bodyPr>
            <a:normAutofit lnSpcReduction="10000"/>
          </a:bodyPr>
          <a:lstStyle/>
          <a:p>
            <a:r>
              <a:rPr lang="en-US" dirty="0"/>
              <a:t>Consider the same scenario as in Example 9.3.1 except that the mean is unknown. If the sample mean is used as an estimate of the population mean, what is the probability that the sample mean will be in error by at most one unit from the true mean?</a:t>
            </a:r>
          </a:p>
          <a:p>
            <a:r>
              <a:rPr lang="en-US" b="1" dirty="0"/>
              <a:t>Solution</a:t>
            </a:r>
          </a:p>
          <a:p>
            <a:r>
              <a:rPr lang="en-US" dirty="0"/>
              <a:t>The concept of using a statistic to estimate a population parameter introduces the concept of sampling error. In general, the sampling error is the difference between a sample statistic and the parameter that it is estimating. </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9.3.2 (cont.)</a:t>
            </a:r>
          </a:p>
        </p:txBody>
      </p:sp>
      <p:sp>
        <p:nvSpPr>
          <p:cNvPr id="3" name="Content Placeholder 2"/>
          <p:cNvSpPr>
            <a:spLocks noGrp="1"/>
          </p:cNvSpPr>
          <p:nvPr>
            <p:ph idx="1"/>
          </p:nvPr>
        </p:nvSpPr>
        <p:spPr/>
        <p:txBody>
          <a:bodyPr/>
          <a:lstStyle/>
          <a:p>
            <a:r>
              <a:rPr lang="en-US" dirty="0"/>
              <a:t>In the problem at hand, the error is given by 	 since we will be using     to estimate </a:t>
            </a:r>
            <a:r>
              <a:rPr lang="el-GR" i="1" dirty="0">
                <a:latin typeface="Cambria Math" panose="02040503050406030204" pitchFamily="18" charset="0"/>
                <a:ea typeface="Cambria Math" panose="02040503050406030204" pitchFamily="18" charset="0"/>
              </a:rPr>
              <a:t>μ</a:t>
            </a:r>
            <a:r>
              <a:rPr lang="en-US" dirty="0"/>
              <a:t>.</a:t>
            </a:r>
          </a:p>
          <a:p>
            <a:r>
              <a:rPr lang="en-US" dirty="0"/>
              <a:t>However, we are just as interested in negative errors as positive errors. Thus, to satisfy the condition that an error of less than one unit has been made, the condition 		  must be satisfied.</a:t>
            </a:r>
          </a:p>
        </p:txBody>
      </p:sp>
      <p:graphicFrame>
        <p:nvGraphicFramePr>
          <p:cNvPr id="14338" name="Object 2"/>
          <p:cNvGraphicFramePr>
            <a:graphicFrameLocks noChangeAspect="1"/>
          </p:cNvGraphicFramePr>
          <p:nvPr>
            <p:extLst>
              <p:ext uri="{D42A27DB-BD31-4B8C-83A1-F6EECF244321}">
                <p14:modId xmlns:p14="http://schemas.microsoft.com/office/powerpoint/2010/main" val="766782480"/>
              </p:ext>
            </p:extLst>
          </p:nvPr>
        </p:nvGraphicFramePr>
        <p:xfrm>
          <a:off x="6969125" y="1395413"/>
          <a:ext cx="787400" cy="368300"/>
        </p:xfrm>
        <a:graphic>
          <a:graphicData uri="http://schemas.openxmlformats.org/presentationml/2006/ole">
            <mc:AlternateContent xmlns:mc="http://schemas.openxmlformats.org/markup-compatibility/2006">
              <mc:Choice xmlns:v="urn:schemas-microsoft-com:vml" Requires="v">
                <p:oleObj spid="_x0000_s14353" name="Equation" r:id="rId3" imgW="787320" imgH="368280" progId="Equation.DSMT4">
                  <p:embed/>
                </p:oleObj>
              </mc:Choice>
              <mc:Fallback>
                <p:oleObj name="Equation" r:id="rId3" imgW="787320" imgH="368280" progId="Equation.DSMT4">
                  <p:embed/>
                  <p:pic>
                    <p:nvPicPr>
                      <p:cNvPr id="0" name="Picture 2"/>
                      <p:cNvPicPr>
                        <a:picLocks noChangeAspect="1" noChangeArrowheads="1"/>
                      </p:cNvPicPr>
                      <p:nvPr/>
                    </p:nvPicPr>
                    <p:blipFill>
                      <a:blip r:embed="rId4"/>
                      <a:srcRect/>
                      <a:stretch>
                        <a:fillRect/>
                      </a:stretch>
                    </p:blipFill>
                    <p:spPr bwMode="auto">
                      <a:xfrm>
                        <a:off x="6969125" y="1395413"/>
                        <a:ext cx="787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3"/>
          <p:cNvGraphicFramePr>
            <a:graphicFrameLocks noChangeAspect="1"/>
          </p:cNvGraphicFramePr>
          <p:nvPr/>
        </p:nvGraphicFramePr>
        <p:xfrm>
          <a:off x="3733800" y="1829499"/>
          <a:ext cx="241300" cy="292100"/>
        </p:xfrm>
        <a:graphic>
          <a:graphicData uri="http://schemas.openxmlformats.org/presentationml/2006/ole">
            <mc:AlternateContent xmlns:mc="http://schemas.openxmlformats.org/markup-compatibility/2006">
              <mc:Choice xmlns:v="urn:schemas-microsoft-com:vml" Requires="v">
                <p:oleObj spid="_x0000_s14354" name="Equation" r:id="rId5" imgW="241200" imgH="291960" progId="Equation.DSMT4">
                  <p:embed/>
                </p:oleObj>
              </mc:Choice>
              <mc:Fallback>
                <p:oleObj name="Equation" r:id="rId5" imgW="24120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1829499"/>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1034674444"/>
              </p:ext>
            </p:extLst>
          </p:nvPr>
        </p:nvGraphicFramePr>
        <p:xfrm>
          <a:off x="1964422" y="3547145"/>
          <a:ext cx="1371600" cy="469900"/>
        </p:xfrm>
        <a:graphic>
          <a:graphicData uri="http://schemas.openxmlformats.org/presentationml/2006/ole">
            <mc:AlternateContent xmlns:mc="http://schemas.openxmlformats.org/markup-compatibility/2006">
              <mc:Choice xmlns:v="urn:schemas-microsoft-com:vml" Requires="v">
                <p:oleObj spid="_x0000_s14355" name="Equation" r:id="rId7" imgW="1371600" imgH="469800" progId="Equation.DSMT4">
                  <p:embed/>
                </p:oleObj>
              </mc:Choice>
              <mc:Fallback>
                <p:oleObj name="Equation" r:id="rId7" imgW="1371600" imgH="469800" progId="Equation.DSMT4">
                  <p:embed/>
                  <p:pic>
                    <p:nvPicPr>
                      <p:cNvPr id="0" name="Picture 4"/>
                      <p:cNvPicPr>
                        <a:picLocks noChangeAspect="1" noChangeArrowheads="1"/>
                      </p:cNvPicPr>
                      <p:nvPr/>
                    </p:nvPicPr>
                    <p:blipFill>
                      <a:blip r:embed="rId8"/>
                      <a:srcRect/>
                      <a:stretch>
                        <a:fillRect/>
                      </a:stretch>
                    </p:blipFill>
                    <p:spPr bwMode="auto">
                      <a:xfrm>
                        <a:off x="1964422" y="3547145"/>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4341" name="Picture 5"/>
          <p:cNvPicPr>
            <a:picLocks noChangeAspect="1" noChangeArrowheads="1"/>
          </p:cNvPicPr>
          <p:nvPr/>
        </p:nvPicPr>
        <p:blipFill>
          <a:blip r:embed="rId9" cstate="print"/>
          <a:srcRect/>
          <a:stretch>
            <a:fillRect/>
          </a:stretch>
        </p:blipFill>
        <p:spPr bwMode="auto">
          <a:xfrm>
            <a:off x="1828800" y="4114800"/>
            <a:ext cx="4729099" cy="1828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5363" name="Object 3"/>
          <p:cNvGraphicFramePr>
            <a:graphicFrameLocks noChangeAspect="1"/>
          </p:cNvGraphicFramePr>
          <p:nvPr>
            <p:extLst>
              <p:ext uri="{D42A27DB-BD31-4B8C-83A1-F6EECF244321}">
                <p14:modId xmlns:p14="http://schemas.microsoft.com/office/powerpoint/2010/main" val="3826572226"/>
              </p:ext>
            </p:extLst>
          </p:nvPr>
        </p:nvGraphicFramePr>
        <p:xfrm>
          <a:off x="473075" y="1371600"/>
          <a:ext cx="1828800" cy="546100"/>
        </p:xfrm>
        <a:graphic>
          <a:graphicData uri="http://schemas.openxmlformats.org/presentationml/2006/ole">
            <mc:AlternateContent xmlns:mc="http://schemas.openxmlformats.org/markup-compatibility/2006">
              <mc:Choice xmlns:v="urn:schemas-microsoft-com:vml" Requires="v">
                <p:oleObj spid="_x0000_s15398" name="Equation" r:id="rId3" imgW="1828800" imgH="545760" progId="Equation.DSMT4">
                  <p:embed/>
                </p:oleObj>
              </mc:Choice>
              <mc:Fallback>
                <p:oleObj name="Equation" r:id="rId3" imgW="1828800" imgH="545760" progId="Equation.DSMT4">
                  <p:embed/>
                  <p:pic>
                    <p:nvPicPr>
                      <p:cNvPr id="0" name="Picture 3"/>
                      <p:cNvPicPr>
                        <a:picLocks noChangeAspect="1" noChangeArrowheads="1"/>
                      </p:cNvPicPr>
                      <p:nvPr/>
                    </p:nvPicPr>
                    <p:blipFill>
                      <a:blip r:embed="rId4"/>
                      <a:srcRect/>
                      <a:stretch>
                        <a:fillRect/>
                      </a:stretch>
                    </p:blipFill>
                    <p:spPr bwMode="auto">
                      <a:xfrm>
                        <a:off x="473075" y="1371600"/>
                        <a:ext cx="18288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104336430"/>
              </p:ext>
            </p:extLst>
          </p:nvPr>
        </p:nvGraphicFramePr>
        <p:xfrm>
          <a:off x="2344738" y="1406525"/>
          <a:ext cx="3009900" cy="469900"/>
        </p:xfrm>
        <a:graphic>
          <a:graphicData uri="http://schemas.openxmlformats.org/presentationml/2006/ole">
            <mc:AlternateContent xmlns:mc="http://schemas.openxmlformats.org/markup-compatibility/2006">
              <mc:Choice xmlns:v="urn:schemas-microsoft-com:vml" Requires="v">
                <p:oleObj spid="_x0000_s15399" name="Equation" r:id="rId5" imgW="3009600" imgH="469800" progId="Equation.DSMT4">
                  <p:embed/>
                </p:oleObj>
              </mc:Choice>
              <mc:Fallback>
                <p:oleObj name="Equation" r:id="rId5" imgW="3009600" imgH="469800" progId="Equation.DSMT4">
                  <p:embed/>
                  <p:pic>
                    <p:nvPicPr>
                      <p:cNvPr id="0" name="Picture 4"/>
                      <p:cNvPicPr>
                        <a:picLocks noChangeAspect="1" noChangeArrowheads="1"/>
                      </p:cNvPicPr>
                      <p:nvPr/>
                    </p:nvPicPr>
                    <p:blipFill>
                      <a:blip r:embed="rId6"/>
                      <a:srcRect/>
                      <a:stretch>
                        <a:fillRect/>
                      </a:stretch>
                    </p:blipFill>
                    <p:spPr bwMode="auto">
                      <a:xfrm>
                        <a:off x="2344738" y="1406525"/>
                        <a:ext cx="300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2716560695"/>
              </p:ext>
            </p:extLst>
          </p:nvPr>
        </p:nvGraphicFramePr>
        <p:xfrm>
          <a:off x="2336800" y="2016125"/>
          <a:ext cx="4279900" cy="1028700"/>
        </p:xfrm>
        <a:graphic>
          <a:graphicData uri="http://schemas.openxmlformats.org/presentationml/2006/ole">
            <mc:AlternateContent xmlns:mc="http://schemas.openxmlformats.org/markup-compatibility/2006">
              <mc:Choice xmlns:v="urn:schemas-microsoft-com:vml" Requires="v">
                <p:oleObj spid="_x0000_s15400" name="Equation" r:id="rId7" imgW="4279680" imgH="1028520" progId="Equation.DSMT4">
                  <p:embed/>
                </p:oleObj>
              </mc:Choice>
              <mc:Fallback>
                <p:oleObj name="Equation" r:id="rId7" imgW="4279680" imgH="1028520" progId="Equation.DSMT4">
                  <p:embed/>
                  <p:pic>
                    <p:nvPicPr>
                      <p:cNvPr id="0" name="Picture 5"/>
                      <p:cNvPicPr>
                        <a:picLocks noChangeAspect="1" noChangeArrowheads="1"/>
                      </p:cNvPicPr>
                      <p:nvPr/>
                    </p:nvPicPr>
                    <p:blipFill>
                      <a:blip r:embed="rId8"/>
                      <a:srcRect/>
                      <a:stretch>
                        <a:fillRect/>
                      </a:stretch>
                    </p:blipFill>
                    <p:spPr bwMode="auto">
                      <a:xfrm>
                        <a:off x="2336800" y="2016125"/>
                        <a:ext cx="4279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300461378"/>
              </p:ext>
            </p:extLst>
          </p:nvPr>
        </p:nvGraphicFramePr>
        <p:xfrm>
          <a:off x="2324100" y="3158455"/>
          <a:ext cx="2578100" cy="1028700"/>
        </p:xfrm>
        <a:graphic>
          <a:graphicData uri="http://schemas.openxmlformats.org/presentationml/2006/ole">
            <mc:AlternateContent xmlns:mc="http://schemas.openxmlformats.org/markup-compatibility/2006">
              <mc:Choice xmlns:v="urn:schemas-microsoft-com:vml" Requires="v">
                <p:oleObj spid="_x0000_s15401" name="Equation" r:id="rId9" imgW="2577960" imgH="1028520" progId="Equation.DSMT4">
                  <p:embed/>
                </p:oleObj>
              </mc:Choice>
              <mc:Fallback>
                <p:oleObj name="Equation" r:id="rId9" imgW="2577960" imgH="1028520" progId="Equation.DSMT4">
                  <p:embed/>
                  <p:pic>
                    <p:nvPicPr>
                      <p:cNvPr id="0" name="Picture 6"/>
                      <p:cNvPicPr>
                        <a:picLocks noChangeAspect="1" noChangeArrowheads="1"/>
                      </p:cNvPicPr>
                      <p:nvPr/>
                    </p:nvPicPr>
                    <p:blipFill>
                      <a:blip r:embed="rId10"/>
                      <a:srcRect/>
                      <a:stretch>
                        <a:fillRect/>
                      </a:stretch>
                    </p:blipFill>
                    <p:spPr bwMode="auto">
                      <a:xfrm>
                        <a:off x="2324100" y="3158455"/>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323401" y="4283978"/>
          <a:ext cx="2120900" cy="469900"/>
        </p:xfrm>
        <a:graphic>
          <a:graphicData uri="http://schemas.openxmlformats.org/presentationml/2006/ole">
            <mc:AlternateContent xmlns:mc="http://schemas.openxmlformats.org/markup-compatibility/2006">
              <mc:Choice xmlns:v="urn:schemas-microsoft-com:vml" Requires="v">
                <p:oleObj spid="_x0000_s15402" name="Equation" r:id="rId11" imgW="2120760" imgH="469800" progId="Equation.DSMT4">
                  <p:embed/>
                </p:oleObj>
              </mc:Choice>
              <mc:Fallback>
                <p:oleObj name="Equation" r:id="rId11" imgW="212076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23401" y="4283978"/>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4262272583"/>
              </p:ext>
            </p:extLst>
          </p:nvPr>
        </p:nvGraphicFramePr>
        <p:xfrm>
          <a:off x="2324100" y="4927833"/>
          <a:ext cx="2578100" cy="292100"/>
        </p:xfrm>
        <a:graphic>
          <a:graphicData uri="http://schemas.openxmlformats.org/presentationml/2006/ole">
            <mc:AlternateContent xmlns:mc="http://schemas.openxmlformats.org/markup-compatibility/2006">
              <mc:Choice xmlns:v="urn:schemas-microsoft-com:vml" Requires="v">
                <p:oleObj spid="_x0000_s15403" name="Equation" r:id="rId13" imgW="2577960" imgH="291960" progId="Equation.DSMT4">
                  <p:embed/>
                </p:oleObj>
              </mc:Choice>
              <mc:Fallback>
                <p:oleObj name="Equation" r:id="rId13" imgW="25779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24100" y="4927833"/>
                        <a:ext cx="257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extLst>
              <p:ext uri="{D42A27DB-BD31-4B8C-83A1-F6EECF244321}">
                <p14:modId xmlns:p14="http://schemas.microsoft.com/office/powerpoint/2010/main" val="1049749439"/>
              </p:ext>
            </p:extLst>
          </p:nvPr>
        </p:nvGraphicFramePr>
        <p:xfrm>
          <a:off x="2337033" y="5443756"/>
          <a:ext cx="1295400" cy="292100"/>
        </p:xfrm>
        <a:graphic>
          <a:graphicData uri="http://schemas.openxmlformats.org/presentationml/2006/ole">
            <mc:AlternateContent xmlns:mc="http://schemas.openxmlformats.org/markup-compatibility/2006">
              <mc:Choice xmlns:v="urn:schemas-microsoft-com:vml" Requires="v">
                <p:oleObj spid="_x0000_s15404" name="Equation" r:id="rId15" imgW="1295280" imgH="291960" progId="Equation.DSMT4">
                  <p:embed/>
                </p:oleObj>
              </mc:Choice>
              <mc:Fallback>
                <p:oleObj name="Equation" r:id="rId15" imgW="1295280" imgH="291960" progId="Equation.DSMT4">
                  <p:embed/>
                  <p:pic>
                    <p:nvPicPr>
                      <p:cNvPr id="0" name="Picture 9"/>
                      <p:cNvPicPr>
                        <a:picLocks noChangeAspect="1" noChangeArrowheads="1"/>
                      </p:cNvPicPr>
                      <p:nvPr/>
                    </p:nvPicPr>
                    <p:blipFill>
                      <a:blip r:embed="rId16"/>
                      <a:srcRect/>
                      <a:stretch>
                        <a:fillRect/>
                      </a:stretch>
                    </p:blipFill>
                    <p:spPr bwMode="auto">
                      <a:xfrm>
                        <a:off x="2337033" y="5443756"/>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5943600" y="4267200"/>
            <a:ext cx="2031325" cy="369332"/>
          </a:xfrm>
          <a:prstGeom prst="rect">
            <a:avLst/>
          </a:prstGeom>
        </p:spPr>
        <p:txBody>
          <a:bodyPr wrap="none">
            <a:spAutoFit/>
          </a:bodyPr>
          <a:lstStyle/>
          <a:p>
            <a:r>
              <a:rPr lang="en-US" dirty="0">
                <a:solidFill>
                  <a:srgbClr val="007D7D"/>
                </a:solidFill>
              </a:rPr>
              <a:t>Since </a:t>
            </a:r>
            <a:r>
              <a:rPr lang="el-GR" i="1" dirty="0">
                <a:solidFill>
                  <a:srgbClr val="007D7D"/>
                </a:solidFill>
                <a:latin typeface="Cambria Math" panose="02040503050406030204" pitchFamily="18" charset="0"/>
                <a:ea typeface="Cambria Math" panose="02040503050406030204" pitchFamily="18" charset="0"/>
              </a:rPr>
              <a:t>σ</a:t>
            </a:r>
            <a:r>
              <a:rPr lang="en-US" i="1" baseline="-25000" dirty="0">
                <a:solidFill>
                  <a:srgbClr val="007D7D"/>
                </a:solidFill>
              </a:rPr>
              <a:t>x</a:t>
            </a:r>
            <a:r>
              <a:rPr lang="en-US" i="1" dirty="0">
                <a:solidFill>
                  <a:srgbClr val="007D7D"/>
                </a:solidFill>
              </a:rPr>
              <a:t> </a:t>
            </a:r>
            <a:r>
              <a:rPr lang="en-US" dirty="0">
                <a:solidFill>
                  <a:srgbClr val="007D7D"/>
                </a:solidFill>
              </a:rPr>
              <a:t>= 0.5</a:t>
            </a:r>
            <a:r>
              <a:rPr lang="en-US" i="1" dirty="0">
                <a:solidFill>
                  <a:srgbClr val="007D7D"/>
                </a:solidFill>
              </a:rPr>
              <a:t>. 	</a:t>
            </a:r>
          </a:p>
        </p:txBody>
      </p:sp>
      <p:sp>
        <p:nvSpPr>
          <p:cNvPr id="13" name="Rectangle 12"/>
          <p:cNvSpPr/>
          <p:nvPr/>
        </p:nvSpPr>
        <p:spPr>
          <a:xfrm>
            <a:off x="6705600" y="1828800"/>
            <a:ext cx="2286000" cy="1754326"/>
          </a:xfrm>
          <a:prstGeom prst="rect">
            <a:avLst/>
          </a:prstGeom>
        </p:spPr>
        <p:txBody>
          <a:bodyPr wrap="square">
            <a:spAutoFit/>
          </a:bodyPr>
          <a:lstStyle/>
          <a:p>
            <a:r>
              <a:rPr lang="en-US" dirty="0">
                <a:solidFill>
                  <a:srgbClr val="007D7D"/>
                </a:solidFill>
              </a:rPr>
              <a:t>An interesting and almost magical phenomenon happens when we use the </a:t>
            </a:r>
            <a:r>
              <a:rPr lang="en-US" i="1" dirty="0">
                <a:solidFill>
                  <a:srgbClr val="007D7D"/>
                </a:solidFill>
              </a:rPr>
              <a:t>z</a:t>
            </a:r>
            <a:r>
              <a:rPr lang="en-US" dirty="0">
                <a:solidFill>
                  <a:srgbClr val="007D7D"/>
                </a:solidFill>
              </a:rPr>
              <a:t>-transformation.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9.3.2 (cont.)</a:t>
            </a:r>
          </a:p>
        </p:txBody>
      </p:sp>
      <p:pic>
        <p:nvPicPr>
          <p:cNvPr id="16386" name="Picture 2"/>
          <p:cNvPicPr>
            <a:picLocks noChangeAspect="1" noChangeArrowheads="1"/>
          </p:cNvPicPr>
          <p:nvPr/>
        </p:nvPicPr>
        <p:blipFill>
          <a:blip r:embed="rId2" cstate="print"/>
          <a:srcRect/>
          <a:stretch>
            <a:fillRect/>
          </a:stretch>
        </p:blipFill>
        <p:spPr bwMode="auto">
          <a:xfrm>
            <a:off x="1985662" y="1600200"/>
            <a:ext cx="5172676" cy="2779776"/>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Central Value of    ?</a:t>
            </a:r>
          </a:p>
        </p:txBody>
      </p:sp>
      <p:sp>
        <p:nvSpPr>
          <p:cNvPr id="4" name="Content Placeholder 3"/>
          <p:cNvSpPr>
            <a:spLocks noGrp="1"/>
          </p:cNvSpPr>
          <p:nvPr>
            <p:ph idx="1"/>
          </p:nvPr>
        </p:nvSpPr>
        <p:spPr>
          <a:xfrm>
            <a:off x="457200" y="1280160"/>
            <a:ext cx="8229600" cy="1902059"/>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 sample median is an unbiased estimator of the population median if the distribution of the population is symmetric. 	</a:t>
            </a:r>
          </a:p>
        </p:txBody>
      </p:sp>
      <p:graphicFrame>
        <p:nvGraphicFramePr>
          <p:cNvPr id="1026" name="Object 2"/>
          <p:cNvGraphicFramePr>
            <a:graphicFrameLocks noChangeAspect="1"/>
          </p:cNvGraphicFramePr>
          <p:nvPr/>
        </p:nvGraphicFramePr>
        <p:xfrm>
          <a:off x="6688822" y="412750"/>
          <a:ext cx="266700" cy="330200"/>
        </p:xfrm>
        <a:graphic>
          <a:graphicData uri="http://schemas.openxmlformats.org/presentationml/2006/ole">
            <mc:AlternateContent xmlns:mc="http://schemas.openxmlformats.org/markup-compatibility/2006">
              <mc:Choice xmlns:v="urn:schemas-microsoft-com:vml" Requires="v">
                <p:oleObj spid="_x0000_s1031" name="Equation" r:id="rId3" imgW="266400" imgH="330120" progId="Equation.DSMT4">
                  <p:embed/>
                </p:oleObj>
              </mc:Choice>
              <mc:Fallback>
                <p:oleObj name="Equation" r:id="rId3" imgW="26640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8822" y="412750"/>
                        <a:ext cx="266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36DD5-BAE0-4E0E-BD50-C951F27302DF}"/>
              </a:ext>
            </a:extLst>
          </p:cNvPr>
          <p:cNvSpPr>
            <a:spLocks noGrp="1"/>
          </p:cNvSpPr>
          <p:nvPr>
            <p:ph type="title"/>
          </p:nvPr>
        </p:nvSpPr>
        <p:spPr/>
        <p:txBody>
          <a:bodyPr/>
          <a:lstStyle/>
          <a:p>
            <a:r>
              <a:rPr lang="en-US" dirty="0"/>
              <a:t>Unbiased vs. Biased Estimators</a:t>
            </a:r>
          </a:p>
        </p:txBody>
      </p:sp>
      <p:pic>
        <p:nvPicPr>
          <p:cNvPr id="5" name="Content Placeholder 4">
            <a:extLst>
              <a:ext uri="{FF2B5EF4-FFF2-40B4-BE49-F238E27FC236}">
                <a16:creationId xmlns:a16="http://schemas.microsoft.com/office/drawing/2014/main" id="{8A1B6F72-E9EB-4AAC-B5E7-CBA3FA67B2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26199" y="1173480"/>
            <a:ext cx="4691601" cy="2255520"/>
          </a:xfrm>
        </p:spPr>
      </p:pic>
      <p:pic>
        <p:nvPicPr>
          <p:cNvPr id="7" name="Picture 6">
            <a:extLst>
              <a:ext uri="{FF2B5EF4-FFF2-40B4-BE49-F238E27FC236}">
                <a16:creationId xmlns:a16="http://schemas.microsoft.com/office/drawing/2014/main" id="{18DCABD8-03C2-4B1B-822A-14C976198F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9099" y="3657600"/>
            <a:ext cx="4785800" cy="2186570"/>
          </a:xfrm>
          <a:prstGeom prst="rect">
            <a:avLst/>
          </a:prstGeom>
        </p:spPr>
      </p:pic>
    </p:spTree>
    <p:extLst>
      <p:ext uri="{BB962C8B-B14F-4D97-AF65-F5344CB8AC3E}">
        <p14:creationId xmlns:p14="http://schemas.microsoft.com/office/powerpoint/2010/main" val="438413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Unbiased Estimators</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pPr marL="514350" indent="-514350">
              <a:buFont typeface="+mj-lt"/>
              <a:buAutoNum type="arabicPeriod"/>
            </a:pPr>
            <a:r>
              <a:rPr lang="en-US" dirty="0">
                <a:solidFill>
                  <a:srgbClr val="000000"/>
                </a:solidFill>
              </a:rPr>
              <a:t>The sample mean,     is an unbiased estimator of </a:t>
            </a:r>
            <a:r>
              <a:rPr lang="el-GR" i="1" dirty="0">
                <a:solidFill>
                  <a:srgbClr val="000000"/>
                </a:solidFill>
                <a:latin typeface="Cambria Math" panose="02040503050406030204" pitchFamily="18" charset="0"/>
                <a:ea typeface="Cambria Math" panose="02040503050406030204" pitchFamily="18" charset="0"/>
              </a:rPr>
              <a:t>μ</a:t>
            </a:r>
            <a:r>
              <a:rPr lang="en-US" dirty="0">
                <a:solidFill>
                  <a:srgbClr val="000000"/>
                </a:solidFill>
              </a:rPr>
              <a:t>.</a:t>
            </a:r>
          </a:p>
          <a:p>
            <a:pPr marL="514350" indent="-514350">
              <a:buFont typeface="+mj-lt"/>
              <a:buAutoNum type="arabicPeriod"/>
            </a:pPr>
            <a:r>
              <a:rPr lang="en-US" dirty="0">
                <a:solidFill>
                  <a:srgbClr val="000000"/>
                </a:solidFill>
              </a:rPr>
              <a:t>The sample proportion,     is an unbiased estimator of </a:t>
            </a:r>
            <a:r>
              <a:rPr lang="en-US" i="1" dirty="0">
                <a:solidFill>
                  <a:srgbClr val="000000"/>
                </a:solidFill>
              </a:rPr>
              <a:t>p</a:t>
            </a:r>
            <a:r>
              <a:rPr lang="en-US" dirty="0">
                <a:solidFill>
                  <a:srgbClr val="000000"/>
                </a:solidFill>
              </a:rPr>
              <a:t>.</a:t>
            </a:r>
          </a:p>
          <a:p>
            <a:pPr marL="514350" indent="-514350">
              <a:buFont typeface="+mj-lt"/>
              <a:buAutoNum type="arabicPeriod"/>
            </a:pPr>
            <a:r>
              <a:rPr lang="en-US" dirty="0">
                <a:solidFill>
                  <a:srgbClr val="000000"/>
                </a:solidFill>
              </a:rPr>
              <a:t>The sample variance, </a:t>
            </a:r>
            <a:r>
              <a:rPr lang="en-US" i="1" dirty="0">
                <a:solidFill>
                  <a:srgbClr val="000000"/>
                </a:solidFill>
              </a:rPr>
              <a:t>s</a:t>
            </a:r>
            <a:r>
              <a:rPr lang="en-US" baseline="30000" dirty="0">
                <a:solidFill>
                  <a:srgbClr val="000000"/>
                </a:solidFill>
              </a:rPr>
              <a:t>2</a:t>
            </a:r>
            <a:r>
              <a:rPr lang="en-US" dirty="0">
                <a:solidFill>
                  <a:srgbClr val="000000"/>
                </a:solidFill>
              </a:rPr>
              <a:t>, is an unbiased estimator of </a:t>
            </a:r>
            <a:r>
              <a:rPr lang="el-GR" i="1" dirty="0">
                <a:solidFill>
                  <a:srgbClr val="000000"/>
                </a:solidFill>
                <a:latin typeface="Cambria Math" panose="02040503050406030204" pitchFamily="18" charset="0"/>
                <a:ea typeface="Cambria Math" panose="02040503050406030204" pitchFamily="18" charset="0"/>
              </a:rPr>
              <a:t>σ</a:t>
            </a:r>
            <a:r>
              <a:rPr lang="en-US" i="1" dirty="0">
                <a:solidFill>
                  <a:srgbClr val="000000"/>
                </a:solidFill>
                <a:latin typeface="Cambria Math" panose="02040503050406030204" pitchFamily="18" charset="0"/>
                <a:ea typeface="Cambria Math" panose="02040503050406030204" pitchFamily="18" charset="0"/>
              </a:rPr>
              <a:t> </a:t>
            </a:r>
            <a:r>
              <a:rPr lang="en-US" baseline="30000" dirty="0">
                <a:solidFill>
                  <a:srgbClr val="000000"/>
                </a:solidFill>
              </a:rPr>
              <a:t>2</a:t>
            </a:r>
            <a:r>
              <a:rPr lang="en-US" dirty="0">
                <a:solidFill>
                  <a:srgbClr val="000000"/>
                </a:solidFill>
              </a:rPr>
              <a:t>.</a:t>
            </a:r>
          </a:p>
        </p:txBody>
      </p:sp>
      <p:graphicFrame>
        <p:nvGraphicFramePr>
          <p:cNvPr id="2050" name="Object 2"/>
          <p:cNvGraphicFramePr>
            <a:graphicFrameLocks noChangeAspect="1"/>
          </p:cNvGraphicFramePr>
          <p:nvPr/>
        </p:nvGraphicFramePr>
        <p:xfrm>
          <a:off x="3753356" y="1906124"/>
          <a:ext cx="330200" cy="342900"/>
        </p:xfrm>
        <a:graphic>
          <a:graphicData uri="http://schemas.openxmlformats.org/presentationml/2006/ole">
            <mc:AlternateContent xmlns:mc="http://schemas.openxmlformats.org/markup-compatibility/2006">
              <mc:Choice xmlns:v="urn:schemas-microsoft-com:vml" Requires="v">
                <p:oleObj spid="_x0000_s2061" name="Equation" r:id="rId3" imgW="330120" imgH="342720" progId="Equation.DSMT4">
                  <p:embed/>
                </p:oleObj>
              </mc:Choice>
              <mc:Fallback>
                <p:oleObj name="Equation" r:id="rId3" imgW="330120" imgH="342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3356" y="1906124"/>
                        <a:ext cx="3302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4510748" y="2377624"/>
          <a:ext cx="317500" cy="406400"/>
        </p:xfrm>
        <a:graphic>
          <a:graphicData uri="http://schemas.openxmlformats.org/presentationml/2006/ole">
            <mc:AlternateContent xmlns:mc="http://schemas.openxmlformats.org/markup-compatibility/2006">
              <mc:Choice xmlns:v="urn:schemas-microsoft-com:vml" Requires="v">
                <p:oleObj spid="_x0000_s2062" name="Equation" r:id="rId5" imgW="317160" imgH="406080" progId="Equation.DSMT4">
                  <p:embed/>
                </p:oleObj>
              </mc:Choice>
              <mc:Fallback>
                <p:oleObj name="Equation" r:id="rId5" imgW="317160" imgH="406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0748" y="2377624"/>
                        <a:ext cx="317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and Standard Deviation of the Sample Mean: Infinite Population</a:t>
            </a:r>
          </a:p>
        </p:txBody>
      </p:sp>
      <p:sp>
        <p:nvSpPr>
          <p:cNvPr id="3" name="Content Placeholder 2"/>
          <p:cNvSpPr>
            <a:spLocks noGrp="1"/>
          </p:cNvSpPr>
          <p:nvPr>
            <p:ph idx="1"/>
          </p:nvPr>
        </p:nvSpPr>
        <p:spPr/>
        <p:txBody>
          <a:bodyPr/>
          <a:lstStyle/>
          <a:p>
            <a:br>
              <a:rPr lang="en-US" dirty="0"/>
            </a:br>
            <a:endParaRPr lang="en-US" dirty="0"/>
          </a:p>
        </p:txBody>
      </p:sp>
      <p:sp>
        <p:nvSpPr>
          <p:cNvPr id="4" name="Content Placeholder 2"/>
          <p:cNvSpPr txBox="1">
            <a:spLocks/>
          </p:cNvSpPr>
          <p:nvPr/>
        </p:nvSpPr>
        <p:spPr>
          <a:xfrm>
            <a:off x="457200" y="1280160"/>
            <a:ext cx="8229600" cy="440120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Formula</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It can be shown that for a population of infinite size the variance of     	equals</a:t>
            </a:r>
          </a:p>
          <a:p>
            <a:endParaRPr lang="en-US" sz="2800" dirty="0">
              <a:solidFill>
                <a:srgbClr val="000000"/>
              </a:solidFill>
            </a:endParaRPr>
          </a:p>
          <a:p>
            <a:endParaRPr lang="en-US" sz="2800" dirty="0">
              <a:solidFill>
                <a:srgbClr val="000000"/>
              </a:solidFill>
            </a:endParaRPr>
          </a:p>
          <a:p>
            <a:r>
              <a:rPr lang="en-US" sz="2800" dirty="0">
                <a:solidFill>
                  <a:srgbClr val="000000"/>
                </a:solidFill>
              </a:rPr>
              <a:t>and the standard deviation is</a:t>
            </a:r>
          </a:p>
          <a:p>
            <a:endParaRPr lang="en-US" sz="2800" dirty="0"/>
          </a:p>
          <a:p>
            <a:endParaRPr lang="en-US" sz="2800" dirty="0">
              <a:solidFill>
                <a:srgbClr val="000000"/>
              </a:solidFill>
            </a:endParaRPr>
          </a:p>
          <a:p>
            <a:r>
              <a:rPr lang="en-US" sz="2800" dirty="0">
                <a:solidFill>
                  <a:srgbClr val="000000"/>
                </a:solidFill>
              </a:rPr>
              <a:t>where </a:t>
            </a:r>
            <a:r>
              <a:rPr lang="el-GR" sz="2800" i="1" dirty="0">
                <a:solidFill>
                  <a:srgbClr val="000000"/>
                </a:solidFill>
                <a:latin typeface="Cambria Math" panose="02040503050406030204" pitchFamily="18" charset="0"/>
                <a:ea typeface="Cambria Math" panose="02040503050406030204" pitchFamily="18" charset="0"/>
              </a:rPr>
              <a:t>σ</a:t>
            </a:r>
            <a:r>
              <a:rPr lang="en-US" sz="2800" dirty="0">
                <a:solidFill>
                  <a:srgbClr val="000000"/>
                </a:solidFill>
                <a:latin typeface="Cambria Math" panose="02040503050406030204" pitchFamily="18" charset="0"/>
                <a:ea typeface="Cambria Math" panose="02040503050406030204" pitchFamily="18" charset="0"/>
              </a:rPr>
              <a:t> </a:t>
            </a:r>
            <a:r>
              <a:rPr lang="en-US" sz="2800" baseline="30000" dirty="0">
                <a:solidFill>
                  <a:srgbClr val="000000"/>
                </a:solidFill>
              </a:rPr>
              <a:t>2</a:t>
            </a:r>
            <a:r>
              <a:rPr lang="en-US" sz="2800" dirty="0">
                <a:solidFill>
                  <a:srgbClr val="000000"/>
                </a:solidFill>
              </a:rPr>
              <a:t> is the population variance and </a:t>
            </a:r>
            <a:r>
              <a:rPr lang="en-US" sz="2800" i="1" dirty="0">
                <a:solidFill>
                  <a:srgbClr val="000000"/>
                </a:solidFill>
              </a:rPr>
              <a:t>n</a:t>
            </a:r>
            <a:r>
              <a:rPr lang="en-US" sz="2800" dirty="0">
                <a:solidFill>
                  <a:srgbClr val="000000"/>
                </a:solidFill>
              </a:rPr>
              <a:t> is the sample size.</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3074" name="Object 2"/>
          <p:cNvGraphicFramePr>
            <a:graphicFrameLocks noChangeAspect="1"/>
          </p:cNvGraphicFramePr>
          <p:nvPr/>
        </p:nvGraphicFramePr>
        <p:xfrm>
          <a:off x="2192725" y="2251151"/>
          <a:ext cx="330200" cy="342900"/>
        </p:xfrm>
        <a:graphic>
          <a:graphicData uri="http://schemas.openxmlformats.org/presentationml/2006/ole">
            <mc:AlternateContent xmlns:mc="http://schemas.openxmlformats.org/markup-compatibility/2006">
              <mc:Choice xmlns:v="urn:schemas-microsoft-com:vml" Requires="v">
                <p:oleObj spid="_x0000_s3099" name="Equation" r:id="rId3" imgW="330120" imgH="342720" progId="Equation.DSMT4">
                  <p:embed/>
                </p:oleObj>
              </mc:Choice>
              <mc:Fallback>
                <p:oleObj name="Equation" r:id="rId3" imgW="330120" imgH="3427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2725" y="2251151"/>
                        <a:ext cx="3302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extLst>
              <p:ext uri="{D42A27DB-BD31-4B8C-83A1-F6EECF244321}">
                <p14:modId xmlns:p14="http://schemas.microsoft.com/office/powerpoint/2010/main" val="3110371703"/>
              </p:ext>
            </p:extLst>
          </p:nvPr>
        </p:nvGraphicFramePr>
        <p:xfrm>
          <a:off x="2590800" y="2149784"/>
          <a:ext cx="647700" cy="571500"/>
        </p:xfrm>
        <a:graphic>
          <a:graphicData uri="http://schemas.openxmlformats.org/presentationml/2006/ole">
            <mc:AlternateContent xmlns:mc="http://schemas.openxmlformats.org/markup-compatibility/2006">
              <mc:Choice xmlns:v="urn:schemas-microsoft-com:vml" Requires="v">
                <p:oleObj spid="_x0000_s3100" name="Equation" r:id="rId5" imgW="647640" imgH="571320" progId="Equation.DSMT4">
                  <p:embed/>
                </p:oleObj>
              </mc:Choice>
              <mc:Fallback>
                <p:oleObj name="Equation" r:id="rId5" imgW="647640" imgH="571320" progId="Equation.DSMT4">
                  <p:embed/>
                  <p:pic>
                    <p:nvPicPr>
                      <p:cNvPr id="0" name="Picture 3"/>
                      <p:cNvPicPr>
                        <a:picLocks noChangeAspect="1" noChangeArrowheads="1"/>
                      </p:cNvPicPr>
                      <p:nvPr/>
                    </p:nvPicPr>
                    <p:blipFill>
                      <a:blip r:embed="rId6"/>
                      <a:srcRect/>
                      <a:stretch>
                        <a:fillRect/>
                      </a:stretch>
                    </p:blipFill>
                    <p:spPr bwMode="auto">
                      <a:xfrm>
                        <a:off x="2590800" y="2149784"/>
                        <a:ext cx="647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3052841135"/>
              </p:ext>
            </p:extLst>
          </p:nvPr>
        </p:nvGraphicFramePr>
        <p:xfrm>
          <a:off x="3803650" y="2573338"/>
          <a:ext cx="1181100" cy="876300"/>
        </p:xfrm>
        <a:graphic>
          <a:graphicData uri="http://schemas.openxmlformats.org/presentationml/2006/ole">
            <mc:AlternateContent xmlns:mc="http://schemas.openxmlformats.org/markup-compatibility/2006">
              <mc:Choice xmlns:v="urn:schemas-microsoft-com:vml" Requires="v">
                <p:oleObj spid="_x0000_s3101" name="Equation" r:id="rId7" imgW="1180800" imgH="876240" progId="Equation.DSMT4">
                  <p:embed/>
                </p:oleObj>
              </mc:Choice>
              <mc:Fallback>
                <p:oleObj name="Equation" r:id="rId7" imgW="1180800" imgH="876240" progId="Equation.DSMT4">
                  <p:embed/>
                  <p:pic>
                    <p:nvPicPr>
                      <p:cNvPr id="0" name="Picture 4"/>
                      <p:cNvPicPr>
                        <a:picLocks noChangeAspect="1" noChangeArrowheads="1"/>
                      </p:cNvPicPr>
                      <p:nvPr/>
                    </p:nvPicPr>
                    <p:blipFill>
                      <a:blip r:embed="rId8"/>
                      <a:srcRect/>
                      <a:stretch>
                        <a:fillRect/>
                      </a:stretch>
                    </p:blipFill>
                    <p:spPr bwMode="auto">
                      <a:xfrm>
                        <a:off x="3803650" y="2573338"/>
                        <a:ext cx="1181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215889026"/>
              </p:ext>
            </p:extLst>
          </p:nvPr>
        </p:nvGraphicFramePr>
        <p:xfrm>
          <a:off x="3810000" y="3886899"/>
          <a:ext cx="1257300" cy="889000"/>
        </p:xfrm>
        <a:graphic>
          <a:graphicData uri="http://schemas.openxmlformats.org/presentationml/2006/ole">
            <mc:AlternateContent xmlns:mc="http://schemas.openxmlformats.org/markup-compatibility/2006">
              <mc:Choice xmlns:v="urn:schemas-microsoft-com:vml" Requires="v">
                <p:oleObj spid="_x0000_s3102" name="Equation" r:id="rId9" imgW="1257120" imgH="888840" progId="Equation.DSMT4">
                  <p:embed/>
                </p:oleObj>
              </mc:Choice>
              <mc:Fallback>
                <p:oleObj name="Equation" r:id="rId9" imgW="1257120" imgH="888840" progId="Equation.DSMT4">
                  <p:embed/>
                  <p:pic>
                    <p:nvPicPr>
                      <p:cNvPr id="0" name="Picture 6"/>
                      <p:cNvPicPr>
                        <a:picLocks noChangeAspect="1" noChangeArrowheads="1"/>
                      </p:cNvPicPr>
                      <p:nvPr/>
                    </p:nvPicPr>
                    <p:blipFill>
                      <a:blip r:embed="rId10"/>
                      <a:srcRect/>
                      <a:stretch>
                        <a:fillRect/>
                      </a:stretch>
                    </p:blipFill>
                    <p:spPr bwMode="auto">
                      <a:xfrm>
                        <a:off x="3810000" y="3886899"/>
                        <a:ext cx="1257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0FE50-8F46-4B5E-933B-ED59446C6A5A}"/>
              </a:ext>
            </a:extLst>
          </p:cNvPr>
          <p:cNvSpPr>
            <a:spLocks noGrp="1"/>
          </p:cNvSpPr>
          <p:nvPr>
            <p:ph type="title"/>
          </p:nvPr>
        </p:nvSpPr>
        <p:spPr/>
        <p:txBody>
          <a:bodyPr/>
          <a:lstStyle/>
          <a:p>
            <a:r>
              <a:rPr lang="en-US" dirty="0"/>
              <a:t>Standard Error of the Mean</a:t>
            </a:r>
          </a:p>
        </p:txBody>
      </p:sp>
      <p:sp>
        <p:nvSpPr>
          <p:cNvPr id="3" name="Content Placeholder 2">
            <a:extLst>
              <a:ext uri="{FF2B5EF4-FFF2-40B4-BE49-F238E27FC236}">
                <a16:creationId xmlns:a16="http://schemas.microsoft.com/office/drawing/2014/main" id="{34D41235-3BFB-4014-AC06-38447C5A8751}"/>
              </a:ext>
            </a:extLst>
          </p:cNvPr>
          <p:cNvSpPr>
            <a:spLocks noGrp="1"/>
          </p:cNvSpPr>
          <p:nvPr>
            <p:ph idx="1"/>
          </p:nvPr>
        </p:nvSpPr>
        <p:spPr/>
        <p:txBody>
          <a:bodyPr/>
          <a:lstStyle/>
          <a:p>
            <a:r>
              <a:rPr lang="en-US" dirty="0"/>
              <a:t>We refer to       as the </a:t>
            </a:r>
            <a:r>
              <a:rPr lang="en-US" b="1" dirty="0">
                <a:solidFill>
                  <a:srgbClr val="C00000"/>
                </a:solidFill>
              </a:rPr>
              <a:t>standard error of the mean</a:t>
            </a:r>
            <a:r>
              <a:rPr lang="en-US" dirty="0"/>
              <a:t>, generally called the </a:t>
            </a:r>
            <a:r>
              <a:rPr lang="en-US" b="1" dirty="0">
                <a:solidFill>
                  <a:srgbClr val="C00000"/>
                </a:solidFill>
              </a:rPr>
              <a:t>standard error</a:t>
            </a:r>
            <a:r>
              <a:rPr lang="en-US" dirty="0"/>
              <a:t>, which is the standard deviation of a point estimator. We will use the standard error of the mean to indicate how far the sample mean is from the population mean.</a:t>
            </a:r>
          </a:p>
          <a:p>
            <a:endParaRPr lang="en-US" dirty="0"/>
          </a:p>
        </p:txBody>
      </p:sp>
      <p:graphicFrame>
        <p:nvGraphicFramePr>
          <p:cNvPr id="4" name="Object 3">
            <a:extLst>
              <a:ext uri="{FF2B5EF4-FFF2-40B4-BE49-F238E27FC236}">
                <a16:creationId xmlns:a16="http://schemas.microsoft.com/office/drawing/2014/main" id="{336C7CB1-6BF3-472B-88E2-52384205D812}"/>
              </a:ext>
            </a:extLst>
          </p:cNvPr>
          <p:cNvGraphicFramePr>
            <a:graphicFrameLocks noChangeAspect="1"/>
          </p:cNvGraphicFramePr>
          <p:nvPr>
            <p:extLst>
              <p:ext uri="{D42A27DB-BD31-4B8C-83A1-F6EECF244321}">
                <p14:modId xmlns:p14="http://schemas.microsoft.com/office/powerpoint/2010/main" val="1207576714"/>
              </p:ext>
            </p:extLst>
          </p:nvPr>
        </p:nvGraphicFramePr>
        <p:xfrm>
          <a:off x="2286000" y="1315828"/>
          <a:ext cx="381000" cy="431800"/>
        </p:xfrm>
        <a:graphic>
          <a:graphicData uri="http://schemas.openxmlformats.org/presentationml/2006/ole">
            <mc:AlternateContent xmlns:mc="http://schemas.openxmlformats.org/markup-compatibility/2006">
              <mc:Choice xmlns:v="urn:schemas-microsoft-com:vml" Requires="v">
                <p:oleObj spid="_x0000_s16390" name="Equation" r:id="rId3" imgW="380880" imgH="431640" progId="Equation.DSMT4">
                  <p:embed/>
                </p:oleObj>
              </mc:Choice>
              <mc:Fallback>
                <p:oleObj name="Equation" r:id="rId3" imgW="380880" imgH="431640" progId="Equation.DSMT4">
                  <p:embed/>
                  <p:pic>
                    <p:nvPicPr>
                      <p:cNvPr id="4" name="Object 3">
                        <a:extLst>
                          <a:ext uri="{FF2B5EF4-FFF2-40B4-BE49-F238E27FC236}">
                            <a16:creationId xmlns:a16="http://schemas.microsoft.com/office/drawing/2014/main" id="{9208B47D-1E7D-4B18-A1A3-91C74AA0B917}"/>
                          </a:ext>
                        </a:extLst>
                      </p:cNvPr>
                      <p:cNvPicPr/>
                      <p:nvPr/>
                    </p:nvPicPr>
                    <p:blipFill>
                      <a:blip r:embed="rId4"/>
                      <a:stretch>
                        <a:fillRect/>
                      </a:stretch>
                    </p:blipFill>
                    <p:spPr>
                      <a:xfrm>
                        <a:off x="2286000" y="1315828"/>
                        <a:ext cx="381000" cy="431800"/>
                      </a:xfrm>
                      <a:prstGeom prst="rect">
                        <a:avLst/>
                      </a:prstGeom>
                    </p:spPr>
                  </p:pic>
                </p:oleObj>
              </mc:Fallback>
            </mc:AlternateContent>
          </a:graphicData>
        </a:graphic>
      </p:graphicFrame>
    </p:spTree>
    <p:extLst>
      <p:ext uri="{BB962C8B-B14F-4D97-AF65-F5344CB8AC3E}">
        <p14:creationId xmlns:p14="http://schemas.microsoft.com/office/powerpoint/2010/main" val="343429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5FCB-C584-4954-9D09-9B661DD75EBF}"/>
              </a:ext>
            </a:extLst>
          </p:cNvPr>
          <p:cNvSpPr>
            <a:spLocks noGrp="1"/>
          </p:cNvSpPr>
          <p:nvPr>
            <p:ph type="title"/>
          </p:nvPr>
        </p:nvSpPr>
        <p:spPr/>
        <p:txBody>
          <a:bodyPr/>
          <a:lstStyle/>
          <a:p>
            <a:r>
              <a:rPr lang="en-US" dirty="0"/>
              <a:t>Infinite vs. Finite Populations</a:t>
            </a:r>
          </a:p>
        </p:txBody>
      </p:sp>
      <p:sp>
        <p:nvSpPr>
          <p:cNvPr id="3" name="Content Placeholder 2">
            <a:extLst>
              <a:ext uri="{FF2B5EF4-FFF2-40B4-BE49-F238E27FC236}">
                <a16:creationId xmlns:a16="http://schemas.microsoft.com/office/drawing/2014/main" id="{2B5CDBA2-11A2-4071-B80A-69A484EB2520}"/>
              </a:ext>
            </a:extLst>
          </p:cNvPr>
          <p:cNvSpPr>
            <a:spLocks noGrp="1"/>
          </p:cNvSpPr>
          <p:nvPr>
            <p:ph idx="1"/>
          </p:nvPr>
        </p:nvSpPr>
        <p:spPr/>
        <p:txBody>
          <a:bodyPr/>
          <a:lstStyle/>
          <a:p>
            <a:r>
              <a:rPr lang="en-US" dirty="0"/>
              <a:t>When we apply the Central Limit Theorem, we assume that the population has an</a:t>
            </a:r>
            <a:r>
              <a:rPr lang="en-US" dirty="0">
                <a:solidFill>
                  <a:srgbClr val="FF0000"/>
                </a:solidFill>
              </a:rPr>
              <a:t> </a:t>
            </a:r>
            <a:r>
              <a:rPr lang="en-US" b="1" dirty="0">
                <a:solidFill>
                  <a:srgbClr val="C00000"/>
                </a:solidFill>
              </a:rPr>
              <a:t>infinite</a:t>
            </a:r>
            <a:r>
              <a:rPr lang="en-US" dirty="0">
                <a:solidFill>
                  <a:srgbClr val="C00000"/>
                </a:solidFill>
              </a:rPr>
              <a:t> </a:t>
            </a:r>
            <a:r>
              <a:rPr lang="en-US" dirty="0"/>
              <a:t>number of members. When we sample with replacement, the population becomes essentially infinite. However, in reality there are applications that involve sampling without replacement. For these</a:t>
            </a:r>
            <a:r>
              <a:rPr lang="en-US" dirty="0">
                <a:solidFill>
                  <a:srgbClr val="FF0000"/>
                </a:solidFill>
              </a:rPr>
              <a:t> </a:t>
            </a:r>
            <a:r>
              <a:rPr lang="en-US" b="1" dirty="0">
                <a:solidFill>
                  <a:srgbClr val="C00000"/>
                </a:solidFill>
              </a:rPr>
              <a:t>finite</a:t>
            </a:r>
            <a:r>
              <a:rPr lang="en-US" b="1" dirty="0">
                <a:solidFill>
                  <a:srgbClr val="FF0000"/>
                </a:solidFill>
              </a:rPr>
              <a:t> </a:t>
            </a:r>
            <a:r>
              <a:rPr lang="en-US" dirty="0"/>
              <a:t>populations, an adjustment needs to be made for      .</a:t>
            </a:r>
          </a:p>
        </p:txBody>
      </p:sp>
      <p:graphicFrame>
        <p:nvGraphicFramePr>
          <p:cNvPr id="4" name="Object 3">
            <a:extLst>
              <a:ext uri="{FF2B5EF4-FFF2-40B4-BE49-F238E27FC236}">
                <a16:creationId xmlns:a16="http://schemas.microsoft.com/office/drawing/2014/main" id="{9208B47D-1E7D-4B18-A1A3-91C74AA0B917}"/>
              </a:ext>
            </a:extLst>
          </p:cNvPr>
          <p:cNvGraphicFramePr>
            <a:graphicFrameLocks noChangeAspect="1"/>
          </p:cNvGraphicFramePr>
          <p:nvPr>
            <p:extLst>
              <p:ext uri="{D42A27DB-BD31-4B8C-83A1-F6EECF244321}">
                <p14:modId xmlns:p14="http://schemas.microsoft.com/office/powerpoint/2010/main" val="2359743378"/>
              </p:ext>
            </p:extLst>
          </p:nvPr>
        </p:nvGraphicFramePr>
        <p:xfrm>
          <a:off x="5486400" y="3886200"/>
          <a:ext cx="381000" cy="431800"/>
        </p:xfrm>
        <a:graphic>
          <a:graphicData uri="http://schemas.openxmlformats.org/presentationml/2006/ole">
            <mc:AlternateContent xmlns:mc="http://schemas.openxmlformats.org/markup-compatibility/2006">
              <mc:Choice xmlns:v="urn:schemas-microsoft-com:vml" Requires="v">
                <p:oleObj spid="_x0000_s17414" name="Equation" r:id="rId3" imgW="380880" imgH="431640" progId="Equation.DSMT4">
                  <p:embed/>
                </p:oleObj>
              </mc:Choice>
              <mc:Fallback>
                <p:oleObj name="Equation" r:id="rId3" imgW="380880" imgH="431640" progId="Equation.DSMT4">
                  <p:embed/>
                  <p:pic>
                    <p:nvPicPr>
                      <p:cNvPr id="0" name=""/>
                      <p:cNvPicPr/>
                      <p:nvPr/>
                    </p:nvPicPr>
                    <p:blipFill>
                      <a:blip r:embed="rId4"/>
                      <a:stretch>
                        <a:fillRect/>
                      </a:stretch>
                    </p:blipFill>
                    <p:spPr>
                      <a:xfrm>
                        <a:off x="5486400" y="3886200"/>
                        <a:ext cx="381000" cy="431800"/>
                      </a:xfrm>
                      <a:prstGeom prst="rect">
                        <a:avLst/>
                      </a:prstGeom>
                    </p:spPr>
                  </p:pic>
                </p:oleObj>
              </mc:Fallback>
            </mc:AlternateContent>
          </a:graphicData>
        </a:graphic>
      </p:graphicFrame>
    </p:spTree>
    <p:extLst>
      <p:ext uri="{BB962C8B-B14F-4D97-AF65-F5344CB8AC3E}">
        <p14:creationId xmlns:p14="http://schemas.microsoft.com/office/powerpoint/2010/main" val="1402165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Variance and Standard Deviation of the Sample Mean: Finite Population</a:t>
            </a:r>
          </a:p>
        </p:txBody>
      </p:sp>
      <p:sp>
        <p:nvSpPr>
          <p:cNvPr id="4" name="Content Placeholder 2"/>
          <p:cNvSpPr txBox="1">
            <a:spLocks/>
          </p:cNvSpPr>
          <p:nvPr/>
        </p:nvSpPr>
        <p:spPr>
          <a:xfrm>
            <a:off x="457200" y="1280160"/>
            <a:ext cx="8229600" cy="440120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Formula</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r>
              <a:rPr lang="en-US" sz="2800" dirty="0">
                <a:solidFill>
                  <a:srgbClr val="000000"/>
                </a:solidFill>
              </a:rPr>
              <a:t>For a </a:t>
            </a:r>
            <a:r>
              <a:rPr lang="en-US" sz="2800" b="1" dirty="0">
                <a:solidFill>
                  <a:srgbClr val="C00000"/>
                </a:solidFill>
              </a:rPr>
              <a:t>finite population </a:t>
            </a:r>
            <a:r>
              <a:rPr lang="en-US" sz="2800" dirty="0">
                <a:solidFill>
                  <a:srgbClr val="000000"/>
                </a:solidFill>
              </a:rPr>
              <a:t>the variance of     is</a:t>
            </a:r>
          </a:p>
          <a:p>
            <a:endParaRPr lang="en-US" sz="2800" dirty="0">
              <a:solidFill>
                <a:srgbClr val="000000"/>
              </a:solidFill>
            </a:endParaRPr>
          </a:p>
          <a:p>
            <a:endParaRPr lang="en-US" sz="2800" dirty="0">
              <a:solidFill>
                <a:srgbClr val="000000"/>
              </a:solidFill>
            </a:endParaRPr>
          </a:p>
          <a:p>
            <a:r>
              <a:rPr lang="en-US" sz="2800" dirty="0">
                <a:solidFill>
                  <a:srgbClr val="000000"/>
                </a:solidFill>
              </a:rPr>
              <a:t>and the standard deviation is</a:t>
            </a:r>
          </a:p>
          <a:p>
            <a:endParaRPr lang="en-US" sz="2800" dirty="0"/>
          </a:p>
          <a:p>
            <a:endParaRPr lang="en-US" sz="2800" dirty="0">
              <a:solidFill>
                <a:srgbClr val="000000"/>
              </a:solidFill>
            </a:endParaRPr>
          </a:p>
          <a:p>
            <a:endParaRPr lang="en-US" sz="2800" dirty="0">
              <a:solidFill>
                <a:srgbClr val="000000"/>
              </a:solidFill>
            </a:endParaRPr>
          </a:p>
          <a:p>
            <a:r>
              <a:rPr lang="en-US" sz="2800" dirty="0">
                <a:solidFill>
                  <a:srgbClr val="000000"/>
                </a:solidFill>
              </a:rPr>
              <a:t>where </a:t>
            </a:r>
            <a:r>
              <a:rPr lang="en-US" sz="2800" i="1" dirty="0">
                <a:solidFill>
                  <a:srgbClr val="000000"/>
                </a:solidFill>
              </a:rPr>
              <a:t>N</a:t>
            </a:r>
            <a:r>
              <a:rPr lang="en-US" sz="2800" dirty="0">
                <a:solidFill>
                  <a:srgbClr val="000000"/>
                </a:solidFill>
              </a:rPr>
              <a:t> = the size of the population and </a:t>
            </a:r>
            <a:r>
              <a:rPr lang="en-US" sz="2800" i="1" dirty="0">
                <a:solidFill>
                  <a:srgbClr val="000000"/>
                </a:solidFill>
              </a:rPr>
              <a:t>n</a:t>
            </a:r>
            <a:r>
              <a:rPr lang="en-US" sz="2800" dirty="0">
                <a:solidFill>
                  <a:srgbClr val="000000"/>
                </a:solidFill>
              </a:rPr>
              <a:t> = the size of the sample.</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122" name="Object 2"/>
          <p:cNvGraphicFramePr>
            <a:graphicFrameLocks noChangeAspect="1"/>
          </p:cNvGraphicFramePr>
          <p:nvPr/>
        </p:nvGraphicFramePr>
        <p:xfrm>
          <a:off x="6131234" y="1821987"/>
          <a:ext cx="241300" cy="292100"/>
        </p:xfrm>
        <a:graphic>
          <a:graphicData uri="http://schemas.openxmlformats.org/presentationml/2006/ole">
            <mc:AlternateContent xmlns:mc="http://schemas.openxmlformats.org/markup-compatibility/2006">
              <mc:Choice xmlns:v="urn:schemas-microsoft-com:vml" Requires="v">
                <p:oleObj spid="_x0000_s5140" name="Equation" r:id="rId3" imgW="241200" imgH="291960" progId="Equation.DSMT4">
                  <p:embed/>
                </p:oleObj>
              </mc:Choice>
              <mc:Fallback>
                <p:oleObj name="Equation" r:id="rId3" imgW="24120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1234" y="1821987"/>
                        <a:ext cx="241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extLst>
              <p:ext uri="{D42A27DB-BD31-4B8C-83A1-F6EECF244321}">
                <p14:modId xmlns:p14="http://schemas.microsoft.com/office/powerpoint/2010/main" val="1616815672"/>
              </p:ext>
            </p:extLst>
          </p:nvPr>
        </p:nvGraphicFramePr>
        <p:xfrm>
          <a:off x="3378200" y="2151063"/>
          <a:ext cx="2489200" cy="990600"/>
        </p:xfrm>
        <a:graphic>
          <a:graphicData uri="http://schemas.openxmlformats.org/presentationml/2006/ole">
            <mc:AlternateContent xmlns:mc="http://schemas.openxmlformats.org/markup-compatibility/2006">
              <mc:Choice xmlns:v="urn:schemas-microsoft-com:vml" Requires="v">
                <p:oleObj spid="_x0000_s5141" name="Equation" r:id="rId5" imgW="2489040" imgH="990360" progId="Equation.DSMT4">
                  <p:embed/>
                </p:oleObj>
              </mc:Choice>
              <mc:Fallback>
                <p:oleObj name="Equation" r:id="rId5" imgW="2489040" imgH="990360" progId="Equation.DSMT4">
                  <p:embed/>
                  <p:pic>
                    <p:nvPicPr>
                      <p:cNvPr id="0" name="Picture 3"/>
                      <p:cNvPicPr>
                        <a:picLocks noChangeAspect="1" noChangeArrowheads="1"/>
                      </p:cNvPicPr>
                      <p:nvPr/>
                    </p:nvPicPr>
                    <p:blipFill>
                      <a:blip r:embed="rId6"/>
                      <a:srcRect/>
                      <a:stretch>
                        <a:fillRect/>
                      </a:stretch>
                    </p:blipFill>
                    <p:spPr bwMode="auto">
                      <a:xfrm>
                        <a:off x="3378200" y="2151063"/>
                        <a:ext cx="248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758282685"/>
              </p:ext>
            </p:extLst>
          </p:nvPr>
        </p:nvGraphicFramePr>
        <p:xfrm>
          <a:off x="3314700" y="3563923"/>
          <a:ext cx="2832100" cy="1092200"/>
        </p:xfrm>
        <a:graphic>
          <a:graphicData uri="http://schemas.openxmlformats.org/presentationml/2006/ole">
            <mc:AlternateContent xmlns:mc="http://schemas.openxmlformats.org/markup-compatibility/2006">
              <mc:Choice xmlns:v="urn:schemas-microsoft-com:vml" Requires="v">
                <p:oleObj spid="_x0000_s5142" name="Equation" r:id="rId7" imgW="2831760" imgH="1091880" progId="Equation.DSMT4">
                  <p:embed/>
                </p:oleObj>
              </mc:Choice>
              <mc:Fallback>
                <p:oleObj name="Equation" r:id="rId7" imgW="2831760" imgH="1091880" progId="Equation.DSMT4">
                  <p:embed/>
                  <p:pic>
                    <p:nvPicPr>
                      <p:cNvPr id="0" name="Picture 4"/>
                      <p:cNvPicPr>
                        <a:picLocks noChangeAspect="1" noChangeArrowheads="1"/>
                      </p:cNvPicPr>
                      <p:nvPr/>
                    </p:nvPicPr>
                    <p:blipFill>
                      <a:blip r:embed="rId8"/>
                      <a:srcRect/>
                      <a:stretch>
                        <a:fillRect/>
                      </a:stretch>
                    </p:blipFill>
                    <p:spPr bwMode="auto">
                      <a:xfrm>
                        <a:off x="3314700" y="3563923"/>
                        <a:ext cx="28321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1709</TotalTime>
  <Words>868</Words>
  <Application>Microsoft Office PowerPoint</Application>
  <PresentationFormat>On-screen Show (4:3)</PresentationFormat>
  <Paragraphs>89</Paragraphs>
  <Slides>26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2" baseType="lpstr">
      <vt:lpstr>Arial</vt:lpstr>
      <vt:lpstr>Calibri</vt:lpstr>
      <vt:lpstr>Cambria Math</vt:lpstr>
      <vt:lpstr>Office Theme</vt:lpstr>
      <vt:lpstr>Equation</vt:lpstr>
      <vt:lpstr>MathType 6.0 Equation</vt:lpstr>
      <vt:lpstr>Section 9.3</vt:lpstr>
      <vt:lpstr>Unbiased </vt:lpstr>
      <vt:lpstr>What is the Central Value of    ?</vt:lpstr>
      <vt:lpstr>Unbiased vs. Biased Estimators</vt:lpstr>
      <vt:lpstr>Unbiased Estimators</vt:lpstr>
      <vt:lpstr>Variance and Standard Deviation of the Sample Mean: Infinite Population</vt:lpstr>
      <vt:lpstr>Standard Error of the Mean</vt:lpstr>
      <vt:lpstr>Infinite vs. Finite Populations</vt:lpstr>
      <vt:lpstr>Variance and Standard Deviation of the Sample Mean: Finite Population</vt:lpstr>
      <vt:lpstr>What is the Variability of    ?</vt:lpstr>
      <vt:lpstr>Characteristics of the Sample Mean</vt:lpstr>
      <vt:lpstr>Characteristics of the Sample Mean</vt:lpstr>
      <vt:lpstr>The Central Limit Theorem</vt:lpstr>
      <vt:lpstr>The Central Limit Theorem</vt:lpstr>
      <vt:lpstr>The Central Limit Theorem</vt:lpstr>
      <vt:lpstr>Using the z-transformation to Apply the Central Limit Theorem</vt:lpstr>
      <vt:lpstr>Distributions of the Sample Mean for Large Samples</vt:lpstr>
      <vt:lpstr>Distributions of the Sample Mean for Large Samples (cont.)</vt:lpstr>
      <vt:lpstr>Example 9.3.1</vt:lpstr>
      <vt:lpstr>Example 9.3.1 (cont.)</vt:lpstr>
      <vt:lpstr>Example 9.3.1 (cont.)</vt:lpstr>
      <vt:lpstr>Example 9.3.1 (cont.)</vt:lpstr>
      <vt:lpstr>Example 9.3.2</vt:lpstr>
      <vt:lpstr>Example 9.3.2 (cont.)</vt:lpstr>
      <vt:lpstr>Example 9.3.2 (cont.)</vt:lpstr>
      <vt:lpstr>Example 9.3.2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260</cp:revision>
  <dcterms:created xsi:type="dcterms:W3CDTF">2013-04-26T14:43:13Z</dcterms:created>
  <dcterms:modified xsi:type="dcterms:W3CDTF">2018-09-12T11:51:27Z</dcterms:modified>
</cp:coreProperties>
</file>