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92" r:id="rId3"/>
    <p:sldId id="293" r:id="rId4"/>
    <p:sldId id="294" r:id="rId5"/>
    <p:sldId id="296"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11.wmf"/><Relationship Id="rId1" Type="http://schemas.openxmlformats.org/officeDocument/2006/relationships/image" Target="../media/image21.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3.bin"/><Relationship Id="rId5" Type="http://schemas.openxmlformats.org/officeDocument/2006/relationships/image" Target="../media/image11.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24.wmf"/><Relationship Id="rId2" Type="http://schemas.openxmlformats.org/officeDocument/2006/relationships/slideLayout" Target="../slideLayouts/slideLayout2.xml"/><Relationship Id="rId16" Type="http://schemas.openxmlformats.org/officeDocument/2006/relationships/image" Target="../media/image26.wmf"/><Relationship Id="rId1" Type="http://schemas.openxmlformats.org/officeDocument/2006/relationships/vmlDrawing" Target="../drawings/vmlDrawing11.vml"/><Relationship Id="rId6" Type="http://schemas.openxmlformats.org/officeDocument/2006/relationships/image" Target="../media/image11.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3.wmf"/><Relationship Id="rId4" Type="http://schemas.openxmlformats.org/officeDocument/2006/relationships/image" Target="../media/image21.wmf"/><Relationship Id="rId9" Type="http://schemas.openxmlformats.org/officeDocument/2006/relationships/oleObject" Target="../embeddings/oleObject28.bin"/><Relationship Id="rId14" Type="http://schemas.openxmlformats.org/officeDocument/2006/relationships/image" Target="../media/image25.wmf"/></Relationships>
</file>

<file path=ppt/slides/_rels/slide1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0.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5.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wmf"/><Relationship Id="rId5" Type="http://schemas.openxmlformats.org/officeDocument/2006/relationships/oleObject" Target="../embeddings/oleObject6.bin"/><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1.wmf"/><Relationship Id="rId5" Type="http://schemas.openxmlformats.org/officeDocument/2006/relationships/oleObject" Target="../embeddings/oleObject12.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6.wmf"/><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7.vml"/><Relationship Id="rId6" Type="http://schemas.openxmlformats.org/officeDocument/2006/relationships/image" Target="../media/image13.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6.bin"/><Relationship Id="rId14" Type="http://schemas.openxmlformats.org/officeDocument/2006/relationships/image" Target="../media/image17.wmf"/></Relationships>
</file>

<file path=ppt/slides/_rels/slide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a:solidFill>
                  <a:srgbClr val="1F497D"/>
                </a:solidFill>
              </a:rPr>
              <a:t>The Distribution </a:t>
            </a:r>
            <a:r>
              <a:rPr lang="en-US" b="1" i="1" dirty="0">
                <a:solidFill>
                  <a:srgbClr val="1F497D"/>
                </a:solidFill>
              </a:rPr>
              <a:t>of the Sample Proportion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 (cont.)</a:t>
            </a:r>
          </a:p>
        </p:txBody>
      </p:sp>
      <p:sp>
        <p:nvSpPr>
          <p:cNvPr id="3" name="Content Placeholder 2"/>
          <p:cNvSpPr>
            <a:spLocks noGrp="1"/>
          </p:cNvSpPr>
          <p:nvPr>
            <p:ph idx="1"/>
          </p:nvPr>
        </p:nvSpPr>
        <p:spPr/>
        <p:txBody>
          <a:bodyPr>
            <a:normAutofit lnSpcReduction="10000"/>
          </a:bodyPr>
          <a:lstStyle/>
          <a:p>
            <a:r>
              <a:rPr lang="en-US" dirty="0"/>
              <a:t>Suppose that you had to make a decision as to whether cola drinkers were indifferent between Pepsi and Coke. If they were indifferent, the fraction who prefer Pepsi should be around 0.5. If you used a sample of 400 people and observed a sample proportion of 0.438 that preferred Pepsi, which of the conclusions would you believe?</a:t>
            </a:r>
          </a:p>
          <a:p>
            <a:r>
              <a:rPr lang="en-US" b="1" dirty="0"/>
              <a:t>The indifference hypothesis</a:t>
            </a:r>
          </a:p>
          <a:p>
            <a:r>
              <a:rPr lang="en-US" b="1" dirty="0"/>
              <a:t>Conclusion A: </a:t>
            </a:r>
            <a:r>
              <a:rPr lang="en-US" dirty="0"/>
              <a:t>Cola drinkers are indifferent between Pepsi and Coke. Stated another way, the proportion of persons that favor Pepsi is about 0.5.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 (cont.)</a:t>
            </a:r>
          </a:p>
        </p:txBody>
      </p:sp>
      <p:sp>
        <p:nvSpPr>
          <p:cNvPr id="3" name="Content Placeholder 2"/>
          <p:cNvSpPr>
            <a:spLocks noGrp="1"/>
          </p:cNvSpPr>
          <p:nvPr>
            <p:ph idx="1"/>
          </p:nvPr>
        </p:nvSpPr>
        <p:spPr/>
        <p:txBody>
          <a:bodyPr/>
          <a:lstStyle/>
          <a:p>
            <a:r>
              <a:rPr lang="en-US" b="1" dirty="0"/>
              <a:t>The difference hypothesis</a:t>
            </a:r>
          </a:p>
          <a:p>
            <a:r>
              <a:rPr lang="en-US" b="1" dirty="0"/>
              <a:t>Conclusion B: </a:t>
            </a:r>
            <a:r>
              <a:rPr lang="en-US" dirty="0"/>
              <a:t>Cola drinkers are not indifferent between Pepsi and Coke.</a:t>
            </a:r>
          </a:p>
          <a:p>
            <a:r>
              <a:rPr lang="en-US" dirty="0"/>
              <a:t>The likelihood of observing a sample with    less than 0.44 is very rare (0.0082) given that the true proportion who prefer Pepsi is </a:t>
            </a:r>
            <a:r>
              <a:rPr lang="en-US" i="1" dirty="0"/>
              <a:t>p</a:t>
            </a:r>
            <a:r>
              <a:rPr lang="en-US" dirty="0"/>
              <a:t> = 0.5. Most people would doubt the indifference hypothesis, Conclusion A, and select Conclusion B. The decision-making problem given above is really a statistical inference problem. </a:t>
            </a:r>
          </a:p>
        </p:txBody>
      </p:sp>
      <p:graphicFrame>
        <p:nvGraphicFramePr>
          <p:cNvPr id="28674" name="Object 2"/>
          <p:cNvGraphicFramePr>
            <a:graphicFrameLocks noChangeAspect="1"/>
          </p:cNvGraphicFramePr>
          <p:nvPr/>
        </p:nvGraphicFramePr>
        <p:xfrm>
          <a:off x="6553200" y="2794233"/>
          <a:ext cx="228600" cy="406400"/>
        </p:xfrm>
        <a:graphic>
          <a:graphicData uri="http://schemas.openxmlformats.org/presentationml/2006/ole">
            <mc:AlternateContent xmlns:mc="http://schemas.openxmlformats.org/markup-compatibility/2006">
              <mc:Choice xmlns:v="urn:schemas-microsoft-com:vml" Requires="v">
                <p:oleObj spid="_x0000_s28678"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2794233"/>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 (cont.)</a:t>
            </a:r>
          </a:p>
        </p:txBody>
      </p:sp>
      <p:sp>
        <p:nvSpPr>
          <p:cNvPr id="3" name="Content Placeholder 2"/>
          <p:cNvSpPr>
            <a:spLocks noGrp="1"/>
          </p:cNvSpPr>
          <p:nvPr>
            <p:ph idx="1"/>
          </p:nvPr>
        </p:nvSpPr>
        <p:spPr/>
        <p:txBody>
          <a:bodyPr/>
          <a:lstStyle/>
          <a:p>
            <a:r>
              <a:rPr lang="en-US" dirty="0"/>
              <a:t>Although the procedure for analyzing inference problems will be presented in a subsequent chapter, the problem illustrates the connection between probability and inference. To reach a decision (make the inference) we used the fact that if the true proportion is really 0.5, a proportion below 0.44 is highly improbable for a sample of 400.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a:t>
            </a:r>
          </a:p>
        </p:txBody>
      </p:sp>
      <p:sp>
        <p:nvSpPr>
          <p:cNvPr id="3" name="Content Placeholder 2"/>
          <p:cNvSpPr>
            <a:spLocks noGrp="1"/>
          </p:cNvSpPr>
          <p:nvPr>
            <p:ph idx="1"/>
          </p:nvPr>
        </p:nvSpPr>
        <p:spPr/>
        <p:txBody>
          <a:bodyPr/>
          <a:lstStyle/>
          <a:p>
            <a:r>
              <a:rPr lang="en-US" dirty="0"/>
              <a:t>Suppose a sample of </a:t>
            </a:r>
            <a:r>
              <a:rPr lang="en-US" dirty="0">
                <a:solidFill>
                  <a:srgbClr val="0000FF"/>
                </a:solidFill>
              </a:rPr>
              <a:t>500</a:t>
            </a:r>
            <a:r>
              <a:rPr lang="en-US" dirty="0"/>
              <a:t> is used to estimate the fraction of voters that favor a particular candidate. If the population proportion that favors the candidate is really </a:t>
            </a:r>
            <a:r>
              <a:rPr lang="en-US" dirty="0">
                <a:solidFill>
                  <a:srgbClr val="0000FF"/>
                </a:solidFill>
              </a:rPr>
              <a:t>0.4</a:t>
            </a:r>
            <a:r>
              <a:rPr lang="en-US" dirty="0"/>
              <a:t>, what is the probability that the error of estimation will be less than </a:t>
            </a:r>
            <a:r>
              <a:rPr lang="en-US" dirty="0">
                <a:solidFill>
                  <a:srgbClr val="0000FF"/>
                </a:solidFill>
              </a:rPr>
              <a:t>0.05</a:t>
            </a:r>
            <a:r>
              <a:rPr lang="en-US" dirty="0"/>
              <a:t>? </a:t>
            </a:r>
          </a:p>
          <a:p>
            <a:r>
              <a:rPr lang="en-US" b="1" dirty="0"/>
              <a:t>Solution </a:t>
            </a:r>
          </a:p>
          <a:p>
            <a:r>
              <a:rPr lang="en-US" dirty="0"/>
              <a:t>Since the true value of the population proportion is assumed to be 0.4, the value of    must fall between 0.35 and 0.45 in order for the error of estimation to be less than 0.05. </a:t>
            </a:r>
          </a:p>
        </p:txBody>
      </p:sp>
      <p:graphicFrame>
        <p:nvGraphicFramePr>
          <p:cNvPr id="31746" name="Object 2"/>
          <p:cNvGraphicFramePr>
            <a:graphicFrameLocks noChangeAspect="1"/>
          </p:cNvGraphicFramePr>
          <p:nvPr>
            <p:extLst>
              <p:ext uri="{D42A27DB-BD31-4B8C-83A1-F6EECF244321}">
                <p14:modId xmlns:p14="http://schemas.microsoft.com/office/powerpoint/2010/main" val="769923900"/>
              </p:ext>
            </p:extLst>
          </p:nvPr>
        </p:nvGraphicFramePr>
        <p:xfrm>
          <a:off x="5105400" y="4495800"/>
          <a:ext cx="228600" cy="406400"/>
        </p:xfrm>
        <a:graphic>
          <a:graphicData uri="http://schemas.openxmlformats.org/presentationml/2006/ole">
            <mc:AlternateContent xmlns:mc="http://schemas.openxmlformats.org/markup-compatibility/2006">
              <mc:Choice xmlns:v="urn:schemas-microsoft-com:vml" Requires="v">
                <p:oleObj spid="_x0000_s31750"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4495800"/>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 (cont.)</a:t>
            </a:r>
          </a:p>
        </p:txBody>
      </p:sp>
      <p:sp>
        <p:nvSpPr>
          <p:cNvPr id="3" name="Content Placeholder 2"/>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r>
              <a:rPr lang="en-US" dirty="0"/>
              <a:t>In order to determine the probability that    will fall in this interval, its distribution must be determined. Since the distribution of     is approximately normally distributed for large samples, the distribution of    will be approximately normal with </a:t>
            </a:r>
          </a:p>
        </p:txBody>
      </p:sp>
      <p:pic>
        <p:nvPicPr>
          <p:cNvPr id="29698" name="Picture 2"/>
          <p:cNvPicPr>
            <a:picLocks noChangeAspect="1" noChangeArrowheads="1"/>
          </p:cNvPicPr>
          <p:nvPr/>
        </p:nvPicPr>
        <p:blipFill>
          <a:blip r:embed="rId3" cstate="print"/>
          <a:srcRect/>
          <a:stretch>
            <a:fillRect/>
          </a:stretch>
        </p:blipFill>
        <p:spPr bwMode="auto">
          <a:xfrm>
            <a:off x="2590800" y="1371600"/>
            <a:ext cx="3565114" cy="2057400"/>
          </a:xfrm>
          <a:prstGeom prst="rect">
            <a:avLst/>
          </a:prstGeom>
          <a:noFill/>
          <a:ln w="9525">
            <a:noFill/>
            <a:miter lim="800000"/>
            <a:headEnd/>
            <a:tailEnd/>
          </a:ln>
        </p:spPr>
      </p:pic>
      <p:graphicFrame>
        <p:nvGraphicFramePr>
          <p:cNvPr id="29699" name="Object 3"/>
          <p:cNvGraphicFramePr>
            <a:graphicFrameLocks noChangeAspect="1"/>
          </p:cNvGraphicFramePr>
          <p:nvPr/>
        </p:nvGraphicFramePr>
        <p:xfrm>
          <a:off x="6578367" y="3640822"/>
          <a:ext cx="228600" cy="406400"/>
        </p:xfrm>
        <a:graphic>
          <a:graphicData uri="http://schemas.openxmlformats.org/presentationml/2006/ole">
            <mc:AlternateContent xmlns:mc="http://schemas.openxmlformats.org/markup-compatibility/2006">
              <mc:Choice xmlns:v="urn:schemas-microsoft-com:vml" Requires="v">
                <p:oleObj spid="_x0000_s29711" name="Equation" r:id="rId4" imgW="228600" imgH="406080" progId="Equation.DSMT4">
                  <p:embed/>
                </p:oleObj>
              </mc:Choice>
              <mc:Fallback>
                <p:oleObj name="Equation" r:id="rId4" imgW="228600" imgH="406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78367" y="3640822"/>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233956" y="4402822"/>
          <a:ext cx="228600" cy="406400"/>
        </p:xfrm>
        <a:graphic>
          <a:graphicData uri="http://schemas.openxmlformats.org/presentationml/2006/ole">
            <mc:AlternateContent xmlns:mc="http://schemas.openxmlformats.org/markup-compatibility/2006">
              <mc:Choice xmlns:v="urn:schemas-microsoft-com:vml" Requires="v">
                <p:oleObj spid="_x0000_s29712" name="Equation" r:id="rId6" imgW="228600" imgH="406080" progId="Equation.DSMT4">
                  <p:embed/>
                </p:oleObj>
              </mc:Choice>
              <mc:Fallback>
                <p:oleObj name="Equation" r:id="rId6" imgW="228600" imgH="406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3956" y="4402822"/>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7485077" y="4800600"/>
          <a:ext cx="228600" cy="406400"/>
        </p:xfrm>
        <a:graphic>
          <a:graphicData uri="http://schemas.openxmlformats.org/presentationml/2006/ole">
            <mc:AlternateContent xmlns:mc="http://schemas.openxmlformats.org/markup-compatibility/2006">
              <mc:Choice xmlns:v="urn:schemas-microsoft-com:vml" Requires="v">
                <p:oleObj spid="_x0000_s29713" name="Equation" r:id="rId7" imgW="228600" imgH="406080" progId="Equation.DSMT4">
                  <p:embed/>
                </p:oleObj>
              </mc:Choice>
              <mc:Fallback>
                <p:oleObj name="Equation" r:id="rId7" imgW="228600" imgH="406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85077" y="4800600"/>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70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6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To find the probability that     is within 0.05 of the true mean, we must find </a:t>
            </a:r>
          </a:p>
        </p:txBody>
      </p:sp>
      <p:graphicFrame>
        <p:nvGraphicFramePr>
          <p:cNvPr id="30722" name="Object 2"/>
          <p:cNvGraphicFramePr>
            <a:graphicFrameLocks noChangeAspect="1"/>
          </p:cNvGraphicFramePr>
          <p:nvPr/>
        </p:nvGraphicFramePr>
        <p:xfrm>
          <a:off x="1295400" y="4495800"/>
          <a:ext cx="6540500" cy="469900"/>
        </p:xfrm>
        <a:graphic>
          <a:graphicData uri="http://schemas.openxmlformats.org/presentationml/2006/ole">
            <mc:AlternateContent xmlns:mc="http://schemas.openxmlformats.org/markup-compatibility/2006">
              <mc:Choice xmlns:v="urn:schemas-microsoft-com:vml" Requires="v">
                <p:oleObj spid="_x0000_s30752" name="Equation" r:id="rId3" imgW="6540480" imgH="469800" progId="Equation.DSMT4">
                  <p:embed/>
                </p:oleObj>
              </mc:Choice>
              <mc:Fallback>
                <p:oleObj name="Equation" r:id="rId3" imgW="65404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495800"/>
                        <a:ext cx="654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4460357" y="3403833"/>
          <a:ext cx="228600" cy="406400"/>
        </p:xfrm>
        <a:graphic>
          <a:graphicData uri="http://schemas.openxmlformats.org/presentationml/2006/ole">
            <mc:AlternateContent xmlns:mc="http://schemas.openxmlformats.org/markup-compatibility/2006">
              <mc:Choice xmlns:v="urn:schemas-microsoft-com:vml" Requires="v">
                <p:oleObj spid="_x0000_s30753" name="Equation" r:id="rId5" imgW="228600" imgH="406080" progId="Equation.DSMT4">
                  <p:embed/>
                </p:oleObj>
              </mc:Choice>
              <mc:Fallback>
                <p:oleObj name="Equation" r:id="rId5" imgW="228600" imgH="406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60357" y="3403833"/>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6" name="Object 6"/>
          <p:cNvGraphicFramePr>
            <a:graphicFrameLocks noChangeAspect="1"/>
          </p:cNvGraphicFramePr>
          <p:nvPr>
            <p:extLst>
              <p:ext uri="{D42A27DB-BD31-4B8C-83A1-F6EECF244321}">
                <p14:modId xmlns:p14="http://schemas.microsoft.com/office/powerpoint/2010/main" val="439397697"/>
              </p:ext>
            </p:extLst>
          </p:nvPr>
        </p:nvGraphicFramePr>
        <p:xfrm>
          <a:off x="768350" y="1846263"/>
          <a:ext cx="1930400" cy="495300"/>
        </p:xfrm>
        <a:graphic>
          <a:graphicData uri="http://schemas.openxmlformats.org/presentationml/2006/ole">
            <mc:AlternateContent xmlns:mc="http://schemas.openxmlformats.org/markup-compatibility/2006">
              <mc:Choice xmlns:v="urn:schemas-microsoft-com:vml" Requires="v">
                <p:oleObj spid="_x0000_s30754" name="Equation" r:id="rId7" imgW="1930320" imgH="495000" progId="Equation.DSMT4">
                  <p:embed/>
                </p:oleObj>
              </mc:Choice>
              <mc:Fallback>
                <p:oleObj name="Equation" r:id="rId7" imgW="1930320" imgH="495000" progId="Equation.DSMT4">
                  <p:embed/>
                  <p:pic>
                    <p:nvPicPr>
                      <p:cNvPr id="0" name="Picture 6"/>
                      <p:cNvPicPr>
                        <a:picLocks noChangeAspect="1" noChangeArrowheads="1"/>
                      </p:cNvPicPr>
                      <p:nvPr/>
                    </p:nvPicPr>
                    <p:blipFill>
                      <a:blip r:embed="rId8"/>
                      <a:srcRect/>
                      <a:stretch>
                        <a:fillRect/>
                      </a:stretch>
                    </p:blipFill>
                    <p:spPr bwMode="auto">
                      <a:xfrm>
                        <a:off x="768350" y="1846263"/>
                        <a:ext cx="1930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2760677" y="1524000"/>
          <a:ext cx="1752600" cy="977900"/>
        </p:xfrm>
        <a:graphic>
          <a:graphicData uri="http://schemas.openxmlformats.org/presentationml/2006/ole">
            <mc:AlternateContent xmlns:mc="http://schemas.openxmlformats.org/markup-compatibility/2006">
              <mc:Choice xmlns:v="urn:schemas-microsoft-com:vml" Requires="v">
                <p:oleObj spid="_x0000_s30755" name="Equation" r:id="rId9" imgW="1752480" imgH="977760" progId="Equation.DSMT4">
                  <p:embed/>
                </p:oleObj>
              </mc:Choice>
              <mc:Fallback>
                <p:oleObj name="Equation" r:id="rId9" imgW="1752480" imgH="9777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60677" y="1524000"/>
                        <a:ext cx="1752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8" name="Object 8"/>
          <p:cNvGraphicFramePr>
            <a:graphicFrameLocks noChangeAspect="1"/>
          </p:cNvGraphicFramePr>
          <p:nvPr/>
        </p:nvGraphicFramePr>
        <p:xfrm>
          <a:off x="4538444" y="1524000"/>
          <a:ext cx="2273300" cy="977900"/>
        </p:xfrm>
        <a:graphic>
          <a:graphicData uri="http://schemas.openxmlformats.org/presentationml/2006/ole">
            <mc:AlternateContent xmlns:mc="http://schemas.openxmlformats.org/markup-compatibility/2006">
              <mc:Choice xmlns:v="urn:schemas-microsoft-com:vml" Requires="v">
                <p:oleObj spid="_x0000_s30756" name="Equation" r:id="rId11" imgW="2273040" imgH="977760" progId="Equation.DSMT4">
                  <p:embed/>
                </p:oleObj>
              </mc:Choice>
              <mc:Fallback>
                <p:oleObj name="Equation" r:id="rId11" imgW="2273040" imgH="9777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38444" y="1524000"/>
                        <a:ext cx="2273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9" name="Object 9"/>
          <p:cNvGraphicFramePr>
            <a:graphicFrameLocks noChangeAspect="1"/>
          </p:cNvGraphicFramePr>
          <p:nvPr/>
        </p:nvGraphicFramePr>
        <p:xfrm>
          <a:off x="4597866" y="2608277"/>
          <a:ext cx="1739900" cy="444500"/>
        </p:xfrm>
        <a:graphic>
          <a:graphicData uri="http://schemas.openxmlformats.org/presentationml/2006/ole">
            <mc:AlternateContent xmlns:mc="http://schemas.openxmlformats.org/markup-compatibility/2006">
              <mc:Choice xmlns:v="urn:schemas-microsoft-com:vml" Requires="v">
                <p:oleObj spid="_x0000_s30757" name="Equation" r:id="rId13" imgW="1739880" imgH="444240" progId="Equation.DSMT4">
                  <p:embed/>
                </p:oleObj>
              </mc:Choice>
              <mc:Fallback>
                <p:oleObj name="Equation" r:id="rId13" imgW="1739880" imgH="4442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97866" y="2608277"/>
                        <a:ext cx="1739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30" name="Object 10"/>
          <p:cNvGraphicFramePr>
            <a:graphicFrameLocks noChangeAspect="1"/>
          </p:cNvGraphicFramePr>
          <p:nvPr/>
        </p:nvGraphicFramePr>
        <p:xfrm>
          <a:off x="6350466" y="2734811"/>
          <a:ext cx="1358900" cy="292100"/>
        </p:xfrm>
        <a:graphic>
          <a:graphicData uri="http://schemas.openxmlformats.org/presentationml/2006/ole">
            <mc:AlternateContent xmlns:mc="http://schemas.openxmlformats.org/markup-compatibility/2006">
              <mc:Choice xmlns:v="urn:schemas-microsoft-com:vml" Requires="v">
                <p:oleObj spid="_x0000_s30758" name="Equation" r:id="rId15" imgW="1358640" imgH="291960" progId="Equation.DSMT4">
                  <p:embed/>
                </p:oleObj>
              </mc:Choice>
              <mc:Fallback>
                <p:oleObj name="Equation" r:id="rId15" imgW="135864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50466" y="2734811"/>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nodeType="afterEffect">
                                  <p:stCondLst>
                                    <p:cond delay="0"/>
                                  </p:stCondLst>
                                  <p:childTnLst>
                                    <p:set>
                                      <p:cBhvr>
                                        <p:cTn id="25" dur="1" fill="hold">
                                          <p:stCondLst>
                                            <p:cond delay="0"/>
                                          </p:stCondLst>
                                        </p:cTn>
                                        <p:tgtEl>
                                          <p:spTgt spid="30723"/>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07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 (cont.)</a:t>
            </a:r>
          </a:p>
        </p:txBody>
      </p:sp>
      <p:sp>
        <p:nvSpPr>
          <p:cNvPr id="3" name="Content Placeholder 2"/>
          <p:cNvSpPr>
            <a:spLocks noGrp="1"/>
          </p:cNvSpPr>
          <p:nvPr>
            <p:ph idx="1"/>
          </p:nvPr>
        </p:nvSpPr>
        <p:spPr/>
        <p:txBody>
          <a:bodyPr/>
          <a:lstStyle/>
          <a:p>
            <a:endParaRPr lang="en-US" dirty="0"/>
          </a:p>
          <a:p>
            <a:endParaRPr lang="en-US" dirty="0"/>
          </a:p>
        </p:txBody>
      </p:sp>
      <p:pic>
        <p:nvPicPr>
          <p:cNvPr id="31746" name="Picture 2"/>
          <p:cNvPicPr>
            <a:picLocks noChangeAspect="1" noChangeArrowheads="1"/>
          </p:cNvPicPr>
          <p:nvPr/>
        </p:nvPicPr>
        <p:blipFill>
          <a:blip r:embed="rId2" cstate="print"/>
          <a:srcRect/>
          <a:stretch>
            <a:fillRect/>
          </a:stretch>
        </p:blipFill>
        <p:spPr bwMode="auto">
          <a:xfrm>
            <a:off x="1465783" y="1295400"/>
            <a:ext cx="6212434" cy="361188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 (cont.)</a:t>
            </a:r>
          </a:p>
        </p:txBody>
      </p:sp>
      <p:sp>
        <p:nvSpPr>
          <p:cNvPr id="3" name="Content Placeholder 2"/>
          <p:cNvSpPr>
            <a:spLocks noGrp="1"/>
          </p:cNvSpPr>
          <p:nvPr>
            <p:ph idx="1"/>
          </p:nvPr>
        </p:nvSpPr>
        <p:spPr/>
        <p:txBody>
          <a:bodyPr/>
          <a:lstStyle/>
          <a:p>
            <a:r>
              <a:rPr lang="en-US" dirty="0"/>
              <a:t>Using the </a:t>
            </a:r>
            <a:r>
              <a:rPr lang="en-US" i="1" dirty="0"/>
              <a:t>z</a:t>
            </a:r>
            <a:r>
              <a:rPr lang="en-US" dirty="0"/>
              <a:t>-transformation, </a:t>
            </a:r>
          </a:p>
        </p:txBody>
      </p:sp>
      <p:pic>
        <p:nvPicPr>
          <p:cNvPr id="6" name="Picture 2"/>
          <p:cNvPicPr>
            <a:picLocks noChangeAspect="1" noChangeArrowheads="1"/>
          </p:cNvPicPr>
          <p:nvPr/>
        </p:nvPicPr>
        <p:blipFill>
          <a:blip r:embed="rId2" cstate="print"/>
          <a:srcRect/>
          <a:stretch>
            <a:fillRect/>
          </a:stretch>
        </p:blipFill>
        <p:spPr bwMode="auto">
          <a:xfrm>
            <a:off x="1500188" y="2057400"/>
            <a:ext cx="6143625" cy="34290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9.4.2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For a sample of 500, it is very probable (</a:t>
            </a:r>
            <a:r>
              <a:rPr lang="en-US" dirty="0">
                <a:solidFill>
                  <a:srgbClr val="FF0000"/>
                </a:solidFill>
              </a:rPr>
              <a:t>0.9774</a:t>
            </a:r>
            <a:r>
              <a:rPr lang="en-US" dirty="0"/>
              <a:t>) that the error of estimation will be less than 0.05.</a:t>
            </a:r>
          </a:p>
        </p:txBody>
      </p:sp>
      <p:graphicFrame>
        <p:nvGraphicFramePr>
          <p:cNvPr id="33794" name="Object 2"/>
          <p:cNvGraphicFramePr>
            <a:graphicFrameLocks noChangeAspect="1"/>
          </p:cNvGraphicFramePr>
          <p:nvPr/>
        </p:nvGraphicFramePr>
        <p:xfrm>
          <a:off x="1244600" y="1257300"/>
          <a:ext cx="4775200" cy="1028700"/>
        </p:xfrm>
        <a:graphic>
          <a:graphicData uri="http://schemas.openxmlformats.org/presentationml/2006/ole">
            <mc:AlternateContent xmlns:mc="http://schemas.openxmlformats.org/markup-compatibility/2006">
              <mc:Choice xmlns:v="urn:schemas-microsoft-com:vml" Requires="v">
                <p:oleObj spid="_x0000_s33814" name="Equation" r:id="rId3" imgW="4775040" imgH="1028520" progId="Equation.DSMT4">
                  <p:embed/>
                </p:oleObj>
              </mc:Choice>
              <mc:Fallback>
                <p:oleObj name="Equation" r:id="rId3" imgW="4775040" imgH="1028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4600" y="1257300"/>
                        <a:ext cx="4775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1295400" y="2501900"/>
          <a:ext cx="3352800" cy="469900"/>
        </p:xfrm>
        <a:graphic>
          <a:graphicData uri="http://schemas.openxmlformats.org/presentationml/2006/ole">
            <mc:AlternateContent xmlns:mc="http://schemas.openxmlformats.org/markup-compatibility/2006">
              <mc:Choice xmlns:v="urn:schemas-microsoft-com:vml" Requires="v">
                <p:oleObj spid="_x0000_s33815" name="Equation" r:id="rId5" imgW="3352680" imgH="469800" progId="Equation.DSMT4">
                  <p:embed/>
                </p:oleObj>
              </mc:Choice>
              <mc:Fallback>
                <p:oleObj name="Equation" r:id="rId5" imgW="335268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501900"/>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1325111" y="3152775"/>
          <a:ext cx="4305300" cy="469900"/>
        </p:xfrm>
        <a:graphic>
          <a:graphicData uri="http://schemas.openxmlformats.org/presentationml/2006/ole">
            <mc:AlternateContent xmlns:mc="http://schemas.openxmlformats.org/markup-compatibility/2006">
              <mc:Choice xmlns:v="urn:schemas-microsoft-com:vml" Requires="v">
                <p:oleObj spid="_x0000_s33816" name="Equation" r:id="rId7" imgW="4305240" imgH="469800" progId="Equation.DSMT4">
                  <p:embed/>
                </p:oleObj>
              </mc:Choice>
              <mc:Fallback>
                <p:oleObj name="Equation" r:id="rId7" imgW="430524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25111" y="3152775"/>
                        <a:ext cx="430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1346433" y="3878263"/>
          <a:ext cx="2565400" cy="292100"/>
        </p:xfrm>
        <a:graphic>
          <a:graphicData uri="http://schemas.openxmlformats.org/presentationml/2006/ole">
            <mc:AlternateContent xmlns:mc="http://schemas.openxmlformats.org/markup-compatibility/2006">
              <mc:Choice xmlns:v="urn:schemas-microsoft-com:vml" Requires="v">
                <p:oleObj spid="_x0000_s33817" name="Equation" r:id="rId9" imgW="2565360" imgH="291960" progId="Equation.DSMT4">
                  <p:embed/>
                </p:oleObj>
              </mc:Choice>
              <mc:Fallback>
                <p:oleObj name="Equation" r:id="rId9" imgW="256536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46433" y="3878263"/>
                        <a:ext cx="256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1363211" y="4432300"/>
          <a:ext cx="1295400" cy="292100"/>
        </p:xfrm>
        <a:graphic>
          <a:graphicData uri="http://schemas.openxmlformats.org/presentationml/2006/ole">
            <mc:AlternateContent xmlns:mc="http://schemas.openxmlformats.org/markup-compatibility/2006">
              <mc:Choice xmlns:v="urn:schemas-microsoft-com:vml" Requires="v">
                <p:oleObj spid="_x0000_s33818" name="Equation" r:id="rId11" imgW="1295280" imgH="291960" progId="Equation.DSMT4">
                  <p:embed/>
                </p:oleObj>
              </mc:Choice>
              <mc:Fallback>
                <p:oleObj name="Equation" r:id="rId11" imgW="129528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63211" y="4432300"/>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Proportion</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sample proportion is given by</a:t>
            </a:r>
          </a:p>
          <a:p>
            <a:endParaRPr lang="en-US" dirty="0">
              <a:solidFill>
                <a:srgbClr val="000000"/>
              </a:solidFill>
            </a:endParaRPr>
          </a:p>
          <a:p>
            <a:endParaRPr lang="en-US" dirty="0">
              <a:solidFill>
                <a:srgbClr val="000000"/>
              </a:solidFill>
            </a:endParaRPr>
          </a:p>
          <a:p>
            <a:r>
              <a:rPr lang="en-US" dirty="0">
                <a:solidFill>
                  <a:srgbClr val="000000"/>
                </a:solidFill>
              </a:rPr>
              <a:t>where</a:t>
            </a:r>
            <a:r>
              <a:rPr lang="en-US" i="1" dirty="0">
                <a:solidFill>
                  <a:srgbClr val="000000"/>
                </a:solidFill>
              </a:rPr>
              <a:t> x</a:t>
            </a:r>
            <a:r>
              <a:rPr lang="en-US" dirty="0">
                <a:solidFill>
                  <a:srgbClr val="000000"/>
                </a:solidFill>
              </a:rPr>
              <a:t> is the number of observations in the sample possessing the characteristic of interest and </a:t>
            </a:r>
            <a:r>
              <a:rPr lang="en-US" i="1" dirty="0">
                <a:solidFill>
                  <a:srgbClr val="000000"/>
                </a:solidFill>
              </a:rPr>
              <a:t>n</a:t>
            </a:r>
            <a:r>
              <a:rPr lang="en-US" dirty="0">
                <a:solidFill>
                  <a:srgbClr val="000000"/>
                </a:solidFill>
              </a:rPr>
              <a:t> is the total number of observations in the sample.</a:t>
            </a:r>
          </a:p>
        </p:txBody>
      </p:sp>
      <p:graphicFrame>
        <p:nvGraphicFramePr>
          <p:cNvPr id="2053" name="Object 5"/>
          <p:cNvGraphicFramePr>
            <a:graphicFrameLocks noChangeAspect="1"/>
          </p:cNvGraphicFramePr>
          <p:nvPr/>
        </p:nvGraphicFramePr>
        <p:xfrm>
          <a:off x="4038600" y="2362200"/>
          <a:ext cx="914400" cy="838200"/>
        </p:xfrm>
        <a:graphic>
          <a:graphicData uri="http://schemas.openxmlformats.org/presentationml/2006/ole">
            <mc:AlternateContent xmlns:mc="http://schemas.openxmlformats.org/markup-compatibility/2006">
              <mc:Choice xmlns:v="urn:schemas-microsoft-com:vml" Requires="v">
                <p:oleObj spid="_x0000_s2057" name="Equation" r:id="rId3" imgW="914400" imgH="838080" progId="Equation.DSMT4">
                  <p:embed/>
                </p:oleObj>
              </mc:Choice>
              <mc:Fallback>
                <p:oleObj name="Equation" r:id="rId3" imgW="91440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3622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the Sample Proportion</a:t>
            </a:r>
          </a:p>
        </p:txBody>
      </p:sp>
      <p:sp>
        <p:nvSpPr>
          <p:cNvPr id="4" name="Content Placeholder 3"/>
          <p:cNvSpPr>
            <a:spLocks noGrp="1"/>
          </p:cNvSpPr>
          <p:nvPr>
            <p:ph idx="1"/>
          </p:nvPr>
        </p:nvSpPr>
        <p:spPr>
          <a:xfrm>
            <a:off x="457200" y="1280160"/>
            <a:ext cx="8229600" cy="104028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   is pronounced </a:t>
            </a:r>
            <a:r>
              <a:rPr lang="en-US" i="1" dirty="0">
                <a:solidFill>
                  <a:srgbClr val="000000"/>
                </a:solidFill>
              </a:rPr>
              <a:t>p</a:t>
            </a:r>
            <a:r>
              <a:rPr lang="en-US" dirty="0">
                <a:solidFill>
                  <a:srgbClr val="000000"/>
                </a:solidFill>
              </a:rPr>
              <a:t>-</a:t>
            </a:r>
            <a:r>
              <a:rPr lang="en-US" i="1" dirty="0">
                <a:solidFill>
                  <a:srgbClr val="000000"/>
                </a:solidFill>
              </a:rPr>
              <a:t>hat</a:t>
            </a:r>
            <a:r>
              <a:rPr lang="en-US" dirty="0">
                <a:solidFill>
                  <a:srgbClr val="000000"/>
                </a:solidFill>
              </a:rPr>
              <a:t>. </a:t>
            </a:r>
          </a:p>
        </p:txBody>
      </p:sp>
      <p:graphicFrame>
        <p:nvGraphicFramePr>
          <p:cNvPr id="1027" name="Object 3"/>
          <p:cNvGraphicFramePr>
            <a:graphicFrameLocks noChangeAspect="1"/>
          </p:cNvGraphicFramePr>
          <p:nvPr/>
        </p:nvGraphicFramePr>
        <p:xfrm>
          <a:off x="533400" y="1853967"/>
          <a:ext cx="228600" cy="406400"/>
        </p:xfrm>
        <a:graphic>
          <a:graphicData uri="http://schemas.openxmlformats.org/presentationml/2006/ole">
            <mc:AlternateContent xmlns:mc="http://schemas.openxmlformats.org/markup-compatibility/2006">
              <mc:Choice xmlns:v="urn:schemas-microsoft-com:vml" Requires="v">
                <p:oleObj spid="_x0000_s1031" name="Equation" r:id="rId3" imgW="228600" imgH="406080" progId="Equation.DSMT4">
                  <p:embed/>
                </p:oleObj>
              </mc:Choice>
              <mc:Fallback>
                <p:oleObj name="Equation" r:id="rId3" imgW="22860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53967"/>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Deviation of the Sample Proportion</a:t>
            </a:r>
          </a:p>
        </p:txBody>
      </p:sp>
      <p:sp>
        <p:nvSpPr>
          <p:cNvPr id="3" name="Content Placeholder 2"/>
          <p:cNvSpPr>
            <a:spLocks noGrp="1"/>
          </p:cNvSpPr>
          <p:nvPr>
            <p:ph idx="1"/>
          </p:nvPr>
        </p:nvSpPr>
        <p:spPr/>
        <p:txBody>
          <a:bodyPr/>
          <a:lstStyle/>
          <a:p>
            <a:br>
              <a:rPr lang="en-US" dirty="0"/>
            </a:br>
            <a:endParaRPr lang="en-US" dirty="0"/>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Formula</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The standard deviation of    is given by</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r>
              <a:rPr lang="en-US" sz="2800" dirty="0">
                <a:solidFill>
                  <a:srgbClr val="000000"/>
                </a:solidFill>
              </a:rPr>
              <a:t>where </a:t>
            </a:r>
            <a:r>
              <a:rPr lang="en-US" sz="2800" i="1" dirty="0">
                <a:solidFill>
                  <a:srgbClr val="000000"/>
                </a:solidFill>
              </a:rPr>
              <a:t>p</a:t>
            </a:r>
            <a:r>
              <a:rPr lang="en-US" sz="2800" dirty="0">
                <a:solidFill>
                  <a:srgbClr val="000000"/>
                </a:solidFill>
              </a:rPr>
              <a:t> is the population proportion and </a:t>
            </a:r>
            <a:r>
              <a:rPr lang="en-US" sz="2800" i="1" dirty="0">
                <a:solidFill>
                  <a:srgbClr val="000000"/>
                </a:solidFill>
              </a:rPr>
              <a:t>n</a:t>
            </a:r>
            <a:r>
              <a:rPr lang="en-US" sz="2800" dirty="0">
                <a:solidFill>
                  <a:srgbClr val="000000"/>
                </a:solidFill>
              </a:rPr>
              <a:t> is the sample size.</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267200" y="1786855"/>
          <a:ext cx="228600" cy="406400"/>
        </p:xfrm>
        <a:graphic>
          <a:graphicData uri="http://schemas.openxmlformats.org/presentationml/2006/ole">
            <mc:AlternateContent xmlns:mc="http://schemas.openxmlformats.org/markup-compatibility/2006">
              <mc:Choice xmlns:v="urn:schemas-microsoft-com:vml" Requires="v">
                <p:oleObj spid="_x0000_s3087" name="Equation" r:id="rId3" imgW="228600" imgH="406080" progId="Equation.DSMT4">
                  <p:embed/>
                </p:oleObj>
              </mc:Choice>
              <mc:Fallback>
                <p:oleObj name="Equation" r:id="rId3" imgW="228600" imgH="406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786855"/>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551954135"/>
              </p:ext>
            </p:extLst>
          </p:nvPr>
        </p:nvGraphicFramePr>
        <p:xfrm>
          <a:off x="3124200" y="2374900"/>
          <a:ext cx="2273300" cy="977900"/>
        </p:xfrm>
        <a:graphic>
          <a:graphicData uri="http://schemas.openxmlformats.org/presentationml/2006/ole">
            <mc:AlternateContent xmlns:mc="http://schemas.openxmlformats.org/markup-compatibility/2006">
              <mc:Choice xmlns:v="urn:schemas-microsoft-com:vml" Requires="v">
                <p:oleObj spid="_x0000_s3088" name="Equation" r:id="rId5" imgW="2273040" imgH="977760" progId="Equation.DSMT4">
                  <p:embed/>
                </p:oleObj>
              </mc:Choice>
              <mc:Fallback>
                <p:oleObj name="Equation" r:id="rId5" imgW="2273040" imgH="977760" progId="Equation.DSMT4">
                  <p:embed/>
                  <p:pic>
                    <p:nvPicPr>
                      <p:cNvPr id="0" name="Picture 8"/>
                      <p:cNvPicPr>
                        <a:picLocks noChangeAspect="1" noChangeArrowheads="1"/>
                      </p:cNvPicPr>
                      <p:nvPr/>
                    </p:nvPicPr>
                    <p:blipFill>
                      <a:blip r:embed="rId6"/>
                      <a:srcRect/>
                      <a:stretch>
                        <a:fillRect/>
                      </a:stretch>
                    </p:blipFill>
                    <p:spPr bwMode="auto">
                      <a:xfrm>
                        <a:off x="3124200" y="2374900"/>
                        <a:ext cx="2273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Sampling Distribution of the Sample Proportion</a:t>
            </a:r>
          </a:p>
        </p:txBody>
      </p:sp>
      <p:sp>
        <p:nvSpPr>
          <p:cNvPr id="4"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If the population is infinite and the sample is sufficiently large, the distribution of     has the following characteristics:</a:t>
            </a:r>
          </a:p>
          <a:p>
            <a:pPr marL="514350" indent="-514350">
              <a:buFont typeface="+mj-lt"/>
              <a:buAutoNum type="arabicPeriod"/>
            </a:pPr>
            <a:r>
              <a:rPr lang="en-US" sz="2800" dirty="0">
                <a:solidFill>
                  <a:srgbClr val="000000"/>
                </a:solidFill>
              </a:rPr>
              <a:t>An approximately normal distribution.</a:t>
            </a:r>
          </a:p>
          <a:p>
            <a:pPr marL="514350" indent="-514350">
              <a:buFont typeface="+mj-lt"/>
              <a:buAutoNum type="arabicPeriod"/>
            </a:pPr>
            <a:r>
              <a:rPr lang="en-US" sz="2800" dirty="0">
                <a:solidFill>
                  <a:srgbClr val="000000"/>
                </a:solidFill>
              </a:rPr>
              <a:t>  		          (The mean of the sample proportions equals the population proportion.) </a:t>
            </a:r>
          </a:p>
          <a:p>
            <a:pPr marL="514350" indent="-514350">
              <a:buFont typeface="+mj-lt"/>
              <a:buAutoNum type="arabicPeriod"/>
            </a:pPr>
            <a:endParaRPr lang="en-US" sz="2800" dirty="0">
              <a:solidFill>
                <a:srgbClr val="000000"/>
              </a:solidFill>
            </a:endParaRPr>
          </a:p>
          <a:p>
            <a:pPr marL="514350" indent="-514350">
              <a:buFont typeface="+mj-lt"/>
              <a:buAutoNum type="arabicPeriod"/>
            </a:pPr>
            <a:r>
              <a:rPr lang="en-US" sz="2800" dirty="0">
                <a:solidFill>
                  <a:srgbClr val="000000"/>
                </a:solidFill>
              </a:rPr>
              <a:t>  </a:t>
            </a:r>
          </a:p>
          <a:p>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125" name="Object 5"/>
          <p:cNvGraphicFramePr>
            <a:graphicFrameLocks noChangeAspect="1"/>
          </p:cNvGraphicFramePr>
          <p:nvPr/>
        </p:nvGraphicFramePr>
        <p:xfrm>
          <a:off x="5791200" y="2184633"/>
          <a:ext cx="228600" cy="406400"/>
        </p:xfrm>
        <a:graphic>
          <a:graphicData uri="http://schemas.openxmlformats.org/presentationml/2006/ole">
            <mc:AlternateContent xmlns:mc="http://schemas.openxmlformats.org/markup-compatibility/2006">
              <mc:Choice xmlns:v="urn:schemas-microsoft-com:vml" Requires="v">
                <p:oleObj spid="_x0000_s5137" name="Equation" r:id="rId3" imgW="228600" imgH="406080" progId="Equation.DSMT4">
                  <p:embed/>
                </p:oleObj>
              </mc:Choice>
              <mc:Fallback>
                <p:oleObj name="Equation" r:id="rId3" imgW="228600" imgH="406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2184633"/>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183673897"/>
              </p:ext>
            </p:extLst>
          </p:nvPr>
        </p:nvGraphicFramePr>
        <p:xfrm>
          <a:off x="1066800" y="3454167"/>
          <a:ext cx="1981200" cy="495300"/>
        </p:xfrm>
        <a:graphic>
          <a:graphicData uri="http://schemas.openxmlformats.org/presentationml/2006/ole">
            <mc:AlternateContent xmlns:mc="http://schemas.openxmlformats.org/markup-compatibility/2006">
              <mc:Choice xmlns:v="urn:schemas-microsoft-com:vml" Requires="v">
                <p:oleObj spid="_x0000_s5138" name="Equation" r:id="rId5" imgW="1981080" imgH="495000" progId="Equation.DSMT4">
                  <p:embed/>
                </p:oleObj>
              </mc:Choice>
              <mc:Fallback>
                <p:oleObj name="Equation" r:id="rId5" imgW="1981080" imgH="495000" progId="Equation.DSMT4">
                  <p:embed/>
                  <p:pic>
                    <p:nvPicPr>
                      <p:cNvPr id="0" name="Picture 6"/>
                      <p:cNvPicPr>
                        <a:picLocks noChangeAspect="1" noChangeArrowheads="1"/>
                      </p:cNvPicPr>
                      <p:nvPr/>
                    </p:nvPicPr>
                    <p:blipFill>
                      <a:blip r:embed="rId6"/>
                      <a:srcRect/>
                      <a:stretch>
                        <a:fillRect/>
                      </a:stretch>
                    </p:blipFill>
                    <p:spPr bwMode="auto">
                      <a:xfrm>
                        <a:off x="1066800" y="3454167"/>
                        <a:ext cx="1981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1916921469"/>
              </p:ext>
            </p:extLst>
          </p:nvPr>
        </p:nvGraphicFramePr>
        <p:xfrm>
          <a:off x="1090613" y="4403725"/>
          <a:ext cx="4025900" cy="977900"/>
        </p:xfrm>
        <a:graphic>
          <a:graphicData uri="http://schemas.openxmlformats.org/presentationml/2006/ole">
            <mc:AlternateContent xmlns:mc="http://schemas.openxmlformats.org/markup-compatibility/2006">
              <mc:Choice xmlns:v="urn:schemas-microsoft-com:vml" Requires="v">
                <p:oleObj spid="_x0000_s5139" name="Equation" r:id="rId7" imgW="4025880" imgH="977760" progId="Equation.DSMT4">
                  <p:embed/>
                </p:oleObj>
              </mc:Choice>
              <mc:Fallback>
                <p:oleObj name="Equation" r:id="rId7" imgW="4025880" imgH="977760" progId="Equation.DSMT4">
                  <p:embed/>
                  <p:pic>
                    <p:nvPicPr>
                      <p:cNvPr id="0" name="Picture 7"/>
                      <p:cNvPicPr>
                        <a:picLocks noChangeAspect="1" noChangeArrowheads="1"/>
                      </p:cNvPicPr>
                      <p:nvPr/>
                    </p:nvPicPr>
                    <p:blipFill>
                      <a:blip r:embed="rId8"/>
                      <a:srcRect/>
                      <a:stretch>
                        <a:fillRect/>
                      </a:stretch>
                    </p:blipFill>
                    <p:spPr bwMode="auto">
                      <a:xfrm>
                        <a:off x="1090613" y="4403725"/>
                        <a:ext cx="4025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Sampling Distribution of the Sample Proportion</a:t>
            </a:r>
          </a:p>
        </p:txBody>
      </p:sp>
      <p:sp>
        <p:nvSpPr>
          <p:cNvPr id="4"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If the population is finite and the sample is sufficiently large, the distribution of 	   has the following characteristics:</a:t>
            </a:r>
          </a:p>
          <a:p>
            <a:pPr marL="514350" indent="-514350">
              <a:buFont typeface="+mj-lt"/>
              <a:buAutoNum type="arabicPeriod"/>
            </a:pPr>
            <a:r>
              <a:rPr lang="en-US" sz="2800" dirty="0">
                <a:solidFill>
                  <a:srgbClr val="000000"/>
                </a:solidFill>
              </a:rPr>
              <a:t>An approximately normal distribution.</a:t>
            </a:r>
          </a:p>
          <a:p>
            <a:pPr marL="514350" indent="-514350">
              <a:buFont typeface="+mj-lt"/>
              <a:buAutoNum type="arabicPeriod"/>
            </a:pPr>
            <a:r>
              <a:rPr lang="en-US" sz="2800" dirty="0">
                <a:solidFill>
                  <a:srgbClr val="000000"/>
                </a:solidFill>
              </a:rPr>
              <a:t> </a:t>
            </a:r>
          </a:p>
          <a:p>
            <a:pPr marL="514350" indent="-514350">
              <a:buFont typeface="+mj-lt"/>
              <a:buAutoNum type="arabicPeriod"/>
            </a:pPr>
            <a:endParaRPr lang="en-US" sz="2800" dirty="0">
              <a:solidFill>
                <a:srgbClr val="000000"/>
              </a:solidFill>
            </a:endParaRPr>
          </a:p>
          <a:p>
            <a:pPr marL="514350" indent="-514350">
              <a:buFont typeface="+mj-lt"/>
              <a:buAutoNum type="arabicPeriod"/>
            </a:pPr>
            <a:r>
              <a:rPr lang="en-US" sz="2800" dirty="0">
                <a:solidFill>
                  <a:srgbClr val="000000"/>
                </a:solidFill>
              </a:rPr>
              <a:t> </a:t>
            </a:r>
          </a:p>
          <a:p>
            <a:endParaRPr lang="en-US" sz="2800" dirty="0">
              <a:solidFill>
                <a:srgbClr val="000000"/>
              </a:solidFill>
            </a:endParaRPr>
          </a:p>
          <a:p>
            <a:pPr>
              <a:tabLst>
                <a:tab pos="461963" algn="l"/>
              </a:tabLst>
            </a:pPr>
            <a:r>
              <a:rPr lang="en-US" sz="2800" dirty="0">
                <a:solidFill>
                  <a:srgbClr val="000000"/>
                </a:solidFill>
              </a:rPr>
              <a:t>	 where </a:t>
            </a:r>
            <a:r>
              <a:rPr lang="en-US" sz="2800" i="1" dirty="0">
                <a:solidFill>
                  <a:srgbClr val="000000"/>
                </a:solidFill>
              </a:rPr>
              <a:t>N</a:t>
            </a:r>
            <a:r>
              <a:rPr lang="en-US" sz="2800" dirty="0">
                <a:solidFill>
                  <a:srgbClr val="000000"/>
                </a:solidFill>
              </a:rPr>
              <a:t> is the size of the population.</a:t>
            </a:r>
            <a:endParaRPr lang="en-US" sz="2800" dirty="0"/>
          </a:p>
        </p:txBody>
      </p:sp>
      <p:graphicFrame>
        <p:nvGraphicFramePr>
          <p:cNvPr id="5125" name="Object 5"/>
          <p:cNvGraphicFramePr>
            <a:graphicFrameLocks noChangeAspect="1"/>
          </p:cNvGraphicFramePr>
          <p:nvPr/>
        </p:nvGraphicFramePr>
        <p:xfrm>
          <a:off x="4130984" y="2217001"/>
          <a:ext cx="228600" cy="406400"/>
        </p:xfrm>
        <a:graphic>
          <a:graphicData uri="http://schemas.openxmlformats.org/presentationml/2006/ole">
            <mc:AlternateContent xmlns:mc="http://schemas.openxmlformats.org/markup-compatibility/2006">
              <mc:Choice xmlns:v="urn:schemas-microsoft-com:vml" Requires="v">
                <p:oleObj spid="_x0000_s24592" name="Equation" r:id="rId3" imgW="228600" imgH="406080" progId="Equation.DSMT4">
                  <p:embed/>
                </p:oleObj>
              </mc:Choice>
              <mc:Fallback>
                <p:oleObj name="Equation" r:id="rId3" imgW="228600" imgH="406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0984" y="2217001"/>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1" name="Object 5"/>
          <p:cNvGraphicFramePr>
            <a:graphicFrameLocks noChangeAspect="1"/>
          </p:cNvGraphicFramePr>
          <p:nvPr>
            <p:extLst>
              <p:ext uri="{D42A27DB-BD31-4B8C-83A1-F6EECF244321}">
                <p14:modId xmlns:p14="http://schemas.microsoft.com/office/powerpoint/2010/main" val="1069542092"/>
              </p:ext>
            </p:extLst>
          </p:nvPr>
        </p:nvGraphicFramePr>
        <p:xfrm>
          <a:off x="1073150" y="3454400"/>
          <a:ext cx="1968500" cy="495300"/>
        </p:xfrm>
        <a:graphic>
          <a:graphicData uri="http://schemas.openxmlformats.org/presentationml/2006/ole">
            <mc:AlternateContent xmlns:mc="http://schemas.openxmlformats.org/markup-compatibility/2006">
              <mc:Choice xmlns:v="urn:schemas-microsoft-com:vml" Requires="v">
                <p:oleObj spid="_x0000_s24593" name="Equation" r:id="rId5" imgW="1968480" imgH="495000" progId="Equation.DSMT4">
                  <p:embed/>
                </p:oleObj>
              </mc:Choice>
              <mc:Fallback>
                <p:oleObj name="Equation" r:id="rId5" imgW="1968480" imgH="495000" progId="Equation.DSMT4">
                  <p:embed/>
                  <p:pic>
                    <p:nvPicPr>
                      <p:cNvPr id="0" name="Picture 5"/>
                      <p:cNvPicPr>
                        <a:picLocks noChangeAspect="1" noChangeArrowheads="1"/>
                      </p:cNvPicPr>
                      <p:nvPr/>
                    </p:nvPicPr>
                    <p:blipFill>
                      <a:blip r:embed="rId6"/>
                      <a:srcRect/>
                      <a:stretch>
                        <a:fillRect/>
                      </a:stretch>
                    </p:blipFill>
                    <p:spPr bwMode="auto">
                      <a:xfrm>
                        <a:off x="1073150" y="3454400"/>
                        <a:ext cx="1968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2" name="Object 6"/>
          <p:cNvGraphicFramePr>
            <a:graphicFrameLocks noChangeAspect="1"/>
          </p:cNvGraphicFramePr>
          <p:nvPr>
            <p:extLst>
              <p:ext uri="{D42A27DB-BD31-4B8C-83A1-F6EECF244321}">
                <p14:modId xmlns:p14="http://schemas.microsoft.com/office/powerpoint/2010/main" val="520760391"/>
              </p:ext>
            </p:extLst>
          </p:nvPr>
        </p:nvGraphicFramePr>
        <p:xfrm>
          <a:off x="1054100" y="3979863"/>
          <a:ext cx="6489700" cy="977900"/>
        </p:xfrm>
        <a:graphic>
          <a:graphicData uri="http://schemas.openxmlformats.org/presentationml/2006/ole">
            <mc:AlternateContent xmlns:mc="http://schemas.openxmlformats.org/markup-compatibility/2006">
              <mc:Choice xmlns:v="urn:schemas-microsoft-com:vml" Requires="v">
                <p:oleObj spid="_x0000_s24594" name="Equation" r:id="rId7" imgW="6489360" imgH="977760" progId="Equation.DSMT4">
                  <p:embed/>
                </p:oleObj>
              </mc:Choice>
              <mc:Fallback>
                <p:oleObj name="Equation" r:id="rId7" imgW="6489360" imgH="977760" progId="Equation.DSMT4">
                  <p:embed/>
                  <p:pic>
                    <p:nvPicPr>
                      <p:cNvPr id="0" name="Picture 6"/>
                      <p:cNvPicPr>
                        <a:picLocks noChangeAspect="1" noChangeArrowheads="1"/>
                      </p:cNvPicPr>
                      <p:nvPr/>
                    </p:nvPicPr>
                    <p:blipFill>
                      <a:blip r:embed="rId8"/>
                      <a:srcRect/>
                      <a:stretch>
                        <a:fillRect/>
                      </a:stretch>
                    </p:blipFill>
                    <p:spPr bwMode="auto">
                      <a:xfrm>
                        <a:off x="1054100" y="3979863"/>
                        <a:ext cx="6489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a:t>
            </a:r>
          </a:p>
        </p:txBody>
      </p:sp>
      <p:sp>
        <p:nvSpPr>
          <p:cNvPr id="3" name="Content Placeholder 2"/>
          <p:cNvSpPr>
            <a:spLocks noGrp="1"/>
          </p:cNvSpPr>
          <p:nvPr>
            <p:ph idx="1"/>
          </p:nvPr>
        </p:nvSpPr>
        <p:spPr/>
        <p:txBody>
          <a:bodyPr/>
          <a:lstStyle/>
          <a:p>
            <a:r>
              <a:rPr lang="en-US" dirty="0"/>
              <a:t>Suppose a sample of </a:t>
            </a:r>
            <a:r>
              <a:rPr lang="en-US" dirty="0">
                <a:solidFill>
                  <a:srgbClr val="0000FF"/>
                </a:solidFill>
              </a:rPr>
              <a:t>400</a:t>
            </a:r>
            <a:r>
              <a:rPr lang="en-US" dirty="0"/>
              <a:t> persons is used to perform a taste test. If the true fraction in the population that prefers Pepsi is really </a:t>
            </a:r>
            <a:r>
              <a:rPr lang="en-US" dirty="0">
                <a:solidFill>
                  <a:srgbClr val="0000FF"/>
                </a:solidFill>
              </a:rPr>
              <a:t>0.5</a:t>
            </a:r>
            <a:r>
              <a:rPr lang="en-US" dirty="0"/>
              <a:t>, what is the probability that less than </a:t>
            </a:r>
            <a:r>
              <a:rPr lang="en-US" dirty="0">
                <a:solidFill>
                  <a:srgbClr val="0000FF"/>
                </a:solidFill>
              </a:rPr>
              <a:t>0.44</a:t>
            </a:r>
            <a:r>
              <a:rPr lang="en-US" dirty="0"/>
              <a:t> of the persons in the sample will prefer Pepsi?</a:t>
            </a:r>
          </a:p>
          <a:p>
            <a:r>
              <a:rPr lang="en-US" b="1" dirty="0"/>
              <a:t>Solution</a:t>
            </a:r>
          </a:p>
          <a:p>
            <a:r>
              <a:rPr lang="en-US" dirty="0"/>
              <a:t>Assume the population from which the sample is drawn is extremely large and the finite population correction factor is not applicable. The distribution of  would then be normal with </a:t>
            </a:r>
            <a:r>
              <a:rPr lang="en-US" i="1" dirty="0"/>
              <a:t>E</a:t>
            </a:r>
            <a:r>
              <a:rPr lang="en-US" dirty="0"/>
              <a:t>(   )= 0.5,</a:t>
            </a:r>
            <a:endParaRPr lang="en-US" b="1" dirty="0"/>
          </a:p>
        </p:txBody>
      </p:sp>
      <p:graphicFrame>
        <p:nvGraphicFramePr>
          <p:cNvPr id="25602" name="Object 2"/>
          <p:cNvGraphicFramePr>
            <a:graphicFrameLocks noChangeAspect="1"/>
          </p:cNvGraphicFramePr>
          <p:nvPr/>
        </p:nvGraphicFramePr>
        <p:xfrm>
          <a:off x="8297411" y="4893578"/>
          <a:ext cx="228600" cy="406400"/>
        </p:xfrm>
        <a:graphic>
          <a:graphicData uri="http://schemas.openxmlformats.org/presentationml/2006/ole">
            <mc:AlternateContent xmlns:mc="http://schemas.openxmlformats.org/markup-compatibility/2006">
              <mc:Choice xmlns:v="urn:schemas-microsoft-com:vml" Requires="v">
                <p:oleObj spid="_x0000_s25610" name="Equation" r:id="rId3" imgW="228600" imgH="406080" progId="Equation.DSMT4">
                  <p:embed/>
                </p:oleObj>
              </mc:Choice>
              <mc:Fallback>
                <p:oleObj name="Equation" r:id="rId3" imgW="228600" imgH="406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97411" y="4893578"/>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3" name="Object 3"/>
          <p:cNvGraphicFramePr>
            <a:graphicFrameLocks noChangeAspect="1"/>
          </p:cNvGraphicFramePr>
          <p:nvPr/>
        </p:nvGraphicFramePr>
        <p:xfrm>
          <a:off x="4851633" y="5350778"/>
          <a:ext cx="228600" cy="406400"/>
        </p:xfrm>
        <a:graphic>
          <a:graphicData uri="http://schemas.openxmlformats.org/presentationml/2006/ole">
            <mc:AlternateContent xmlns:mc="http://schemas.openxmlformats.org/markup-compatibility/2006">
              <mc:Choice xmlns:v="urn:schemas-microsoft-com:vml" Requires="v">
                <p:oleObj spid="_x0000_s25611" name="Equation" r:id="rId5" imgW="228600" imgH="406080" progId="Equation.DSMT4">
                  <p:embed/>
                </p:oleObj>
              </mc:Choice>
              <mc:Fallback>
                <p:oleObj name="Equation" r:id="rId5" imgW="228600" imgH="406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51633" y="5350778"/>
                        <a:ext cx="22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60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 (cont.)</a:t>
            </a:r>
          </a:p>
        </p:txBody>
      </p:sp>
      <p:sp>
        <p:nvSpPr>
          <p:cNvPr id="3" name="Content Placeholder 2"/>
          <p:cNvSpPr>
            <a:spLocks noGrp="1"/>
          </p:cNvSpPr>
          <p:nvPr>
            <p:ph idx="1"/>
          </p:nvPr>
        </p:nvSpPr>
        <p:spPr/>
        <p:txBody>
          <a:bodyPr/>
          <a:lstStyle/>
          <a:p>
            <a:endParaRPr lang="en-US" dirty="0"/>
          </a:p>
          <a:p>
            <a:endParaRPr lang="en-US" dirty="0"/>
          </a:p>
          <a:p>
            <a:r>
              <a:rPr lang="en-US" dirty="0"/>
              <a:t>The probability that the sample proportion is less than </a:t>
            </a:r>
            <a:r>
              <a:rPr lang="en-US" dirty="0">
                <a:solidFill>
                  <a:srgbClr val="0000FF"/>
                </a:solidFill>
              </a:rPr>
              <a:t>0.44</a:t>
            </a:r>
            <a:r>
              <a:rPr lang="en-US" dirty="0"/>
              <a:t> is given by</a:t>
            </a:r>
          </a:p>
        </p:txBody>
      </p:sp>
      <p:graphicFrame>
        <p:nvGraphicFramePr>
          <p:cNvPr id="26626" name="Object 2"/>
          <p:cNvGraphicFramePr>
            <a:graphicFrameLocks noChangeAspect="1"/>
          </p:cNvGraphicFramePr>
          <p:nvPr>
            <p:extLst>
              <p:ext uri="{D42A27DB-BD31-4B8C-83A1-F6EECF244321}">
                <p14:modId xmlns:p14="http://schemas.microsoft.com/office/powerpoint/2010/main" val="1165103392"/>
              </p:ext>
            </p:extLst>
          </p:nvPr>
        </p:nvGraphicFramePr>
        <p:xfrm>
          <a:off x="1567832" y="1295400"/>
          <a:ext cx="2908300" cy="977900"/>
        </p:xfrm>
        <a:graphic>
          <a:graphicData uri="http://schemas.openxmlformats.org/presentationml/2006/ole">
            <mc:AlternateContent xmlns:mc="http://schemas.openxmlformats.org/markup-compatibility/2006">
              <mc:Choice xmlns:v="urn:schemas-microsoft-com:vml" Requires="v">
                <p:oleObj spid="_x0000_s26655" name="Equation" r:id="rId3" imgW="2908080" imgH="977760" progId="Equation.DSMT4">
                  <p:embed/>
                </p:oleObj>
              </mc:Choice>
              <mc:Fallback>
                <p:oleObj name="Equation" r:id="rId3" imgW="2908080" imgH="977760" progId="Equation.DSMT4">
                  <p:embed/>
                  <p:pic>
                    <p:nvPicPr>
                      <p:cNvPr id="0" name="Picture 2"/>
                      <p:cNvPicPr>
                        <a:picLocks noChangeAspect="1" noChangeArrowheads="1"/>
                      </p:cNvPicPr>
                      <p:nvPr/>
                    </p:nvPicPr>
                    <p:blipFill>
                      <a:blip r:embed="rId4"/>
                      <a:srcRect/>
                      <a:stretch>
                        <a:fillRect/>
                      </a:stretch>
                    </p:blipFill>
                    <p:spPr bwMode="auto">
                      <a:xfrm>
                        <a:off x="1567832" y="1295400"/>
                        <a:ext cx="2908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8" name="Object 4"/>
          <p:cNvGraphicFramePr>
            <a:graphicFrameLocks noChangeAspect="1"/>
          </p:cNvGraphicFramePr>
          <p:nvPr/>
        </p:nvGraphicFramePr>
        <p:xfrm>
          <a:off x="1981200" y="3624044"/>
          <a:ext cx="1638300" cy="469900"/>
        </p:xfrm>
        <a:graphic>
          <a:graphicData uri="http://schemas.openxmlformats.org/presentationml/2006/ole">
            <mc:AlternateContent xmlns:mc="http://schemas.openxmlformats.org/markup-compatibility/2006">
              <mc:Choice xmlns:v="urn:schemas-microsoft-com:vml" Requires="v">
                <p:oleObj spid="_x0000_s26656" name="Equation" r:id="rId5" imgW="1638000" imgH="469800" progId="Equation.DSMT4">
                  <p:embed/>
                </p:oleObj>
              </mc:Choice>
              <mc:Fallback>
                <p:oleObj name="Equation" r:id="rId5" imgW="16380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624044"/>
                        <a:ext cx="163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9" name="Object 5"/>
          <p:cNvGraphicFramePr>
            <a:graphicFrameLocks noChangeAspect="1"/>
          </p:cNvGraphicFramePr>
          <p:nvPr/>
        </p:nvGraphicFramePr>
        <p:xfrm>
          <a:off x="3657600" y="3352800"/>
          <a:ext cx="3060700" cy="1028700"/>
        </p:xfrm>
        <a:graphic>
          <a:graphicData uri="http://schemas.openxmlformats.org/presentationml/2006/ole">
            <mc:AlternateContent xmlns:mc="http://schemas.openxmlformats.org/markup-compatibility/2006">
              <mc:Choice xmlns:v="urn:schemas-microsoft-com:vml" Requires="v">
                <p:oleObj spid="_x0000_s26657" name="Equation" r:id="rId7" imgW="3060360" imgH="1028520" progId="Equation.DSMT4">
                  <p:embed/>
                </p:oleObj>
              </mc:Choice>
              <mc:Fallback>
                <p:oleObj name="Equation" r:id="rId7" imgW="306036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3352800"/>
                        <a:ext cx="3060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0" name="Object 6"/>
          <p:cNvGraphicFramePr>
            <a:graphicFrameLocks noChangeAspect="1"/>
          </p:cNvGraphicFramePr>
          <p:nvPr/>
        </p:nvGraphicFramePr>
        <p:xfrm>
          <a:off x="3661911" y="4495800"/>
          <a:ext cx="2082800" cy="469900"/>
        </p:xfrm>
        <a:graphic>
          <a:graphicData uri="http://schemas.openxmlformats.org/presentationml/2006/ole">
            <mc:AlternateContent xmlns:mc="http://schemas.openxmlformats.org/markup-compatibility/2006">
              <mc:Choice xmlns:v="urn:schemas-microsoft-com:vml" Requires="v">
                <p:oleObj spid="_x0000_s26658" name="Equation" r:id="rId9" imgW="2082600" imgH="469800" progId="Equation.DSMT4">
                  <p:embed/>
                </p:oleObj>
              </mc:Choice>
              <mc:Fallback>
                <p:oleObj name="Equation" r:id="rId9" imgW="20826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61911" y="44958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1" name="Object 7"/>
          <p:cNvGraphicFramePr>
            <a:graphicFrameLocks noChangeAspect="1"/>
          </p:cNvGraphicFramePr>
          <p:nvPr/>
        </p:nvGraphicFramePr>
        <p:xfrm>
          <a:off x="3674378" y="5204087"/>
          <a:ext cx="1358900" cy="292100"/>
        </p:xfrm>
        <a:graphic>
          <a:graphicData uri="http://schemas.openxmlformats.org/presentationml/2006/ole">
            <mc:AlternateContent xmlns:mc="http://schemas.openxmlformats.org/markup-compatibility/2006">
              <mc:Choice xmlns:v="urn:schemas-microsoft-com:vml" Requires="v">
                <p:oleObj spid="_x0000_s26659" name="Equation" r:id="rId11" imgW="1358640" imgH="291960" progId="Equation.DSMT4">
                  <p:embed/>
                </p:oleObj>
              </mc:Choice>
              <mc:Fallback>
                <p:oleObj name="Equation" r:id="rId11" imgW="13586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74378" y="5204087"/>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2" name="Object 8"/>
          <p:cNvGraphicFramePr>
            <a:graphicFrameLocks noChangeAspect="1"/>
          </p:cNvGraphicFramePr>
          <p:nvPr/>
        </p:nvGraphicFramePr>
        <p:xfrm>
          <a:off x="6468908" y="1692584"/>
          <a:ext cx="1181100" cy="292100"/>
        </p:xfrm>
        <a:graphic>
          <a:graphicData uri="http://schemas.openxmlformats.org/presentationml/2006/ole">
            <mc:AlternateContent xmlns:mc="http://schemas.openxmlformats.org/markup-compatibility/2006">
              <mc:Choice xmlns:v="urn:schemas-microsoft-com:vml" Requires="v">
                <p:oleObj spid="_x0000_s26660" name="Equation" r:id="rId13" imgW="1180800" imgH="291960" progId="Equation.DSMT4">
                  <p:embed/>
                </p:oleObj>
              </mc:Choice>
              <mc:Fallback>
                <p:oleObj name="Equation" r:id="rId13" imgW="11808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68908" y="1692584"/>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3" name="Object 9"/>
          <p:cNvGraphicFramePr>
            <a:graphicFrameLocks noChangeAspect="1"/>
          </p:cNvGraphicFramePr>
          <p:nvPr/>
        </p:nvGraphicFramePr>
        <p:xfrm>
          <a:off x="4508500" y="1564460"/>
          <a:ext cx="1892300" cy="444500"/>
        </p:xfrm>
        <a:graphic>
          <a:graphicData uri="http://schemas.openxmlformats.org/presentationml/2006/ole">
            <mc:AlternateContent xmlns:mc="http://schemas.openxmlformats.org/markup-compatibility/2006">
              <mc:Choice xmlns:v="urn:schemas-microsoft-com:vml" Requires="v">
                <p:oleObj spid="_x0000_s26661" name="Equation" r:id="rId15" imgW="1892160" imgH="444240" progId="Equation.DSMT4">
                  <p:embed/>
                </p:oleObj>
              </mc:Choice>
              <mc:Fallback>
                <p:oleObj name="Equation" r:id="rId15" imgW="1892160" imgH="4442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08500" y="1564460"/>
                        <a:ext cx="189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9.4.1 (cont.)</a:t>
            </a:r>
          </a:p>
        </p:txBody>
      </p:sp>
      <p:pic>
        <p:nvPicPr>
          <p:cNvPr id="27650" name="Picture 2"/>
          <p:cNvPicPr>
            <a:picLocks noChangeAspect="1" noChangeArrowheads="1"/>
          </p:cNvPicPr>
          <p:nvPr/>
        </p:nvPicPr>
        <p:blipFill>
          <a:blip r:embed="rId2" cstate="print"/>
          <a:srcRect/>
          <a:stretch>
            <a:fillRect/>
          </a:stretch>
        </p:blipFill>
        <p:spPr bwMode="auto">
          <a:xfrm>
            <a:off x="685800" y="1295400"/>
            <a:ext cx="7842908" cy="1819656"/>
          </a:xfrm>
          <a:prstGeom prst="rect">
            <a:avLst/>
          </a:prstGeom>
          <a:noFill/>
          <a:ln w="9525">
            <a:noFill/>
            <a:miter lim="800000"/>
            <a:headEnd/>
            <a:tailEnd/>
          </a:ln>
        </p:spPr>
      </p:pic>
      <p:sp>
        <p:nvSpPr>
          <p:cNvPr id="5" name="Rectangle 4"/>
          <p:cNvSpPr/>
          <p:nvPr/>
        </p:nvSpPr>
        <p:spPr>
          <a:xfrm>
            <a:off x="533400" y="3276600"/>
            <a:ext cx="8077200" cy="2677656"/>
          </a:xfrm>
          <a:prstGeom prst="rect">
            <a:avLst/>
          </a:prstGeom>
        </p:spPr>
        <p:txBody>
          <a:bodyPr wrap="square">
            <a:spAutoFit/>
          </a:bodyPr>
          <a:lstStyle/>
          <a:p>
            <a:r>
              <a:rPr lang="en-US" sz="2800" dirty="0"/>
              <a:t>With the information we have developed thus far we can begin to draw conclusions (make inferences). If the true fraction of people in the population who prefer Pepsi is really 0.5, it is extremely unlikely (0.0082 is less than 1 in 100) to observe a sample proportion as low as 0.44.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1760</TotalTime>
  <Words>730</Words>
  <Application>Microsoft Office PowerPoint</Application>
  <PresentationFormat>On-screen Show (4:3)</PresentationFormat>
  <Paragraphs>84</Paragraphs>
  <Slides>18</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3" baseType="lpstr">
      <vt:lpstr>Arial</vt:lpstr>
      <vt:lpstr>Calibri</vt:lpstr>
      <vt:lpstr>Office Theme</vt:lpstr>
      <vt:lpstr>Equation</vt:lpstr>
      <vt:lpstr>MathType 6.0 Equation</vt:lpstr>
      <vt:lpstr>Section 9.4</vt:lpstr>
      <vt:lpstr>Sample Proportion</vt:lpstr>
      <vt:lpstr>Determining the Sample Proportion</vt:lpstr>
      <vt:lpstr>Standard Deviation of the Sample Proportion</vt:lpstr>
      <vt:lpstr>Sampling Distribution of the Sample Proportion</vt:lpstr>
      <vt:lpstr>Sampling Distribution of the Sample Proportion</vt:lpstr>
      <vt:lpstr>Example 9.4.1</vt:lpstr>
      <vt:lpstr>Example 9.4.1 (cont.)</vt:lpstr>
      <vt:lpstr>Example 9.4.1 (cont.)</vt:lpstr>
      <vt:lpstr>Example 9.4.1 (cont.)</vt:lpstr>
      <vt:lpstr>Example 9.4.1 (cont.)</vt:lpstr>
      <vt:lpstr>Example 9.4.1 (cont.)</vt:lpstr>
      <vt:lpstr>Example 9.4.2</vt:lpstr>
      <vt:lpstr>Example 9.4.2 (cont.)</vt:lpstr>
      <vt:lpstr>Example 9.4.2 (cont.)</vt:lpstr>
      <vt:lpstr>Example 9.4.2 (cont.)</vt:lpstr>
      <vt:lpstr>Example 9.4.2 (cont.)</vt:lpstr>
      <vt:lpstr>Example 9.4.2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274</cp:revision>
  <dcterms:created xsi:type="dcterms:W3CDTF">2013-04-26T14:43:13Z</dcterms:created>
  <dcterms:modified xsi:type="dcterms:W3CDTF">2018-09-12T12:04:49Z</dcterms:modified>
</cp:coreProperties>
</file>