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96" r:id="rId3"/>
    <p:sldId id="297" r:id="rId4"/>
    <p:sldId id="286" r:id="rId5"/>
    <p:sldId id="292" r:id="rId6"/>
    <p:sldId id="293" r:id="rId7"/>
    <p:sldId id="294" r:id="rId8"/>
    <p:sldId id="295"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a:solidFill>
                  <a:srgbClr val="1F497D"/>
                </a:solidFill>
              </a:rPr>
              <a:t>Other </a:t>
            </a:r>
            <a:r>
              <a:rPr lang="en-US" b="1" i="1" dirty="0">
                <a:solidFill>
                  <a:srgbClr val="1F497D"/>
                </a:solidFill>
              </a:rPr>
              <a:t>Forms of Sampling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56D017-D584-4F9F-924C-A1EEE9229611}"/>
              </a:ext>
            </a:extLst>
          </p:cNvPr>
          <p:cNvSpPr>
            <a:spLocks noGrp="1"/>
          </p:cNvSpPr>
          <p:nvPr>
            <p:ph type="title"/>
          </p:nvPr>
        </p:nvSpPr>
        <p:spPr/>
        <p:txBody>
          <a:bodyPr/>
          <a:lstStyle/>
          <a:p>
            <a:r>
              <a:rPr lang="en-US" dirty="0"/>
              <a:t>Other Forms of Sampling</a:t>
            </a:r>
          </a:p>
        </p:txBody>
      </p:sp>
      <p:sp>
        <p:nvSpPr>
          <p:cNvPr id="3" name="Content Placeholder 2">
            <a:extLst>
              <a:ext uri="{FF2B5EF4-FFF2-40B4-BE49-F238E27FC236}">
                <a16:creationId xmlns:a16="http://schemas.microsoft.com/office/drawing/2014/main" xmlns="" id="{3663D8B7-5982-4F39-A2A6-776B5900126E}"/>
              </a:ext>
            </a:extLst>
          </p:cNvPr>
          <p:cNvSpPr>
            <a:spLocks noGrp="1"/>
          </p:cNvSpPr>
          <p:nvPr>
            <p:ph idx="1"/>
          </p:nvPr>
        </p:nvSpPr>
        <p:spPr/>
        <p:txBody>
          <a:bodyPr/>
          <a:lstStyle/>
          <a:p>
            <a:r>
              <a:rPr lang="en-US" dirty="0"/>
              <a:t>Random sampling is an effective means of obtaining a sample that is representative of the population. As we discussed previously, acquiring an exact sampling frame for the population under study is a requirement for simple random sampling, a requirement which can be time-consuming and expensive. There are other sampling strategies that are designed to reduce the cost of sampling or add control to the sampling procedure. These techniques can be categorized as probability samples of non-probability samples.</a:t>
            </a:r>
          </a:p>
        </p:txBody>
      </p:sp>
    </p:spTree>
    <p:extLst>
      <p:ext uri="{BB962C8B-B14F-4D97-AF65-F5344CB8AC3E}">
        <p14:creationId xmlns:p14="http://schemas.microsoft.com/office/powerpoint/2010/main" val="4250619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09778D-3287-4001-8BD1-92409C170ECB}"/>
              </a:ext>
            </a:extLst>
          </p:cNvPr>
          <p:cNvSpPr>
            <a:spLocks noGrp="1"/>
          </p:cNvSpPr>
          <p:nvPr>
            <p:ph type="title"/>
          </p:nvPr>
        </p:nvSpPr>
        <p:spPr/>
        <p:txBody>
          <a:bodyPr/>
          <a:lstStyle/>
          <a:p>
            <a:r>
              <a:rPr lang="en-US" dirty="0"/>
              <a:t>Probability and Non-probability Samples</a:t>
            </a:r>
          </a:p>
        </p:txBody>
      </p:sp>
      <p:sp>
        <p:nvSpPr>
          <p:cNvPr id="3" name="Content Placeholder 2">
            <a:extLst>
              <a:ext uri="{FF2B5EF4-FFF2-40B4-BE49-F238E27FC236}">
                <a16:creationId xmlns:a16="http://schemas.microsoft.com/office/drawing/2014/main" xmlns="" id="{8A72E4EC-1E1A-4B2D-B424-709C220B1EEE}"/>
              </a:ext>
            </a:extLst>
          </p:cNvPr>
          <p:cNvSpPr>
            <a:spLocks noGrp="1"/>
          </p:cNvSpPr>
          <p:nvPr>
            <p:ph idx="1"/>
          </p:nvPr>
        </p:nvSpPr>
        <p:spPr/>
        <p:txBody>
          <a:bodyPr>
            <a:normAutofit lnSpcReduction="10000"/>
          </a:bodyPr>
          <a:lstStyle/>
          <a:p>
            <a:r>
              <a:rPr lang="en-US" b="1" dirty="0">
                <a:solidFill>
                  <a:srgbClr val="C00000"/>
                </a:solidFill>
              </a:rPr>
              <a:t>Probability samples</a:t>
            </a:r>
            <a:r>
              <a:rPr lang="en-US" dirty="0">
                <a:solidFill>
                  <a:srgbClr val="C00000"/>
                </a:solidFill>
              </a:rPr>
              <a:t> </a:t>
            </a:r>
            <a:r>
              <a:rPr lang="en-US" dirty="0"/>
              <a:t>enable an analyst to determine the probable errors that estimator might generate. Essentially, they allow the analyst a known degree of confidence in their estimation. All of statistical inference relies on probability sampling. </a:t>
            </a:r>
            <a:r>
              <a:rPr lang="en-US" b="1" dirty="0">
                <a:solidFill>
                  <a:srgbClr val="C00000"/>
                </a:solidFill>
              </a:rPr>
              <a:t>Non-probability samples</a:t>
            </a:r>
            <a:r>
              <a:rPr lang="en-US" b="1" dirty="0">
                <a:solidFill>
                  <a:srgbClr val="FF0000"/>
                </a:solidFill>
              </a:rPr>
              <a:t> </a:t>
            </a:r>
            <a:r>
              <a:rPr lang="en-US" dirty="0"/>
              <a:t>are convenient means of obtaining sample data. If data from a non-probability sample is used to estimate a population parameter, there is no statistical theory that helps define the potential error of the estimate, and hence no statement about an estimate’s reliability can be made.</a:t>
            </a:r>
            <a:endParaRPr lang="en-US" b="1" dirty="0"/>
          </a:p>
        </p:txBody>
      </p:sp>
    </p:spTree>
    <p:extLst>
      <p:ext uri="{BB962C8B-B14F-4D97-AF65-F5344CB8AC3E}">
        <p14:creationId xmlns:p14="http://schemas.microsoft.com/office/powerpoint/2010/main" val="3468550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Judgment Sample (Non-probability Sample) </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sample in which the observations are selected by an expert in the field and not picked at random.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Convenience Sample (Non-probability Sample) </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sample of observations that are easily obtained and not random.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Systematic Sample </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sample in which you choose a starting point and then every </a:t>
            </a:r>
            <a:r>
              <a:rPr lang="en-US" i="1" dirty="0" err="1">
                <a:solidFill>
                  <a:srgbClr val="000000"/>
                </a:solidFill>
              </a:rPr>
              <a:t>k</a:t>
            </a:r>
            <a:r>
              <a:rPr lang="en-US" baseline="30000" dirty="0" err="1">
                <a:solidFill>
                  <a:srgbClr val="000000"/>
                </a:solidFill>
              </a:rPr>
              <a:t>th</a:t>
            </a:r>
            <a:r>
              <a:rPr lang="en-US" dirty="0">
                <a:solidFill>
                  <a:srgbClr val="000000"/>
                </a:solidFill>
              </a:rPr>
              <a:t> member of the population is included in the sample.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 Sampling</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b="1" dirty="0">
                <a:solidFill>
                  <a:srgbClr val="C00000"/>
                </a:solidFill>
              </a:rPr>
              <a:t>Cluster sampling</a:t>
            </a:r>
            <a:r>
              <a:rPr lang="en-US" b="1" dirty="0">
                <a:solidFill>
                  <a:srgbClr val="000000"/>
                </a:solidFill>
              </a:rPr>
              <a:t> </a:t>
            </a:r>
            <a:r>
              <a:rPr lang="en-US" dirty="0">
                <a:solidFill>
                  <a:srgbClr val="000000"/>
                </a:solidFill>
              </a:rPr>
              <a:t>involves dividing the population into clusters, and randomly selecting a sample of clusters to represent the population. Cluster sampling is used when “natural” groupings are evident in the population.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Stratified Sampling</a:t>
            </a:r>
          </a:p>
        </p:txBody>
      </p:sp>
      <p:sp>
        <p:nvSpPr>
          <p:cNvPr id="4"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In </a:t>
            </a:r>
            <a:r>
              <a:rPr lang="en-US" b="1" dirty="0">
                <a:solidFill>
                  <a:srgbClr val="C00000"/>
                </a:solidFill>
              </a:rPr>
              <a:t>stratified sampling</a:t>
            </a:r>
            <a:r>
              <a:rPr lang="en-US" dirty="0">
                <a:solidFill>
                  <a:srgbClr val="000000"/>
                </a:solidFill>
              </a:rPr>
              <a:t>, the population is divided into </a:t>
            </a:r>
            <a:r>
              <a:rPr lang="en-US" b="1" dirty="0">
                <a:solidFill>
                  <a:srgbClr val="C00000"/>
                </a:solidFill>
              </a:rPr>
              <a:t>strata</a:t>
            </a:r>
            <a:r>
              <a:rPr lang="en-US" dirty="0">
                <a:solidFill>
                  <a:srgbClr val="000000"/>
                </a:solidFill>
              </a:rPr>
              <a:t>, which are sub-populations. A strata can be any identifiable characteristic that can be used to classify the population. If the population consists of people, then strata could be sex, income, political party, religion, education, race, or location.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1544</TotalTime>
  <Words>359</Words>
  <Application>Microsoft Office PowerPoint</Application>
  <PresentationFormat>On-screen Show (4:3)</PresentationFormat>
  <Paragraphs>21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Arial</vt:lpstr>
      <vt:lpstr>Office Theme</vt:lpstr>
      <vt:lpstr>Section 9.5</vt:lpstr>
      <vt:lpstr>Other Forms of Sampling</vt:lpstr>
      <vt:lpstr>Probability and Non-probability Samples</vt:lpstr>
      <vt:lpstr>Judgment Sample (Non-probability Sample) </vt:lpstr>
      <vt:lpstr>Convenience Sample (Non-probability Sample) </vt:lpstr>
      <vt:lpstr>Systematic Sample </vt:lpstr>
      <vt:lpstr>Cluster Sampling</vt:lpstr>
      <vt:lpstr>Stratified Sampling</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236</cp:revision>
  <dcterms:created xsi:type="dcterms:W3CDTF">2013-04-26T14:43:13Z</dcterms:created>
  <dcterms:modified xsi:type="dcterms:W3CDTF">2018-08-14T16:13:21Z</dcterms:modified>
</cp:coreProperties>
</file>