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4"/>
  </p:notesMasterIdLst>
  <p:sldIdLst>
    <p:sldId id="293" r:id="rId2"/>
    <p:sldId id="351" r:id="rId3"/>
    <p:sldId id="258" r:id="rId4"/>
    <p:sldId id="369" r:id="rId5"/>
    <p:sldId id="370" r:id="rId6"/>
    <p:sldId id="371" r:id="rId7"/>
    <p:sldId id="262" r:id="rId8"/>
    <p:sldId id="263" r:id="rId9"/>
    <p:sldId id="264" r:id="rId10"/>
    <p:sldId id="372" r:id="rId11"/>
    <p:sldId id="373" r:id="rId12"/>
    <p:sldId id="3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  <p14:sldId id="258"/>
            <p14:sldId id="369"/>
            <p14:sldId id="370"/>
            <p14:sldId id="371"/>
            <p14:sldId id="262"/>
            <p14:sldId id="263"/>
            <p14:sldId id="264"/>
            <p14:sldId id="372"/>
            <p14:sldId id="373"/>
          </p14:sldIdLst>
        </p14:section>
        <p14:section name="Bullet Lists" id="{75E99226-54C6-4B40-9F9B-803C5E10A6BA}">
          <p14:sldIdLst/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27981"/>
    <a:srgbClr val="F3EDE7"/>
    <a:srgbClr val="C7D4CB"/>
    <a:srgbClr val="386546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3AA1E-8F58-4B57-A7AF-3B5503A5EEA2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55D5C-6694-4D35-B11D-9FAF9A7FF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561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69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Taking Notes and Annotating Texts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Annotating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Key terms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314C57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3900687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Unfamiliar words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314C5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Questions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Main ideas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1957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Annotating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5EBF4F9C-5203-6EAD-F6F3-905BE8E41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94049" y="1383374"/>
            <a:ext cx="4403902" cy="5096869"/>
          </a:xfrm>
          <a:prstGeom prst="rect">
            <a:avLst/>
          </a:prstGeom>
          <a:ln>
            <a:solidFill>
              <a:srgbClr val="F3EDE7"/>
            </a:solidFill>
          </a:ln>
        </p:spPr>
      </p:pic>
    </p:spTree>
    <p:extLst>
      <p:ext uri="{BB962C8B-B14F-4D97-AF65-F5344CB8AC3E}">
        <p14:creationId xmlns:p14="http://schemas.microsoft.com/office/powerpoint/2010/main" val="606330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Building skills in active listening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Effective note-taking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Annotating texts for active reading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0" y="238539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Listening Skills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ight Arrow 4"/>
          <p:cNvSpPr/>
          <p:nvPr/>
        </p:nvSpPr>
        <p:spPr>
          <a:xfrm>
            <a:off x="2507975" y="2055452"/>
            <a:ext cx="2832652" cy="1830748"/>
          </a:xfrm>
          <a:prstGeom prst="rightArrow">
            <a:avLst>
              <a:gd name="adj1" fmla="val 50470"/>
              <a:gd name="adj2" fmla="val 30171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information</a:t>
            </a:r>
          </a:p>
        </p:txBody>
      </p:sp>
      <p:sp>
        <p:nvSpPr>
          <p:cNvPr id="8" name="Chevron 7"/>
          <p:cNvSpPr/>
          <p:nvPr/>
        </p:nvSpPr>
        <p:spPr>
          <a:xfrm>
            <a:off x="5022574" y="2055452"/>
            <a:ext cx="2663687" cy="1830748"/>
          </a:xfrm>
          <a:prstGeom prst="chevron">
            <a:avLst>
              <a:gd name="adj" fmla="val 30233"/>
            </a:avLst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listening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05530" y="2375453"/>
            <a:ext cx="1808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314C57"/>
                </a:solidFill>
              </a:rPr>
              <a:t>effective notes</a:t>
            </a:r>
          </a:p>
        </p:txBody>
      </p:sp>
    </p:spTree>
    <p:extLst>
      <p:ext uri="{BB962C8B-B14F-4D97-AF65-F5344CB8AC3E}">
        <p14:creationId xmlns:p14="http://schemas.microsoft.com/office/powerpoint/2010/main" val="3387942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Listening Skills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Active listening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622348"/>
            <a:ext cx="2080340" cy="1617913"/>
            <a:chOff x="3531827" y="3615513"/>
            <a:chExt cx="2080340" cy="1617913"/>
          </a:xfrm>
          <a:solidFill>
            <a:srgbClr val="314C5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Prior knowledge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Preparation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0534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Note-Taking Guidelines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314C57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72668"/>
              <a:ext cx="1664514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Neat handwriting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30" y="3622348"/>
            <a:ext cx="2080340" cy="1617913"/>
            <a:chOff x="3531827" y="3615513"/>
            <a:chExt cx="2080340" cy="1617913"/>
          </a:xfrm>
          <a:solidFill>
            <a:srgbClr val="314C57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939199"/>
              <a:ext cx="1664514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Your own words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67386"/>
              <a:ext cx="1664514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Abbreviations and phrases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96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Note-Taking Methods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Mind mapping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Cornell Method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314C57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Outlining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34116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Outlining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275364" y="1498283"/>
            <a:ext cx="5641271" cy="4401205"/>
          </a:xfrm>
          <a:prstGeom prst="rect">
            <a:avLst/>
          </a:prstGeom>
          <a:solidFill>
            <a:srgbClr val="314C57"/>
          </a:solidFill>
        </p:spPr>
        <p:txBody>
          <a:bodyPr wrap="square" rtlCol="0">
            <a:spAutoFit/>
          </a:bodyPr>
          <a:lstStyle/>
          <a:p>
            <a:r>
              <a:rPr lang="en-US" sz="2000" b="1" u="sng" dirty="0">
                <a:solidFill>
                  <a:schemeClr val="bg1"/>
                </a:solidFill>
              </a:rPr>
              <a:t>Forms of Exercise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1. Endurance 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a.  Benefits</a:t>
            </a:r>
          </a:p>
          <a:p>
            <a:pPr lvl="2"/>
            <a:r>
              <a:rPr lang="en-US" sz="1600" dirty="0">
                <a:solidFill>
                  <a:schemeClr val="bg1"/>
                </a:solidFill>
              </a:rPr>
              <a:t>i. Circulation</a:t>
            </a:r>
          </a:p>
          <a:p>
            <a:pPr lvl="1"/>
            <a:r>
              <a:rPr lang="en-US" sz="1600" dirty="0">
                <a:solidFill>
                  <a:schemeClr val="bg1"/>
                </a:solidFill>
              </a:rPr>
              <a:t>	ii. Fitness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b. Options</a:t>
            </a:r>
          </a:p>
          <a:p>
            <a:pPr lvl="2"/>
            <a:r>
              <a:rPr lang="en-US" sz="1600" dirty="0">
                <a:solidFill>
                  <a:schemeClr val="bg1"/>
                </a:solidFill>
              </a:rPr>
              <a:t>i. Jogging</a:t>
            </a:r>
          </a:p>
          <a:p>
            <a:pPr lvl="2"/>
            <a:r>
              <a:rPr lang="en-US" sz="1600" dirty="0">
                <a:solidFill>
                  <a:schemeClr val="bg1"/>
                </a:solidFill>
              </a:rPr>
              <a:t>ii. Dancing</a:t>
            </a:r>
          </a:p>
          <a:p>
            <a:pPr lvl="2"/>
            <a:endParaRPr lang="en-US" sz="1600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2. Flexibility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a. Benefits </a:t>
            </a:r>
          </a:p>
          <a:p>
            <a:pPr lvl="2"/>
            <a:r>
              <a:rPr lang="en-US" sz="1600" dirty="0">
                <a:solidFill>
                  <a:schemeClr val="bg1"/>
                </a:solidFill>
              </a:rPr>
              <a:t>i. Stretched muscles </a:t>
            </a:r>
          </a:p>
          <a:p>
            <a:pPr lvl="2"/>
            <a:r>
              <a:rPr lang="en-US" sz="1600" dirty="0">
                <a:solidFill>
                  <a:schemeClr val="bg1"/>
                </a:solidFill>
              </a:rPr>
              <a:t>ii. Limber body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b. Options</a:t>
            </a:r>
          </a:p>
          <a:p>
            <a:pPr lvl="2"/>
            <a:r>
              <a:rPr lang="en-US" sz="1600" dirty="0">
                <a:solidFill>
                  <a:schemeClr val="bg1"/>
                </a:solidFill>
              </a:rPr>
              <a:t>i. Yoga </a:t>
            </a:r>
          </a:p>
          <a:p>
            <a:pPr lvl="2"/>
            <a:r>
              <a:rPr lang="en-US" sz="1600" dirty="0">
                <a:solidFill>
                  <a:schemeClr val="bg1"/>
                </a:solidFill>
              </a:rPr>
              <a:t>ii. Pilates</a:t>
            </a:r>
          </a:p>
        </p:txBody>
      </p:sp>
    </p:spTree>
    <p:extLst>
      <p:ext uri="{BB962C8B-B14F-4D97-AF65-F5344CB8AC3E}">
        <p14:creationId xmlns:p14="http://schemas.microsoft.com/office/powerpoint/2010/main" val="533261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Cornell Method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3687547" y="1100117"/>
            <a:ext cx="4731870" cy="5002131"/>
          </a:xfrm>
          <a:prstGeom prst="rect">
            <a:avLst/>
          </a:prstGeom>
          <a:solidFill>
            <a:srgbClr val="314C57"/>
          </a:solidFill>
          <a:ln w="6350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Class</a:t>
            </a:r>
            <a:endParaRPr lang="en-US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Date</a:t>
            </a:r>
            <a:endParaRPr lang="en-US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Topic</a:t>
            </a:r>
            <a:endParaRPr lang="en-US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1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Terms		Notes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and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Questions</a:t>
            </a:r>
            <a:endParaRPr lang="en-US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>
                <a:solidFill>
                  <a:schemeClr val="bg1"/>
                </a:solidFill>
                <a:cs typeface="Arial" pitchFamily="34" charset="0"/>
              </a:rPr>
              <a:t>Summary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337863" y="1987112"/>
            <a:ext cx="0" cy="28003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778388" y="4787462"/>
            <a:ext cx="45326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cxnSpLocks/>
          </p:cNvCxnSpPr>
          <p:nvPr/>
        </p:nvCxnSpPr>
        <p:spPr>
          <a:xfrm>
            <a:off x="3778388" y="1987112"/>
            <a:ext cx="453269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732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188843"/>
            <a:ext cx="9144001" cy="6482230"/>
            <a:chOff x="-1" y="482492"/>
            <a:chExt cx="9144001" cy="631326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8249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Mind Mapping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839732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521305" y="4641971"/>
            <a:ext cx="2048231" cy="628021"/>
          </a:xfrm>
          <a:prstGeom prst="roundRect">
            <a:avLst/>
          </a:prstGeom>
          <a:solidFill>
            <a:srgbClr val="314C57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Fitness</a:t>
            </a:r>
          </a:p>
        </p:txBody>
      </p:sp>
      <p:sp>
        <p:nvSpPr>
          <p:cNvPr id="14" name="Oval 13"/>
          <p:cNvSpPr/>
          <p:nvPr/>
        </p:nvSpPr>
        <p:spPr>
          <a:xfrm>
            <a:off x="1902454" y="1678500"/>
            <a:ext cx="2340001" cy="1354025"/>
          </a:xfrm>
          <a:prstGeom prst="ellipse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Options</a:t>
            </a:r>
          </a:p>
        </p:txBody>
      </p:sp>
      <p:sp>
        <p:nvSpPr>
          <p:cNvPr id="15" name="Oval 14"/>
          <p:cNvSpPr/>
          <p:nvPr/>
        </p:nvSpPr>
        <p:spPr>
          <a:xfrm>
            <a:off x="4679441" y="1284930"/>
            <a:ext cx="2833116" cy="2145028"/>
          </a:xfrm>
          <a:prstGeom prst="ellipse">
            <a:avLst/>
          </a:prstGeom>
          <a:solidFill>
            <a:schemeClr val="bg1"/>
          </a:solidFill>
          <a:ln w="57150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314C57"/>
                </a:solidFill>
              </a:rPr>
              <a:t>Endurance Training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47728" y="3505832"/>
            <a:ext cx="1921765" cy="698628"/>
          </a:xfrm>
          <a:prstGeom prst="roundRect">
            <a:avLst/>
          </a:prstGeom>
          <a:solidFill>
            <a:srgbClr val="314C57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Circulation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902454" y="3759045"/>
            <a:ext cx="1865591" cy="619144"/>
          </a:xfrm>
          <a:prstGeom prst="roundRect">
            <a:avLst/>
          </a:prstGeom>
          <a:solidFill>
            <a:srgbClr val="314C57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Jogging</a:t>
            </a:r>
          </a:p>
        </p:txBody>
      </p:sp>
      <p:sp>
        <p:nvSpPr>
          <p:cNvPr id="18" name="Oval 17"/>
          <p:cNvSpPr/>
          <p:nvPr/>
        </p:nvSpPr>
        <p:spPr>
          <a:xfrm>
            <a:off x="7795956" y="1683556"/>
            <a:ext cx="2373537" cy="1348968"/>
          </a:xfrm>
          <a:prstGeom prst="ellipse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Benefits</a:t>
            </a:r>
          </a:p>
        </p:txBody>
      </p:sp>
      <p:cxnSp>
        <p:nvCxnSpPr>
          <p:cNvPr id="19" name="Straight Connector 18"/>
          <p:cNvCxnSpPr>
            <a:stCxn id="15" idx="6"/>
            <a:endCxn id="18" idx="2"/>
          </p:cNvCxnSpPr>
          <p:nvPr/>
        </p:nvCxnSpPr>
        <p:spPr>
          <a:xfrm>
            <a:off x="7512557" y="2357444"/>
            <a:ext cx="283398" cy="5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4" idx="6"/>
            <a:endCxn id="15" idx="2"/>
          </p:cNvCxnSpPr>
          <p:nvPr/>
        </p:nvCxnSpPr>
        <p:spPr>
          <a:xfrm>
            <a:off x="4242455" y="2355512"/>
            <a:ext cx="436987" cy="19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4" idx="4"/>
            <a:endCxn id="17" idx="0"/>
          </p:cNvCxnSpPr>
          <p:nvPr/>
        </p:nvCxnSpPr>
        <p:spPr>
          <a:xfrm flipH="1">
            <a:off x="2835250" y="3032525"/>
            <a:ext cx="237205" cy="7265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8" idx="3"/>
            <a:endCxn id="13" idx="0"/>
          </p:cNvCxnSpPr>
          <p:nvPr/>
        </p:nvCxnSpPr>
        <p:spPr>
          <a:xfrm flipH="1">
            <a:off x="7545421" y="2834972"/>
            <a:ext cx="598131" cy="180699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8" idx="4"/>
            <a:endCxn id="16" idx="0"/>
          </p:cNvCxnSpPr>
          <p:nvPr/>
        </p:nvCxnSpPr>
        <p:spPr>
          <a:xfrm>
            <a:off x="8982724" y="3032524"/>
            <a:ext cx="225886" cy="4733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4042507" y="4346017"/>
            <a:ext cx="1957801" cy="613564"/>
          </a:xfrm>
          <a:prstGeom prst="roundRect">
            <a:avLst/>
          </a:prstGeom>
          <a:solidFill>
            <a:srgbClr val="314C57"/>
          </a:solidFill>
          <a:ln>
            <a:solidFill>
              <a:srgbClr val="F3ED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Dancing</a:t>
            </a:r>
          </a:p>
        </p:txBody>
      </p:sp>
      <p:cxnSp>
        <p:nvCxnSpPr>
          <p:cNvPr id="25" name="Straight Connector 24"/>
          <p:cNvCxnSpPr>
            <a:stCxn id="14" idx="5"/>
            <a:endCxn id="24" idx="0"/>
          </p:cNvCxnSpPr>
          <p:nvPr/>
        </p:nvCxnSpPr>
        <p:spPr>
          <a:xfrm>
            <a:off x="3899769" y="2834233"/>
            <a:ext cx="1121638" cy="15117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4458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1283</TotalTime>
  <Words>140</Words>
  <Application>Microsoft Office PowerPoint</Application>
  <PresentationFormat>Widescreen</PresentationFormat>
  <Paragraphs>75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120</cp:revision>
  <dcterms:created xsi:type="dcterms:W3CDTF">2014-11-06T15:36:04Z</dcterms:created>
  <dcterms:modified xsi:type="dcterms:W3CDTF">2022-08-30T14:51:17Z</dcterms:modified>
</cp:coreProperties>
</file>