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93" r:id="rId4"/>
    <p:sldId id="351" r:id="rId5"/>
    <p:sldId id="279" r:id="rId6"/>
    <p:sldId id="259" r:id="rId7"/>
    <p:sldId id="280" r:id="rId8"/>
    <p:sldId id="281" r:id="rId9"/>
    <p:sldId id="285" r:id="rId10"/>
    <p:sldId id="286" r:id="rId11"/>
    <p:sldId id="287" r:id="rId12"/>
    <p:sldId id="288" r:id="rId13"/>
    <p:sldId id="282" r:id="rId14"/>
    <p:sldId id="284" r:id="rId15"/>
    <p:sldId id="283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Grulick" initials="CG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C7D4CB"/>
    <a:srgbClr val="627981"/>
    <a:srgbClr val="F3EDE7"/>
    <a:srgbClr val="609197"/>
    <a:srgbClr val="355F6B"/>
    <a:srgbClr val="FCFEFC"/>
    <a:srgbClr val="CCA49C"/>
    <a:srgbClr val="C2D8C9"/>
    <a:srgbClr val="CCF0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3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760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5091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283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215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498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851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403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177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607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35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9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Deconstructing Topics, Ideas, and Details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65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Locate the Main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7">
            <a:extLst>
              <a:ext uri="{FF2B5EF4-FFF2-40B4-BE49-F238E27FC236}">
                <a16:creationId xmlns:a16="http://schemas.microsoft.com/office/drawing/2014/main" id="{4E9BA42A-2164-62F5-E7E7-4DF0C78BC609}"/>
              </a:ext>
            </a:extLst>
          </p:cNvPr>
          <p:cNvGrpSpPr/>
          <p:nvPr/>
        </p:nvGrpSpPr>
        <p:grpSpPr>
          <a:xfrm>
            <a:off x="1881188" y="1385400"/>
            <a:ext cx="8429625" cy="3071814"/>
            <a:chOff x="365112" y="2651741"/>
            <a:chExt cx="8443023" cy="2983988"/>
          </a:xfrm>
          <a:solidFill>
            <a:srgbClr val="386546"/>
          </a:solidFill>
        </p:grpSpPr>
        <p:grpSp>
          <p:nvGrpSpPr>
            <p:cNvPr id="27" name="Group 8">
              <a:extLst>
                <a:ext uri="{FF2B5EF4-FFF2-40B4-BE49-F238E27FC236}">
                  <a16:creationId xmlns:a16="http://schemas.microsoft.com/office/drawing/2014/main" id="{138CC301-9F6A-647A-D031-4F8D02141553}"/>
                </a:ext>
              </a:extLst>
            </p:cNvPr>
            <p:cNvGrpSpPr/>
            <p:nvPr/>
          </p:nvGrpSpPr>
          <p:grpSpPr>
            <a:xfrm>
              <a:off x="365112" y="2651741"/>
              <a:ext cx="8443023" cy="2983988"/>
              <a:chOff x="365112" y="2651741"/>
              <a:chExt cx="8443023" cy="2983988"/>
            </a:xfrm>
            <a:grp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7C614A5-4939-F7B2-9356-D7EBEABEACCB}"/>
                  </a:ext>
                </a:extLst>
              </p:cNvPr>
              <p:cNvSpPr/>
              <p:nvPr/>
            </p:nvSpPr>
            <p:spPr>
              <a:xfrm>
                <a:off x="365112" y="2651741"/>
                <a:ext cx="4175761" cy="298398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299DEC7D-DCC4-5EAD-1E8C-4F7DD7F46AFE}"/>
                  </a:ext>
                </a:extLst>
              </p:cNvPr>
              <p:cNvSpPr/>
              <p:nvPr/>
            </p:nvSpPr>
            <p:spPr>
              <a:xfrm>
                <a:off x="4632374" y="2651742"/>
                <a:ext cx="4175761" cy="298398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FFB6B6D-EC14-EE4C-E6AE-F21C13C29C8D}"/>
                </a:ext>
              </a:extLst>
            </p:cNvPr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Purpose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506D1F0-30E2-D451-E17A-E94552F397F9}"/>
                </a:ext>
              </a:extLst>
            </p:cNvPr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Main Idea</a:t>
              </a:r>
            </a:p>
          </p:txBody>
        </p:sp>
      </p:grpSp>
      <p:sp>
        <p:nvSpPr>
          <p:cNvPr id="32" name="Rounded Rectangle 19">
            <a:extLst>
              <a:ext uri="{FF2B5EF4-FFF2-40B4-BE49-F238E27FC236}">
                <a16:creationId xmlns:a16="http://schemas.microsoft.com/office/drawing/2014/main" id="{CAA4D496-0CB8-AF19-1AC9-8AA3A59F123E}"/>
              </a:ext>
            </a:extLst>
          </p:cNvPr>
          <p:cNvSpPr/>
          <p:nvPr/>
        </p:nvSpPr>
        <p:spPr>
          <a:xfrm>
            <a:off x="6972465" y="2552700"/>
            <a:ext cx="2714460" cy="1152144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Hurricanes are caused by water vapor and warm air.</a:t>
            </a:r>
          </a:p>
        </p:txBody>
      </p:sp>
      <p:sp>
        <p:nvSpPr>
          <p:cNvPr id="34" name="Rounded Rectangle 22">
            <a:extLst>
              <a:ext uri="{FF2B5EF4-FFF2-40B4-BE49-F238E27FC236}">
                <a16:creationId xmlns:a16="http://schemas.microsoft.com/office/drawing/2014/main" id="{B17BB0DB-3736-0408-4940-E589C3CBA2C2}"/>
              </a:ext>
            </a:extLst>
          </p:cNvPr>
          <p:cNvSpPr/>
          <p:nvPr/>
        </p:nvSpPr>
        <p:spPr>
          <a:xfrm>
            <a:off x="2559767" y="2553682"/>
            <a:ext cx="2685381" cy="1151162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 audience about what causes hurricanes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166CAA2-DE75-D230-9FFD-4C1B775FD6D1}"/>
              </a:ext>
            </a:extLst>
          </p:cNvPr>
          <p:cNvSpPr/>
          <p:nvPr/>
        </p:nvSpPr>
        <p:spPr>
          <a:xfrm>
            <a:off x="5690857" y="2676263"/>
            <a:ext cx="810287" cy="90501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2952751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Locate the Main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51D2F10-D4E8-4538-8E77-57CE83A93740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FB2776C-39CF-47D5-8255-8150CCB4EA29}"/>
              </a:ext>
            </a:extLst>
          </p:cNvPr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chemeClr val="bg1"/>
                </a:solidFill>
              </a:rPr>
              <a:t>The </a:t>
            </a:r>
            <a:r>
              <a:rPr lang="en-US" sz="2000" b="1" i="1" dirty="0">
                <a:solidFill>
                  <a:schemeClr val="bg1"/>
                </a:solidFill>
              </a:rPr>
              <a:t>topic sentence </a:t>
            </a:r>
            <a:r>
              <a:rPr lang="en-US" sz="2000" i="1" dirty="0">
                <a:solidFill>
                  <a:schemeClr val="bg1"/>
                </a:solidFill>
              </a:rPr>
              <a:t>is the sentence in a paragraph that contains or references the main idea.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86ED743-F251-46B7-9275-B44EB6B53356}"/>
              </a:ext>
            </a:extLst>
          </p:cNvPr>
          <p:cNvGrpSpPr/>
          <p:nvPr/>
        </p:nvGrpSpPr>
        <p:grpSpPr>
          <a:xfrm>
            <a:off x="2066923" y="3330151"/>
            <a:ext cx="8058154" cy="68184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9DCCE97-7B69-467E-A07B-518EFBED57C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FC9732-82CE-4283-840A-20BC54DA6353}"/>
                </a:ext>
              </a:extLst>
            </p:cNvPr>
            <p:cNvSpPr txBox="1"/>
            <p:nvPr/>
          </p:nvSpPr>
          <p:spPr>
            <a:xfrm>
              <a:off x="633044" y="1919911"/>
              <a:ext cx="7807571" cy="4735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Expresses a complete idea that the rest of the paragraph will support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1CD60D6-39ED-46ED-A1CD-7C120158BFB3}"/>
              </a:ext>
            </a:extLst>
          </p:cNvPr>
          <p:cNvGrpSpPr/>
          <p:nvPr/>
        </p:nvGrpSpPr>
        <p:grpSpPr>
          <a:xfrm>
            <a:off x="2066923" y="2516732"/>
            <a:ext cx="8058154" cy="681846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11CA8E9-3175-4AA7-92D3-2E2E0566531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757949F-B8A0-4921-89BC-77122DFE4D96}"/>
                </a:ext>
              </a:extLst>
            </p:cNvPr>
            <p:cNvSpPr txBox="1"/>
            <p:nvPr/>
          </p:nvSpPr>
          <p:spPr>
            <a:xfrm>
              <a:off x="633045" y="1907705"/>
              <a:ext cx="7807571" cy="4735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Connects the topic to a more specific (main) idea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81F0359-5912-4E69-9B9A-8FD224AFE7E8}"/>
              </a:ext>
            </a:extLst>
          </p:cNvPr>
          <p:cNvGrpSpPr/>
          <p:nvPr/>
        </p:nvGrpSpPr>
        <p:grpSpPr>
          <a:xfrm>
            <a:off x="2066923" y="4137526"/>
            <a:ext cx="8058154" cy="68184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3F2A312-5E80-4E54-A018-1D1123A1D0C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3F26705B-9C48-4931-8AA3-5C3BC916B379}"/>
                </a:ext>
              </a:extLst>
            </p:cNvPr>
            <p:cNvSpPr txBox="1"/>
            <p:nvPr/>
          </p:nvSpPr>
          <p:spPr>
            <a:xfrm>
              <a:off x="633044" y="1903473"/>
              <a:ext cx="7807571" cy="4735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Is the most general statement in the paragraph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6111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Break Down the Supporting Details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72507" y="1249539"/>
            <a:ext cx="8058154" cy="1016378"/>
            <a:chOff x="542923" y="1846576"/>
            <a:chExt cx="8058154" cy="697120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4197" y="1846576"/>
              <a:ext cx="3733189" cy="6639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i="1" dirty="0">
                  <a:solidFill>
                    <a:schemeClr val="bg1"/>
                  </a:solidFill>
                </a:rPr>
                <a:t>There are various ways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i="1" dirty="0">
                  <a:solidFill>
                    <a:schemeClr val="bg1"/>
                  </a:solidFill>
                </a:rPr>
                <a:t>The first cause is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072507" y="2367730"/>
            <a:ext cx="8058154" cy="3208355"/>
            <a:chOff x="365111" y="1792972"/>
            <a:chExt cx="8443024" cy="3326889"/>
          </a:xfrm>
        </p:grpSpPr>
        <p:grpSp>
          <p:nvGrpSpPr>
            <p:cNvPr id="25" name="Group 24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556735" y="1792972"/>
              <a:ext cx="3792513" cy="61083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Major details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46230" y="1792972"/>
              <a:ext cx="3758580" cy="6108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Minor details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230603" y="2971790"/>
            <a:ext cx="34400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/>
              <a:t>First, Second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One, Two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Next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Last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Another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Several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16055" y="2964474"/>
            <a:ext cx="34400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/>
              <a:t>For example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Specifically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To illustrate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 other words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To clarify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/>
              <a:t>In particular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5FEF2A-89A7-BCCF-B715-03234A83C84E}"/>
              </a:ext>
            </a:extLst>
          </p:cNvPr>
          <p:cNvSpPr txBox="1"/>
          <p:nvPr/>
        </p:nvSpPr>
        <p:spPr>
          <a:xfrm>
            <a:off x="5875030" y="1242044"/>
            <a:ext cx="3733189" cy="9679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chemeClr val="bg1"/>
                </a:solidFill>
              </a:rPr>
              <a:t>Several factors contribute to</a:t>
            </a:r>
          </a:p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chemeClr val="bg1"/>
                </a:solidFill>
              </a:rPr>
              <a:t>The effects are</a:t>
            </a:r>
          </a:p>
        </p:txBody>
      </p:sp>
    </p:spTree>
    <p:extLst>
      <p:ext uri="{BB962C8B-B14F-4D97-AF65-F5344CB8AC3E}">
        <p14:creationId xmlns:p14="http://schemas.microsoft.com/office/powerpoint/2010/main" val="4023974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Annotate the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245865"/>
            <a:ext cx="8058154" cy="1016334"/>
            <a:chOff x="542923" y="1846606"/>
            <a:chExt cx="8058154" cy="697090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846606"/>
              <a:ext cx="7807571" cy="66390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i="1" dirty="0">
                  <a:solidFill>
                    <a:schemeClr val="bg1"/>
                  </a:solidFill>
                </a:rPr>
                <a:t>Annotating</a:t>
              </a:r>
              <a:r>
                <a:rPr lang="en-US" sz="2000" i="1" dirty="0">
                  <a:solidFill>
                    <a:schemeClr val="bg1"/>
                  </a:solidFill>
                </a:rPr>
                <a:t> a paragraph can help you understand and locate the components of a paragraph.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66922" y="3341655"/>
            <a:ext cx="8058154" cy="55676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3045" y="18327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Body of the paragraph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3" y="2434530"/>
            <a:ext cx="8058154" cy="56210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4" y="1837802"/>
              <a:ext cx="7807571" cy="3024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Topic sentence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066922" y="4240119"/>
            <a:ext cx="8058154" cy="55676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2" name="Rectangle 2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45" y="1837803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Specific details and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0407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Distinguish Between General and Specific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Recognize the General Topic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Locate the Main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Break Down the Supporting Details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Annotate the Paragraph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954881" y="287671"/>
            <a:ext cx="102822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Distinguish Between General And Specific Information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0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843445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bg1"/>
                    </a:solidFill>
                  </a:rPr>
                  <a:t>vs.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1917430"/>
              <a:ext cx="332555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General Information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74440" y="1920566"/>
              <a:ext cx="3325552" cy="59751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>
                  <a:solidFill>
                    <a:schemeClr val="bg1"/>
                  </a:solidFill>
                </a:rPr>
                <a:t>Specific Information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674853" y="2399839"/>
            <a:ext cx="3334043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word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phrase 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idea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5756" y="3109465"/>
            <a:ext cx="1468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overall point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95630" y="2416968"/>
            <a:ext cx="3334043" cy="1676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word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phrase </a:t>
            </a:r>
          </a:p>
          <a:p>
            <a:pPr marL="285750" indent="-285750">
              <a:lnSpc>
                <a:spcPct val="200000"/>
              </a:lnSpc>
              <a:buFont typeface="Arial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idea </a:t>
            </a:r>
          </a:p>
        </p:txBody>
      </p:sp>
      <p:sp>
        <p:nvSpPr>
          <p:cNvPr id="19" name="Right Brace 18"/>
          <p:cNvSpPr/>
          <p:nvPr/>
        </p:nvSpPr>
        <p:spPr>
          <a:xfrm>
            <a:off x="7509651" y="2560320"/>
            <a:ext cx="457200" cy="1516260"/>
          </a:xfrm>
          <a:prstGeom prst="rightBrace">
            <a:avLst>
              <a:gd name="adj1" fmla="val 49900"/>
              <a:gd name="adj2" fmla="val 50000"/>
            </a:avLst>
          </a:prstGeom>
          <a:noFill/>
          <a:ln w="22225">
            <a:solidFill>
              <a:srgbClr val="FCFE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124129" y="3133784"/>
            <a:ext cx="1468703" cy="369332"/>
          </a:xfrm>
          <a:prstGeom prst="rect">
            <a:avLst/>
          </a:prstGeom>
          <a:solidFill>
            <a:srgbClr val="386546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narrow focus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00ED9166-E0C4-4B10-B57F-C73DD778F36E}"/>
              </a:ext>
            </a:extLst>
          </p:cNvPr>
          <p:cNvSpPr/>
          <p:nvPr/>
        </p:nvSpPr>
        <p:spPr>
          <a:xfrm>
            <a:off x="3591118" y="2536001"/>
            <a:ext cx="457200" cy="1516260"/>
          </a:xfrm>
          <a:prstGeom prst="rightBrace">
            <a:avLst>
              <a:gd name="adj1" fmla="val 49900"/>
              <a:gd name="adj2" fmla="val 50000"/>
            </a:avLst>
          </a:prstGeom>
          <a:noFill/>
          <a:ln w="22225">
            <a:solidFill>
              <a:srgbClr val="FCFE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61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884" y="233928"/>
            <a:ext cx="10906126" cy="761105"/>
            <a:chOff x="-881116" y="501490"/>
            <a:chExt cx="10906126" cy="761105"/>
          </a:xfrm>
        </p:grpSpPr>
        <p:sp>
          <p:nvSpPr>
            <p:cNvPr id="26" name="TextBox 25"/>
            <p:cNvSpPr txBox="1"/>
            <p:nvPr/>
          </p:nvSpPr>
          <p:spPr>
            <a:xfrm>
              <a:off x="-881116" y="501490"/>
              <a:ext cx="1090612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Distinguish Between General And Specific Information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5CA7763-119E-46AE-A8D4-2A7C9E440341}"/>
              </a:ext>
            </a:extLst>
          </p:cNvPr>
          <p:cNvGrpSpPr/>
          <p:nvPr/>
        </p:nvGrpSpPr>
        <p:grpSpPr>
          <a:xfrm>
            <a:off x="1881186" y="1240499"/>
            <a:ext cx="8429625" cy="581624"/>
            <a:chOff x="1149291" y="1638967"/>
            <a:chExt cx="2080340" cy="1732183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1983E5F-1C77-4800-A8AF-732A9081375C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AFE52CF-172F-4C32-9CB0-90CB60483D8C}"/>
                </a:ext>
              </a:extLst>
            </p:cNvPr>
            <p:cNvSpPr txBox="1"/>
            <p:nvPr/>
          </p:nvSpPr>
          <p:spPr>
            <a:xfrm>
              <a:off x="1357202" y="1638967"/>
              <a:ext cx="1664514" cy="15995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Topic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94EFBF-CE5F-414C-9956-A739E222931C}"/>
              </a:ext>
            </a:extLst>
          </p:cNvPr>
          <p:cNvGrpSpPr/>
          <p:nvPr/>
        </p:nvGrpSpPr>
        <p:grpSpPr>
          <a:xfrm>
            <a:off x="2777239" y="2537035"/>
            <a:ext cx="6637499" cy="585920"/>
            <a:chOff x="5914363" y="1620626"/>
            <a:chExt cx="2080340" cy="1744977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675F0EA-C86E-4E3A-9338-7EBFDDCADDA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20DB772-D10E-4CE6-92BD-D11901EABDD6}"/>
                </a:ext>
              </a:extLst>
            </p:cNvPr>
            <p:cNvSpPr txBox="1"/>
            <p:nvPr/>
          </p:nvSpPr>
          <p:spPr>
            <a:xfrm>
              <a:off x="6122276" y="1620626"/>
              <a:ext cx="1664514" cy="16311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Supporting details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010EA42-592E-4008-90CA-6FF8F8388CB6}"/>
              </a:ext>
            </a:extLst>
          </p:cNvPr>
          <p:cNvGrpSpPr/>
          <p:nvPr/>
        </p:nvGrpSpPr>
        <p:grpSpPr>
          <a:xfrm>
            <a:off x="3956659" y="3888156"/>
            <a:ext cx="4278576" cy="600781"/>
            <a:chOff x="1149280" y="3495982"/>
            <a:chExt cx="2080340" cy="1789583"/>
          </a:xfrm>
          <a:solidFill>
            <a:srgbClr val="386546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8BCC726-5232-486A-BD8D-BEA43409F39F}"/>
                </a:ext>
              </a:extLst>
            </p:cNvPr>
            <p:cNvSpPr/>
            <p:nvPr/>
          </p:nvSpPr>
          <p:spPr>
            <a:xfrm>
              <a:off x="1149280" y="3667651"/>
              <a:ext cx="2080340" cy="161791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7AA078E-01E4-4844-8ED0-32CE1250267A}"/>
                </a:ext>
              </a:extLst>
            </p:cNvPr>
            <p:cNvSpPr txBox="1"/>
            <p:nvPr/>
          </p:nvSpPr>
          <p:spPr>
            <a:xfrm>
              <a:off x="1357198" y="3495982"/>
              <a:ext cx="1664514" cy="16315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Minor details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AE2DA86-B43E-4E6C-94E4-CB29CEE97157}"/>
              </a:ext>
            </a:extLst>
          </p:cNvPr>
          <p:cNvGrpSpPr/>
          <p:nvPr/>
        </p:nvGrpSpPr>
        <p:grpSpPr>
          <a:xfrm>
            <a:off x="3368951" y="3232638"/>
            <a:ext cx="5454011" cy="573367"/>
            <a:chOff x="3531827" y="3525834"/>
            <a:chExt cx="2080340" cy="1707592"/>
          </a:xfrm>
          <a:solidFill>
            <a:srgbClr val="386546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A03319A-95FF-47B4-89E4-312228B43F2B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F71BC89-4E05-4ECC-847D-9C1C93941CB5}"/>
                </a:ext>
              </a:extLst>
            </p:cNvPr>
            <p:cNvSpPr txBox="1"/>
            <p:nvPr/>
          </p:nvSpPr>
          <p:spPr>
            <a:xfrm>
              <a:off x="3739737" y="3525834"/>
              <a:ext cx="1664514" cy="163119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Major details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25BBE0C-FDE8-4B48-A082-13F722018D0C}"/>
              </a:ext>
            </a:extLst>
          </p:cNvPr>
          <p:cNvGrpSpPr/>
          <p:nvPr/>
        </p:nvGrpSpPr>
        <p:grpSpPr>
          <a:xfrm>
            <a:off x="2341386" y="1848227"/>
            <a:ext cx="7509164" cy="621790"/>
            <a:chOff x="3531827" y="1513788"/>
            <a:chExt cx="2080340" cy="1851815"/>
          </a:xfrm>
          <a:solidFill>
            <a:srgbClr val="386546"/>
          </a:solidFill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948EE0F-65AA-4F0B-9E7C-521894462DF9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A0E7749-E1E4-48BD-933E-F834027A1233}"/>
                </a:ext>
              </a:extLst>
            </p:cNvPr>
            <p:cNvSpPr txBox="1"/>
            <p:nvPr/>
          </p:nvSpPr>
          <p:spPr>
            <a:xfrm>
              <a:off x="3739740" y="1513788"/>
              <a:ext cx="1664514" cy="16312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Main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023937" y="328280"/>
            <a:ext cx="101441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Distinguish Between General and Specific Information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569007"/>
            <a:ext cx="8058154" cy="101173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923" y="2023099"/>
              <a:ext cx="7807571" cy="34725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i="1" dirty="0">
                  <a:solidFill>
                    <a:schemeClr val="bg1"/>
                  </a:solidFill>
                </a:rPr>
                <a:t>The </a:t>
              </a:r>
              <a:r>
                <a:rPr lang="en-US" sz="2000" b="1" i="1" dirty="0">
                  <a:solidFill>
                    <a:schemeClr val="bg1"/>
                  </a:solidFill>
                </a:rPr>
                <a:t>topic</a:t>
              </a:r>
              <a:r>
                <a:rPr lang="en-US" sz="2000" i="1" dirty="0">
                  <a:solidFill>
                    <a:schemeClr val="bg1"/>
                  </a:solidFill>
                </a:rPr>
                <a:t>, or subject, of a text is the most general component of a text.</a:t>
              </a:r>
            </a:p>
          </p:txBody>
        </p:sp>
      </p:grpSp>
      <p:pic>
        <p:nvPicPr>
          <p:cNvPr id="5" name="Graphic 4" descr="Umbrella with solid fill">
            <a:extLst>
              <a:ext uri="{FF2B5EF4-FFF2-40B4-BE49-F238E27FC236}">
                <a16:creationId xmlns:a16="http://schemas.microsoft.com/office/drawing/2014/main" id="{61D5E5F7-A170-FAC5-3A06-94D98F273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65939" y="2902420"/>
            <a:ext cx="3460121" cy="34601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9FC7FE8-373B-73F4-A66D-EC7F2C3995C9}"/>
              </a:ext>
            </a:extLst>
          </p:cNvPr>
          <p:cNvSpPr txBox="1"/>
          <p:nvPr/>
        </p:nvSpPr>
        <p:spPr>
          <a:xfrm>
            <a:off x="5562936" y="3467198"/>
            <a:ext cx="1066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Topic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607A82-A85A-C3C0-92D0-C5F923B92282}"/>
              </a:ext>
            </a:extLst>
          </p:cNvPr>
          <p:cNvSpPr txBox="1"/>
          <p:nvPr/>
        </p:nvSpPr>
        <p:spPr>
          <a:xfrm>
            <a:off x="4639831" y="4653353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Main idea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6491CC-37C4-7B25-97C4-485C4AC36576}"/>
              </a:ext>
            </a:extLst>
          </p:cNvPr>
          <p:cNvSpPr txBox="1"/>
          <p:nvPr/>
        </p:nvSpPr>
        <p:spPr>
          <a:xfrm>
            <a:off x="6431347" y="467424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Main idea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6B814C-49CD-EED8-0D3E-0E48FDA14095}"/>
              </a:ext>
            </a:extLst>
          </p:cNvPr>
          <p:cNvSpPr txBox="1"/>
          <p:nvPr/>
        </p:nvSpPr>
        <p:spPr>
          <a:xfrm>
            <a:off x="4639831" y="509944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Main idea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F5B8C0-1AEA-BDE1-09CB-E5442CAEBDBF}"/>
              </a:ext>
            </a:extLst>
          </p:cNvPr>
          <p:cNvSpPr txBox="1"/>
          <p:nvPr/>
        </p:nvSpPr>
        <p:spPr>
          <a:xfrm>
            <a:off x="6431347" y="5104327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Main idea</a:t>
            </a:r>
          </a:p>
        </p:txBody>
      </p:sp>
    </p:spTree>
    <p:extLst>
      <p:ext uri="{BB962C8B-B14F-4D97-AF65-F5344CB8AC3E}">
        <p14:creationId xmlns:p14="http://schemas.microsoft.com/office/powerpoint/2010/main" val="153623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chemeClr val="bg1"/>
                </a:solidFill>
              </a:rPr>
              <a:t>The </a:t>
            </a:r>
            <a:r>
              <a:rPr lang="en-US" sz="2000" b="1" i="1" dirty="0">
                <a:solidFill>
                  <a:schemeClr val="bg1"/>
                </a:solidFill>
              </a:rPr>
              <a:t>main idea </a:t>
            </a:r>
            <a:r>
              <a:rPr lang="en-US" sz="2000" i="1" dirty="0">
                <a:solidFill>
                  <a:schemeClr val="bg1"/>
                </a:solidFill>
              </a:rPr>
              <a:t>is a statement or argument that a texts communicates about its topic.</a:t>
            </a:r>
          </a:p>
        </p:txBody>
      </p:sp>
      <p:grpSp>
        <p:nvGrpSpPr>
          <p:cNvPr id="30" name="Group 7">
            <a:extLst>
              <a:ext uri="{FF2B5EF4-FFF2-40B4-BE49-F238E27FC236}">
                <a16:creationId xmlns:a16="http://schemas.microsoft.com/office/drawing/2014/main" id="{35F06170-3145-21A5-3AF9-EACA08CE9AC5}"/>
              </a:ext>
            </a:extLst>
          </p:cNvPr>
          <p:cNvGrpSpPr/>
          <p:nvPr/>
        </p:nvGrpSpPr>
        <p:grpSpPr>
          <a:xfrm>
            <a:off x="2278216" y="2619234"/>
            <a:ext cx="7635567" cy="3252375"/>
            <a:chOff x="759133" y="1821205"/>
            <a:chExt cx="8473104" cy="3298995"/>
          </a:xfrm>
          <a:solidFill>
            <a:srgbClr val="386546"/>
          </a:solidFill>
        </p:grpSpPr>
        <p:grpSp>
          <p:nvGrpSpPr>
            <p:cNvPr id="31" name="Group 8">
              <a:extLst>
                <a:ext uri="{FF2B5EF4-FFF2-40B4-BE49-F238E27FC236}">
                  <a16:creationId xmlns:a16="http://schemas.microsoft.com/office/drawing/2014/main" id="{DD7B0884-9E3F-CEBE-8A6B-E72A77B4C679}"/>
                </a:ext>
              </a:extLst>
            </p:cNvPr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E14D9CB-ACEF-000D-360C-125B413D613E}"/>
                  </a:ext>
                </a:extLst>
              </p:cNvPr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b="1" dirty="0">
                    <a:solidFill>
                      <a:schemeClr val="bg1"/>
                    </a:solidFill>
                    <a:latin typeface="Calibri"/>
                  </a:rPr>
                  <a:t>Main idea</a:t>
                </a:r>
                <a:endParaRPr kumimoji="0" lang="en-US" sz="2400" b="1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529F2D6-B412-EDFD-C126-0CC02DAB2284}"/>
                  </a:ext>
                </a:extLst>
              </p:cNvPr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41F5B2C-7757-9B22-AAE1-E24102096E39}"/>
                </a:ext>
              </a:extLst>
            </p:cNvPr>
            <p:cNvSpPr txBox="1"/>
            <p:nvPr/>
          </p:nvSpPr>
          <p:spPr>
            <a:xfrm>
              <a:off x="5129381" y="3040112"/>
              <a:ext cx="3723870" cy="842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Big idea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1874C851-B42E-B2B5-7AFC-F556AFC1E85C}"/>
              </a:ext>
            </a:extLst>
          </p:cNvPr>
          <p:cNvSpPr/>
          <p:nvPr/>
        </p:nvSpPr>
        <p:spPr>
          <a:xfrm>
            <a:off x="2274668" y="3771361"/>
            <a:ext cx="3367103" cy="94811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 idea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1ED479E-D7F0-863C-2B8E-0DD48AEE1E07}"/>
              </a:ext>
            </a:extLst>
          </p:cNvPr>
          <p:cNvSpPr/>
          <p:nvPr/>
        </p:nvSpPr>
        <p:spPr>
          <a:xfrm>
            <a:off x="2274668" y="4923491"/>
            <a:ext cx="3367103" cy="948119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Main idea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460D620-7A72-C696-761D-120BE535D191}"/>
              </a:ext>
            </a:extLst>
          </p:cNvPr>
          <p:cNvSpPr/>
          <p:nvPr/>
        </p:nvSpPr>
        <p:spPr>
          <a:xfrm>
            <a:off x="5391607" y="3883671"/>
            <a:ext cx="727113" cy="748901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A2854E0-DA79-E5AF-6D71-00DB95CB3D97}"/>
              </a:ext>
            </a:extLst>
          </p:cNvPr>
          <p:cNvSpPr/>
          <p:nvPr/>
        </p:nvSpPr>
        <p:spPr>
          <a:xfrm>
            <a:off x="5391607" y="5023098"/>
            <a:ext cx="727113" cy="748901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0626E30-E01E-0F4E-E97A-DB659AAE823A}"/>
              </a:ext>
            </a:extLst>
          </p:cNvPr>
          <p:cNvSpPr/>
          <p:nvPr/>
        </p:nvSpPr>
        <p:spPr>
          <a:xfrm>
            <a:off x="5391606" y="2718842"/>
            <a:ext cx="727113" cy="748901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6D00A0F-2209-3431-82AB-3896BD4A9B9A}"/>
              </a:ext>
            </a:extLst>
          </p:cNvPr>
          <p:cNvSpPr/>
          <p:nvPr/>
        </p:nvSpPr>
        <p:spPr>
          <a:xfrm>
            <a:off x="5533991" y="2908204"/>
            <a:ext cx="435887" cy="400110"/>
          </a:xfrm>
          <a:prstGeom prst="rect">
            <a:avLst/>
          </a:prstGeom>
          <a:solidFill>
            <a:srgbClr val="386546"/>
          </a:solidFill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ingdings" panose="05000000000000000000" pitchFamily="2" charset="2"/>
              </a:rPr>
              <a:t>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7C8AA05-F14D-6945-763A-9E89D4433821}"/>
              </a:ext>
            </a:extLst>
          </p:cNvPr>
          <p:cNvSpPr/>
          <p:nvPr/>
        </p:nvSpPr>
        <p:spPr>
          <a:xfrm>
            <a:off x="5536071" y="4082212"/>
            <a:ext cx="435887" cy="400110"/>
          </a:xfrm>
          <a:prstGeom prst="rect">
            <a:avLst/>
          </a:prstGeom>
          <a:solidFill>
            <a:srgbClr val="386546"/>
          </a:solidFill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ingdings" panose="05000000000000000000" pitchFamily="2" charset="2"/>
              </a:rPr>
              <a:t>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9E138DE-CE16-AA54-10AB-4F455F33724A}"/>
              </a:ext>
            </a:extLst>
          </p:cNvPr>
          <p:cNvSpPr/>
          <p:nvPr/>
        </p:nvSpPr>
        <p:spPr>
          <a:xfrm>
            <a:off x="5533990" y="5223001"/>
            <a:ext cx="435887" cy="400110"/>
          </a:xfrm>
          <a:prstGeom prst="rect">
            <a:avLst/>
          </a:prstGeom>
          <a:solidFill>
            <a:srgbClr val="386546"/>
          </a:solidFill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ingdings" panose="05000000000000000000" pitchFamily="2" charset="2"/>
              </a:rPr>
              <a:t>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A68B29-0E32-BB95-581E-AEF098AD65B2}"/>
              </a:ext>
            </a:extLst>
          </p:cNvPr>
          <p:cNvSpPr txBox="1"/>
          <p:nvPr/>
        </p:nvSpPr>
        <p:spPr>
          <a:xfrm>
            <a:off x="2274668" y="2601794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Paragraph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7F6EDC8-44F7-AED5-BCC3-2A117B95CC54}"/>
              </a:ext>
            </a:extLst>
          </p:cNvPr>
          <p:cNvSpPr txBox="1"/>
          <p:nvPr/>
        </p:nvSpPr>
        <p:spPr>
          <a:xfrm>
            <a:off x="2274668" y="369900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Paragraph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4FE58DE-D361-4BE6-7F47-DEB400DF6669}"/>
              </a:ext>
            </a:extLst>
          </p:cNvPr>
          <p:cNvSpPr txBox="1"/>
          <p:nvPr/>
        </p:nvSpPr>
        <p:spPr>
          <a:xfrm>
            <a:off x="2274668" y="4907739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Paragraph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CA8CE03-8D69-4A1D-AF8B-F95C74603EC9}"/>
              </a:ext>
            </a:extLst>
          </p:cNvPr>
          <p:cNvSpPr txBox="1"/>
          <p:nvPr/>
        </p:nvSpPr>
        <p:spPr>
          <a:xfrm>
            <a:off x="1023937" y="328280"/>
            <a:ext cx="101441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Distinguish Between General and Specific Information</a:t>
            </a:r>
          </a:p>
        </p:txBody>
      </p:sp>
    </p:spTree>
    <p:extLst>
      <p:ext uri="{BB962C8B-B14F-4D97-AF65-F5344CB8AC3E}">
        <p14:creationId xmlns:p14="http://schemas.microsoft.com/office/powerpoint/2010/main" val="775448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>
                <a:solidFill>
                  <a:schemeClr val="bg1"/>
                </a:solidFill>
              </a:rPr>
              <a:t>The </a:t>
            </a:r>
            <a:r>
              <a:rPr lang="en-US" sz="2000" b="1" i="1" dirty="0">
                <a:solidFill>
                  <a:schemeClr val="bg1"/>
                </a:solidFill>
              </a:rPr>
              <a:t>supporting details </a:t>
            </a:r>
            <a:r>
              <a:rPr lang="en-US" sz="2000" i="1" dirty="0">
                <a:solidFill>
                  <a:schemeClr val="bg1"/>
                </a:solidFill>
              </a:rPr>
              <a:t>support or describe the main idea with more specific information.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A7FFD7-5B1D-C82E-9CD4-A9DBAF209CD0}"/>
              </a:ext>
            </a:extLst>
          </p:cNvPr>
          <p:cNvGrpSpPr/>
          <p:nvPr/>
        </p:nvGrpSpPr>
        <p:grpSpPr>
          <a:xfrm>
            <a:off x="3569850" y="2748167"/>
            <a:ext cx="5052300" cy="947732"/>
            <a:chOff x="5914363" y="1747691"/>
            <a:chExt cx="2080340" cy="1617912"/>
          </a:xfrm>
          <a:solidFill>
            <a:srgbClr val="386546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D565341-925A-F8D7-681F-C1A27F2D7C77}"/>
                </a:ext>
              </a:extLst>
            </p:cNvPr>
            <p:cNvSpPr/>
            <p:nvPr/>
          </p:nvSpPr>
          <p:spPr>
            <a:xfrm>
              <a:off x="5914363" y="1747691"/>
              <a:ext cx="2080340" cy="16179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E71165B-DC3A-84D5-C3F3-7D472E237D9E}"/>
                </a:ext>
              </a:extLst>
            </p:cNvPr>
            <p:cNvSpPr txBox="1"/>
            <p:nvPr/>
          </p:nvSpPr>
          <p:spPr>
            <a:xfrm>
              <a:off x="6122276" y="1968710"/>
              <a:ext cx="1664514" cy="93502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Supporting details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244CB10-8EA8-B2C0-0EF6-3C52D02F53C1}"/>
              </a:ext>
            </a:extLst>
          </p:cNvPr>
          <p:cNvGrpSpPr/>
          <p:nvPr/>
        </p:nvGrpSpPr>
        <p:grpSpPr>
          <a:xfrm>
            <a:off x="5974291" y="4319533"/>
            <a:ext cx="2647845" cy="583954"/>
            <a:chOff x="1149290" y="3495983"/>
            <a:chExt cx="2080340" cy="1739458"/>
          </a:xfrm>
          <a:solidFill>
            <a:srgbClr val="386546"/>
          </a:solidFill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F38110D-5F10-CF05-BFBE-589E25A62675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5EF8B83-725A-34D7-8D7E-B607DDC79045}"/>
                </a:ext>
              </a:extLst>
            </p:cNvPr>
            <p:cNvSpPr txBox="1"/>
            <p:nvPr/>
          </p:nvSpPr>
          <p:spPr>
            <a:xfrm>
              <a:off x="1357198" y="3495983"/>
              <a:ext cx="1664514" cy="16315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Minor details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8B6563A-E9BA-246B-5D73-AB0FE1005092}"/>
              </a:ext>
            </a:extLst>
          </p:cNvPr>
          <p:cNvGrpSpPr/>
          <p:nvPr/>
        </p:nvGrpSpPr>
        <p:grpSpPr>
          <a:xfrm>
            <a:off x="3569850" y="4365485"/>
            <a:ext cx="2185987" cy="132259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5F3FF6C-CF1C-E6A6-B645-677C47CD5749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0AE8AB9-3209-22C3-C827-FFAECA119D1B}"/>
                </a:ext>
              </a:extLst>
            </p:cNvPr>
            <p:cNvSpPr txBox="1"/>
            <p:nvPr/>
          </p:nvSpPr>
          <p:spPr>
            <a:xfrm>
              <a:off x="3739737" y="4006424"/>
              <a:ext cx="1664514" cy="6700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Major details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518FE71E-BF56-8D13-11AA-279748FB6715}"/>
              </a:ext>
            </a:extLst>
          </p:cNvPr>
          <p:cNvGrpSpPr/>
          <p:nvPr/>
        </p:nvGrpSpPr>
        <p:grpSpPr>
          <a:xfrm>
            <a:off x="5974291" y="5104125"/>
            <a:ext cx="2647845" cy="583954"/>
            <a:chOff x="1149290" y="3495983"/>
            <a:chExt cx="2080340" cy="1739458"/>
          </a:xfrm>
          <a:solidFill>
            <a:srgbClr val="386546"/>
          </a:solidFill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28883A4-632B-C916-9BC1-29866C6A804D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0A42E89-774A-439A-1E81-D10DEDBD5C04}"/>
                </a:ext>
              </a:extLst>
            </p:cNvPr>
            <p:cNvSpPr txBox="1"/>
            <p:nvPr/>
          </p:nvSpPr>
          <p:spPr>
            <a:xfrm>
              <a:off x="1357198" y="3495983"/>
              <a:ext cx="1664514" cy="16315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Minor details</a:t>
              </a:r>
            </a:p>
          </p:txBody>
        </p: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3596BB5-897C-A03B-1EAE-96D92D7E07D9}"/>
              </a:ext>
            </a:extLst>
          </p:cNvPr>
          <p:cNvCxnSpPr>
            <a:cxnSpLocks/>
            <a:stCxn id="53" idx="0"/>
          </p:cNvCxnSpPr>
          <p:nvPr/>
        </p:nvCxnSpPr>
        <p:spPr>
          <a:xfrm flipV="1">
            <a:off x="7298207" y="3731037"/>
            <a:ext cx="0" cy="588496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8F27926-B9B6-396D-6FCD-9D403EF461FB}"/>
              </a:ext>
            </a:extLst>
          </p:cNvPr>
          <p:cNvCxnSpPr>
            <a:cxnSpLocks/>
            <a:stCxn id="56" idx="0"/>
          </p:cNvCxnSpPr>
          <p:nvPr/>
        </p:nvCxnSpPr>
        <p:spPr>
          <a:xfrm flipH="1" flipV="1">
            <a:off x="4662840" y="3734317"/>
            <a:ext cx="4" cy="585216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9A039D51-4029-21C8-AE88-FB79DECAD2EE}"/>
              </a:ext>
            </a:extLst>
          </p:cNvPr>
          <p:cNvSpPr txBox="1"/>
          <p:nvPr/>
        </p:nvSpPr>
        <p:spPr>
          <a:xfrm>
            <a:off x="1023937" y="328280"/>
            <a:ext cx="101441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Distinguish Between General and Specific Information</a:t>
            </a:r>
          </a:p>
        </p:txBody>
      </p:sp>
    </p:spTree>
    <p:extLst>
      <p:ext uri="{BB962C8B-B14F-4D97-AF65-F5344CB8AC3E}">
        <p14:creationId xmlns:p14="http://schemas.microsoft.com/office/powerpoint/2010/main" val="65525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Recognize the General Topic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569007"/>
            <a:ext cx="8058154" cy="1011735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2923" y="1864774"/>
              <a:ext cx="7807571" cy="6639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The </a:t>
              </a:r>
              <a:r>
                <a:rPr kumimoji="0" lang="en-US" sz="2000" i="1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topic</a:t>
              </a:r>
              <a:r>
                <a:rPr kumimoji="0" lang="en-US" sz="2000" b="0" i="1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is a general word or phrase that indicates the purpose of a passage.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066923" y="4172764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6" name="Rectangle 15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6821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is the broad subject? What topic could act as an umbrella that houses all the sentences or paragraphs?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066923" y="2923443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words are repeated?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332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srgbClr val="323542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Locate the Main Idea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066923" y="1334295"/>
            <a:ext cx="8058154" cy="967957"/>
          </a:xfrm>
          <a:prstGeom prst="rect">
            <a:avLst/>
          </a:prstGeom>
          <a:solidFill>
            <a:srgbClr val="386546"/>
          </a:solidFill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idea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a statement or argument that a texts communicates about its topic.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066923" y="2621496"/>
            <a:ext cx="8058154" cy="912269"/>
            <a:chOff x="542923" y="1736760"/>
            <a:chExt cx="8058154" cy="1079631"/>
          </a:xfrm>
          <a:solidFill>
            <a:srgbClr val="C7D4CB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0"/>
              <a:ext cx="8058154" cy="10796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33045" y="1828365"/>
              <a:ext cx="7807571" cy="837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big-picture message is the author communicating? What does the author want me to understand?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066923" y="3721219"/>
            <a:ext cx="8058154" cy="91226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2" name="Rectangle 2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33045" y="1986221"/>
              <a:ext cx="7807571" cy="35391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 idea or statement is supported by the evidence or details?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4506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427</Words>
  <Application>Microsoft Macintosh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Liz Fore</cp:lastModifiedBy>
  <cp:revision>46</cp:revision>
  <dcterms:created xsi:type="dcterms:W3CDTF">2017-06-16T13:06:21Z</dcterms:created>
  <dcterms:modified xsi:type="dcterms:W3CDTF">2022-06-03T17:00:51Z</dcterms:modified>
</cp:coreProperties>
</file>