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22"/>
  </p:notesMasterIdLst>
  <p:sldIdLst>
    <p:sldId id="293" r:id="rId2"/>
    <p:sldId id="351" r:id="rId3"/>
    <p:sldId id="279" r:id="rId4"/>
    <p:sldId id="294" r:id="rId5"/>
    <p:sldId id="371" r:id="rId6"/>
    <p:sldId id="370" r:id="rId7"/>
    <p:sldId id="280" r:id="rId8"/>
    <p:sldId id="369" r:id="rId9"/>
    <p:sldId id="295" r:id="rId10"/>
    <p:sldId id="282" r:id="rId11"/>
    <p:sldId id="283" r:id="rId12"/>
    <p:sldId id="296" r:id="rId13"/>
    <p:sldId id="284" r:id="rId14"/>
    <p:sldId id="285" r:id="rId15"/>
    <p:sldId id="286" r:id="rId16"/>
    <p:sldId id="287" r:id="rId17"/>
    <p:sldId id="289" r:id="rId18"/>
    <p:sldId id="275" r:id="rId19"/>
    <p:sldId id="290" r:id="rId20"/>
    <p:sldId id="340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  <p14:sldId id="279"/>
            <p14:sldId id="294"/>
            <p14:sldId id="371"/>
            <p14:sldId id="370"/>
            <p14:sldId id="280"/>
            <p14:sldId id="369"/>
            <p14:sldId id="295"/>
            <p14:sldId id="282"/>
            <p14:sldId id="283"/>
            <p14:sldId id="296"/>
            <p14:sldId id="284"/>
            <p14:sldId id="285"/>
            <p14:sldId id="286"/>
            <p14:sldId id="287"/>
            <p14:sldId id="289"/>
            <p14:sldId id="275"/>
            <p14:sldId id="290"/>
          </p14:sldIdLst>
        </p14:section>
        <p14:section name="Bullet Lists" id="{75E99226-54C6-4B40-9F9B-803C5E10A6BA}">
          <p14:sldIdLst/>
        </p14:section>
        <p14:section name="Boxes" id="{BC8DCA9B-1D1A-45EE-A36C-A4F5E0816D56}">
          <p14:sldIdLst/>
        </p14:section>
        <p14:section name="Extended Examples" id="{F578CCFA-269D-485F-9ADF-C586276AD30E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  <a:srgbClr val="314C57"/>
    <a:srgbClr val="386546"/>
    <a:srgbClr val="C7D4CB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A60CCA-16F7-4DD2-B658-6DE0EDE70D21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ABA72A-A69B-4F38-8D35-5F2E63436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282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988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28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78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Identifying Organizational Patterns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Signal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937656" y="1612191"/>
            <a:ext cx="8321040" cy="3351695"/>
            <a:chOff x="409831" y="1821206"/>
            <a:chExt cx="8312575" cy="3298655"/>
          </a:xfrm>
          <a:solidFill>
            <a:srgbClr val="314C57"/>
          </a:solidFill>
        </p:grpSpPr>
        <p:grpSp>
          <p:nvGrpSpPr>
            <p:cNvPr id="5" name="Group 8"/>
            <p:cNvGrpSpPr/>
            <p:nvPr/>
          </p:nvGrpSpPr>
          <p:grpSpPr>
            <a:xfrm>
              <a:off x="409831" y="1821206"/>
              <a:ext cx="8312575" cy="3298655"/>
              <a:chOff x="409831" y="1821206"/>
              <a:chExt cx="8312575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409831" y="1821206"/>
                <a:ext cx="4091893" cy="3298655"/>
              </a:xfrm>
              <a:prstGeom prst="rect">
                <a:avLst/>
              </a:prstGeom>
              <a:grpFill/>
              <a:ln w="762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27826" y="1821206"/>
                <a:ext cx="4094580" cy="3298655"/>
              </a:xfrm>
              <a:prstGeom prst="rect">
                <a:avLst/>
              </a:prstGeom>
              <a:grpFill/>
              <a:ln w="762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64575" y="3058851"/>
                <a:ext cx="824694" cy="812194"/>
              </a:xfrm>
              <a:prstGeom prst="ellipse">
                <a:avLst/>
              </a:prstGeom>
              <a:grpFill/>
              <a:ln w="762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0" b="1" dirty="0">
                  <a:solidFill>
                    <a:srgbClr val="CCA49C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3115889"/>
              <a:ext cx="3325552" cy="498280"/>
            </a:xfrm>
            <a:prstGeom prst="rect">
              <a:avLst/>
            </a:prstGeom>
            <a:grp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rgbClr val="F3EDE7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3088012"/>
              <a:ext cx="3325552" cy="579750"/>
            </a:xfrm>
            <a:prstGeom prst="rect">
              <a:avLst/>
            </a:prstGeom>
            <a:grp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>
                  <a:solidFill>
                    <a:srgbClr val="F3EDE7"/>
                  </a:solidFill>
                </a:rPr>
                <a:t>Chronological 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5846501" y="2995151"/>
            <a:ext cx="412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FF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84946" y="1976464"/>
            <a:ext cx="308860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after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 afterward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at last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before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 next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 since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then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65467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Compare and Contrast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840475" y="1705557"/>
            <a:ext cx="7006666" cy="1216152"/>
            <a:chOff x="542923" y="1473431"/>
            <a:chExt cx="8058154" cy="806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4742" y="1642171"/>
              <a:ext cx="6893106" cy="510536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rgbClr val="FFFFFF"/>
                  </a:solidFill>
                </a:rPr>
                <a:t>Shows similarities and differences between two topics. 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2563926" y="3499160"/>
            <a:ext cx="7296912" cy="1216152"/>
            <a:chOff x="542923" y="1334021"/>
            <a:chExt cx="8058154" cy="806935"/>
          </a:xfrm>
          <a:solidFill>
            <a:srgbClr val="314C57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33402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384819" y="1493030"/>
              <a:ext cx="7164682" cy="510536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Used in descriptive and informative essays and advertisements. </a:t>
              </a:r>
            </a:p>
          </p:txBody>
        </p:sp>
      </p:grpSp>
      <p:sp>
        <p:nvSpPr>
          <p:cNvPr id="15" name="Oval 14"/>
          <p:cNvSpPr/>
          <p:nvPr/>
        </p:nvSpPr>
        <p:spPr>
          <a:xfrm>
            <a:off x="2209456" y="1718525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627981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62798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2209456" y="3479204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627981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6279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809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148704" y="1555278"/>
            <a:ext cx="3894590" cy="906037"/>
          </a:xfrm>
          <a:prstGeom prst="rect">
            <a:avLst/>
          </a:prstGeom>
          <a:solidFill>
            <a:srgbClr val="314C57"/>
          </a:solidFill>
          <a:ln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5"/>
          <p:cNvGrpSpPr/>
          <p:nvPr/>
        </p:nvGrpSpPr>
        <p:grpSpPr>
          <a:xfrm>
            <a:off x="2995914" y="3345364"/>
            <a:ext cx="6200172" cy="1703012"/>
            <a:chOff x="2234414" y="3468029"/>
            <a:chExt cx="6200172" cy="1703012"/>
          </a:xfrm>
          <a:solidFill>
            <a:srgbClr val="314C57"/>
          </a:solidFill>
        </p:grpSpPr>
        <p:grpSp>
          <p:nvGrpSpPr>
            <p:cNvPr id="3" name="Group 15"/>
            <p:cNvGrpSpPr/>
            <p:nvPr/>
          </p:nvGrpSpPr>
          <p:grpSpPr>
            <a:xfrm>
              <a:off x="5894832" y="3476055"/>
              <a:ext cx="2539754" cy="1694986"/>
              <a:chOff x="5544807" y="3561081"/>
              <a:chExt cx="1486590" cy="1504455"/>
            </a:xfrm>
            <a:grpFill/>
          </p:grpSpPr>
          <p:sp>
            <p:nvSpPr>
              <p:cNvPr id="17" name="Rectangle 16"/>
              <p:cNvSpPr/>
              <p:nvPr/>
            </p:nvSpPr>
            <p:spPr>
              <a:xfrm>
                <a:off x="5544807" y="3561081"/>
                <a:ext cx="1486590" cy="1504455"/>
              </a:xfrm>
              <a:prstGeom prst="rect">
                <a:avLst/>
              </a:prstGeom>
              <a:grpFill/>
              <a:ln>
                <a:solidFill>
                  <a:srgbClr val="60919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5730619" y="3823101"/>
                <a:ext cx="1116076" cy="40977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rgbClr val="ECECEC"/>
                    </a:solidFill>
                  </a:rPr>
                  <a:t>Differences</a:t>
                </a:r>
              </a:p>
            </p:txBody>
          </p:sp>
        </p:grpSp>
        <p:sp>
          <p:nvSpPr>
            <p:cNvPr id="25" name="Rectangle 24"/>
            <p:cNvSpPr/>
            <p:nvPr/>
          </p:nvSpPr>
          <p:spPr>
            <a:xfrm>
              <a:off x="2234414" y="3468029"/>
              <a:ext cx="2539754" cy="1694986"/>
            </a:xfrm>
            <a:prstGeom prst="rect">
              <a:avLst/>
            </a:prstGeom>
            <a:grpFill/>
            <a:ln>
              <a:solidFill>
                <a:srgbClr val="60919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692696" y="3771257"/>
              <a:ext cx="1623189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ECECEC"/>
                  </a:solidFill>
                </a:rPr>
                <a:t>Similarities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4531664" y="1778331"/>
            <a:ext cx="3128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ECECEC"/>
                </a:solidFill>
              </a:rPr>
              <a:t>Cell phone carriers</a:t>
            </a:r>
          </a:p>
        </p:txBody>
      </p:sp>
      <p:sp>
        <p:nvSpPr>
          <p:cNvPr id="36" name="Up Arrow 35"/>
          <p:cNvSpPr/>
          <p:nvPr/>
        </p:nvSpPr>
        <p:spPr>
          <a:xfrm rot="19432014" flipV="1">
            <a:off x="7534331" y="2489573"/>
            <a:ext cx="301083" cy="814039"/>
          </a:xfrm>
          <a:prstGeom prst="upArrow">
            <a:avLst>
              <a:gd name="adj1" fmla="val 27777"/>
              <a:gd name="adj2" fmla="val 50000"/>
            </a:avLst>
          </a:prstGeom>
          <a:solidFill>
            <a:srgbClr val="627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Up Arrow 37"/>
          <p:cNvSpPr/>
          <p:nvPr/>
        </p:nvSpPr>
        <p:spPr>
          <a:xfrm rot="2167986" flipH="1" flipV="1">
            <a:off x="4359752" y="2484946"/>
            <a:ext cx="301083" cy="814039"/>
          </a:xfrm>
          <a:prstGeom prst="upArrow">
            <a:avLst>
              <a:gd name="adj1" fmla="val 27777"/>
              <a:gd name="adj2" fmla="val 50000"/>
            </a:avLst>
          </a:prstGeom>
          <a:solidFill>
            <a:srgbClr val="627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0" y="310766"/>
            <a:ext cx="9144000" cy="830858"/>
            <a:chOff x="-1" y="1016188"/>
            <a:chExt cx="9144000" cy="5225573"/>
          </a:xfrm>
        </p:grpSpPr>
        <p:sp>
          <p:nvSpPr>
            <p:cNvPr id="29" name="TextBox 28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Compare and Contrast</a:t>
              </a:r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1478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Signal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937656" y="1612191"/>
            <a:ext cx="8321040" cy="3351695"/>
            <a:chOff x="409831" y="1821206"/>
            <a:chExt cx="8312575" cy="3298655"/>
          </a:xfrm>
          <a:solidFill>
            <a:srgbClr val="314C57"/>
          </a:solidFill>
        </p:grpSpPr>
        <p:grpSp>
          <p:nvGrpSpPr>
            <p:cNvPr id="5" name="Group 8"/>
            <p:cNvGrpSpPr/>
            <p:nvPr/>
          </p:nvGrpSpPr>
          <p:grpSpPr>
            <a:xfrm>
              <a:off x="409831" y="1821206"/>
              <a:ext cx="8312575" cy="3298655"/>
              <a:chOff x="409831" y="1821206"/>
              <a:chExt cx="8312575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409831" y="1821206"/>
                <a:ext cx="4091893" cy="3298655"/>
              </a:xfrm>
              <a:prstGeom prst="rect">
                <a:avLst/>
              </a:prstGeom>
              <a:grpFill/>
              <a:ln w="762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27826" y="1821206"/>
                <a:ext cx="4094580" cy="3298655"/>
              </a:xfrm>
              <a:prstGeom prst="rect">
                <a:avLst/>
              </a:prstGeom>
              <a:grpFill/>
              <a:ln w="762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64575" y="3058851"/>
                <a:ext cx="824694" cy="812194"/>
              </a:xfrm>
              <a:prstGeom prst="ellipse">
                <a:avLst/>
              </a:prstGeom>
              <a:grpFill/>
              <a:ln w="762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0" b="1" dirty="0">
                  <a:solidFill>
                    <a:srgbClr val="CCA49C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3115889"/>
              <a:ext cx="3325552" cy="498280"/>
            </a:xfrm>
            <a:prstGeom prst="rect">
              <a:avLst/>
            </a:prstGeom>
            <a:grp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rgbClr val="F3EDE7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3088012"/>
              <a:ext cx="3325552" cy="579750"/>
            </a:xfrm>
            <a:prstGeom prst="rect">
              <a:avLst/>
            </a:prstGeom>
            <a:grp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>
                  <a:solidFill>
                    <a:srgbClr val="F3EDE7"/>
                  </a:solidFill>
                </a:rPr>
                <a:t>Compare and contrast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5846501" y="2995151"/>
            <a:ext cx="412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FF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62386" y="2053914"/>
            <a:ext cx="308860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although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 as well as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 however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 in contrast 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just as 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like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on the other hand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38144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Order of Importance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840475" y="1705557"/>
            <a:ext cx="7006666" cy="1216152"/>
            <a:chOff x="542923" y="1473431"/>
            <a:chExt cx="8058154" cy="806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4742" y="1642171"/>
              <a:ext cx="6893106" cy="510536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rgbClr val="FFFFFF"/>
                  </a:solidFill>
                </a:rPr>
                <a:t>Arranges information from most important to least important or vice versa.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2563926" y="3499160"/>
            <a:ext cx="7296912" cy="1216152"/>
            <a:chOff x="542923" y="1334021"/>
            <a:chExt cx="8058154" cy="806935"/>
          </a:xfrm>
          <a:solidFill>
            <a:srgbClr val="314C57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33402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384819" y="1493030"/>
              <a:ext cx="7164682" cy="510536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Used in documents that persuade an audience to make a decision. </a:t>
              </a:r>
            </a:p>
          </p:txBody>
        </p:sp>
      </p:grpSp>
      <p:sp>
        <p:nvSpPr>
          <p:cNvPr id="15" name="Oval 14"/>
          <p:cNvSpPr/>
          <p:nvPr/>
        </p:nvSpPr>
        <p:spPr>
          <a:xfrm>
            <a:off x="2209456" y="1718525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627981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62798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2209456" y="3479204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627981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6279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7923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Signal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937656" y="1612191"/>
            <a:ext cx="8321040" cy="3351695"/>
            <a:chOff x="409831" y="1821206"/>
            <a:chExt cx="8312575" cy="3298655"/>
          </a:xfrm>
          <a:solidFill>
            <a:srgbClr val="314C57"/>
          </a:solidFill>
        </p:grpSpPr>
        <p:grpSp>
          <p:nvGrpSpPr>
            <p:cNvPr id="5" name="Group 8"/>
            <p:cNvGrpSpPr/>
            <p:nvPr/>
          </p:nvGrpSpPr>
          <p:grpSpPr>
            <a:xfrm>
              <a:off x="409831" y="1821206"/>
              <a:ext cx="8312575" cy="3298655"/>
              <a:chOff x="409831" y="1821206"/>
              <a:chExt cx="8312575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409831" y="1821206"/>
                <a:ext cx="4091893" cy="3298655"/>
              </a:xfrm>
              <a:prstGeom prst="rect">
                <a:avLst/>
              </a:prstGeom>
              <a:grpFill/>
              <a:ln w="762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27826" y="1821206"/>
                <a:ext cx="4094580" cy="3298655"/>
              </a:xfrm>
              <a:prstGeom prst="rect">
                <a:avLst/>
              </a:prstGeom>
              <a:grpFill/>
              <a:ln w="762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64575" y="3058851"/>
                <a:ext cx="824694" cy="812194"/>
              </a:xfrm>
              <a:prstGeom prst="ellipse">
                <a:avLst/>
              </a:prstGeom>
              <a:grpFill/>
              <a:ln w="762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0" b="1" dirty="0">
                  <a:solidFill>
                    <a:srgbClr val="CCA49C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3115889"/>
              <a:ext cx="3325552" cy="498280"/>
            </a:xfrm>
            <a:prstGeom prst="rect">
              <a:avLst/>
            </a:prstGeom>
            <a:grp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rgbClr val="F3EDE7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3088012"/>
              <a:ext cx="3325552" cy="579750"/>
            </a:xfrm>
            <a:prstGeom prst="rect">
              <a:avLst/>
            </a:prstGeom>
            <a:grp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>
                  <a:solidFill>
                    <a:srgbClr val="F3EDE7"/>
                  </a:solidFill>
                </a:rPr>
                <a:t>Order of importance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5846501" y="2995151"/>
            <a:ext cx="412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FF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62386" y="1945484"/>
            <a:ext cx="308860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best of all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finally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 key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lastly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 least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 most importantly significant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4774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Spatial 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840475" y="1705557"/>
            <a:ext cx="7006666" cy="1216152"/>
            <a:chOff x="542923" y="1473431"/>
            <a:chExt cx="8058154" cy="806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4742" y="1642171"/>
              <a:ext cx="6893106" cy="510536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rgbClr val="FFFFFF"/>
                  </a:solidFill>
                </a:rPr>
                <a:t>Follows a logical direction, such as top to bottom, left to right, or inside to outside. 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2563926" y="3499160"/>
            <a:ext cx="7296912" cy="1216152"/>
            <a:chOff x="542923" y="1334021"/>
            <a:chExt cx="8058154" cy="806935"/>
          </a:xfrm>
          <a:solidFill>
            <a:srgbClr val="314C57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33402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384819" y="1493030"/>
              <a:ext cx="7164682" cy="510536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Used in descriptive essays and documents requiring visualization. </a:t>
              </a:r>
            </a:p>
          </p:txBody>
        </p:sp>
      </p:grpSp>
      <p:sp>
        <p:nvSpPr>
          <p:cNvPr id="15" name="Oval 14"/>
          <p:cNvSpPr/>
          <p:nvPr/>
        </p:nvSpPr>
        <p:spPr>
          <a:xfrm>
            <a:off x="2209456" y="1718525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627981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62798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2209456" y="3479204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627981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6279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77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Signal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937656" y="1612191"/>
            <a:ext cx="8321040" cy="3351695"/>
            <a:chOff x="409831" y="1821206"/>
            <a:chExt cx="8312575" cy="3298655"/>
          </a:xfrm>
          <a:solidFill>
            <a:srgbClr val="314C57"/>
          </a:solidFill>
        </p:grpSpPr>
        <p:grpSp>
          <p:nvGrpSpPr>
            <p:cNvPr id="5" name="Group 8"/>
            <p:cNvGrpSpPr/>
            <p:nvPr/>
          </p:nvGrpSpPr>
          <p:grpSpPr>
            <a:xfrm>
              <a:off x="409831" y="1821206"/>
              <a:ext cx="8312575" cy="3298655"/>
              <a:chOff x="409831" y="1821206"/>
              <a:chExt cx="8312575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409831" y="1821206"/>
                <a:ext cx="4091893" cy="3298655"/>
              </a:xfrm>
              <a:prstGeom prst="rect">
                <a:avLst/>
              </a:prstGeom>
              <a:grpFill/>
              <a:ln w="762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27826" y="1821206"/>
                <a:ext cx="4094580" cy="3298655"/>
              </a:xfrm>
              <a:prstGeom prst="rect">
                <a:avLst/>
              </a:prstGeom>
              <a:grpFill/>
              <a:ln w="762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64575" y="3058851"/>
                <a:ext cx="824694" cy="812194"/>
              </a:xfrm>
              <a:prstGeom prst="ellipse">
                <a:avLst/>
              </a:prstGeom>
              <a:grpFill/>
              <a:ln w="762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0" b="1" dirty="0">
                  <a:solidFill>
                    <a:srgbClr val="CCA49C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3115889"/>
              <a:ext cx="3325552" cy="498280"/>
            </a:xfrm>
            <a:prstGeom prst="rect">
              <a:avLst/>
            </a:prstGeom>
            <a:grp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rgbClr val="F3EDE7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3088012"/>
              <a:ext cx="3325552" cy="579750"/>
            </a:xfrm>
            <a:prstGeom prst="rect">
              <a:avLst/>
            </a:prstGeom>
            <a:grp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>
                  <a:solidFill>
                    <a:srgbClr val="F3EDE7"/>
                  </a:solidFill>
                </a:rPr>
                <a:t>Spatial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5846501" y="2995151"/>
            <a:ext cx="412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FF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62386" y="1790584"/>
            <a:ext cx="308860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above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across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below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 in front of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inside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next to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outside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to the left/right of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056719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Topical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794860" y="1580912"/>
            <a:ext cx="7141465" cy="806935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56665" y="1951825"/>
              <a:ext cx="6738137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rgbClr val="FFFFFF"/>
                  </a:solidFill>
                </a:rPr>
                <a:t>Used for equally important main points 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2794860" y="2855312"/>
            <a:ext cx="7141465" cy="806935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03598" y="1890265"/>
              <a:ext cx="7597479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Almost any book or document can be arranged topically. 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2499773" y="3980816"/>
            <a:ext cx="6582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FF"/>
                </a:solidFill>
              </a:rPr>
              <a:t>Uses words to show why and how such as “as a result, because, cause, due to, effect, therefore, or since.”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821967" y="4145825"/>
            <a:ext cx="7141464" cy="806935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274204" y="4260769"/>
            <a:ext cx="65094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ECECEC"/>
                </a:solidFill>
              </a:rPr>
              <a:t>Doesn’t use time, location, or importance. </a:t>
            </a:r>
          </a:p>
        </p:txBody>
      </p:sp>
      <p:sp>
        <p:nvSpPr>
          <p:cNvPr id="17" name="Oval 16"/>
          <p:cNvSpPr/>
          <p:nvPr/>
        </p:nvSpPr>
        <p:spPr>
          <a:xfrm>
            <a:off x="2177605" y="4038359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627981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62798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2177605" y="2767064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627981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62798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85829" y="1580911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627981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6279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9692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Signal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937656" y="1592653"/>
            <a:ext cx="8321040" cy="3371233"/>
            <a:chOff x="409831" y="1801977"/>
            <a:chExt cx="8312575" cy="3317884"/>
          </a:xfrm>
          <a:solidFill>
            <a:srgbClr val="314C57"/>
          </a:solidFill>
        </p:grpSpPr>
        <p:grpSp>
          <p:nvGrpSpPr>
            <p:cNvPr id="5" name="Group 8"/>
            <p:cNvGrpSpPr/>
            <p:nvPr/>
          </p:nvGrpSpPr>
          <p:grpSpPr>
            <a:xfrm>
              <a:off x="409831" y="1801977"/>
              <a:ext cx="8312575" cy="3317884"/>
              <a:chOff x="409831" y="1801977"/>
              <a:chExt cx="8312575" cy="3317884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409831" y="1821206"/>
                <a:ext cx="4091893" cy="3298655"/>
              </a:xfrm>
              <a:prstGeom prst="rect">
                <a:avLst/>
              </a:prstGeom>
              <a:grpFill/>
              <a:ln w="762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27826" y="1801977"/>
                <a:ext cx="4094580" cy="3298655"/>
              </a:xfrm>
              <a:prstGeom prst="rect">
                <a:avLst/>
              </a:prstGeom>
              <a:grpFill/>
              <a:ln w="762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64575" y="3058851"/>
                <a:ext cx="824694" cy="812194"/>
              </a:xfrm>
              <a:prstGeom prst="ellipse">
                <a:avLst/>
              </a:prstGeom>
              <a:grpFill/>
              <a:ln w="762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0" b="1" dirty="0">
                  <a:solidFill>
                    <a:srgbClr val="CCA49C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3115889"/>
              <a:ext cx="3325552" cy="498280"/>
            </a:xfrm>
            <a:prstGeom prst="rect">
              <a:avLst/>
            </a:prstGeom>
            <a:grp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rgbClr val="F3EDE7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3088012"/>
              <a:ext cx="3325552" cy="579750"/>
            </a:xfrm>
            <a:prstGeom prst="rect">
              <a:avLst/>
            </a:prstGeom>
            <a:grp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>
                  <a:solidFill>
                    <a:srgbClr val="F3EDE7"/>
                  </a:solidFill>
                </a:rPr>
                <a:t>Topical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5846501" y="2995151"/>
            <a:ext cx="412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FF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62386" y="1914504"/>
            <a:ext cx="308860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ECECEC"/>
                </a:solidFill>
              </a:rPr>
              <a:t>first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 finally 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last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 main point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 next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second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to begin </a:t>
            </a:r>
          </a:p>
        </p:txBody>
      </p:sp>
    </p:spTree>
    <p:extLst>
      <p:ext uri="{BB962C8B-B14F-4D97-AF65-F5344CB8AC3E}">
        <p14:creationId xmlns:p14="http://schemas.microsoft.com/office/powerpoint/2010/main" val="63787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Cause and effect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Chronological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Compare and contrast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Order of importance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Spatial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Topical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Cause and Effect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840475" y="1705557"/>
            <a:ext cx="7006666" cy="1216152"/>
            <a:chOff x="542923" y="1473431"/>
            <a:chExt cx="8058154" cy="806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02865" y="1734672"/>
              <a:ext cx="6893106" cy="285900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Explains causes and effects of a topic.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2563926" y="3499160"/>
            <a:ext cx="7296912" cy="1216152"/>
            <a:chOff x="542923" y="1334021"/>
            <a:chExt cx="8058154" cy="806935"/>
          </a:xfrm>
          <a:solidFill>
            <a:srgbClr val="314C57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33402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367715" y="1564975"/>
              <a:ext cx="7164682" cy="285900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Commonly used in informative and persuasive articles.</a:t>
              </a:r>
            </a:p>
          </p:txBody>
        </p:sp>
      </p:grpSp>
      <p:sp>
        <p:nvSpPr>
          <p:cNvPr id="15" name="Oval 14"/>
          <p:cNvSpPr/>
          <p:nvPr/>
        </p:nvSpPr>
        <p:spPr>
          <a:xfrm>
            <a:off x="2209456" y="1718525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627981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62798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2209456" y="3479204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627981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6279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203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643932" y="1492526"/>
            <a:ext cx="4528307" cy="924797"/>
          </a:xfrm>
          <a:prstGeom prst="rect">
            <a:avLst/>
          </a:prstGeom>
          <a:solidFill>
            <a:srgbClr val="314C57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2150126" y="1430566"/>
            <a:ext cx="2972394" cy="1085185"/>
          </a:xfrm>
          <a:prstGeom prst="rightArrow">
            <a:avLst/>
          </a:prstGeom>
          <a:solidFill>
            <a:srgbClr val="314C57"/>
          </a:solidFill>
          <a:ln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150127" y="1797534"/>
            <a:ext cx="24251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Plastic water bottles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15654" y="1797534"/>
            <a:ext cx="3655276" cy="400110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Increase in wildlife deaths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33843" y="3128887"/>
            <a:ext cx="28808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Acid rain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468797" y="4538437"/>
            <a:ext cx="18586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Video games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97140" y="4540337"/>
            <a:ext cx="22922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Violent youth</a:t>
            </a:r>
          </a:p>
        </p:txBody>
      </p:sp>
      <p:grpSp>
        <p:nvGrpSpPr>
          <p:cNvPr id="2" name="Group 3"/>
          <p:cNvGrpSpPr/>
          <p:nvPr/>
        </p:nvGrpSpPr>
        <p:grpSpPr>
          <a:xfrm>
            <a:off x="1524000" y="310766"/>
            <a:ext cx="9144000" cy="830858"/>
            <a:chOff x="-1" y="1016188"/>
            <a:chExt cx="9144000" cy="5225573"/>
          </a:xfrm>
        </p:grpSpPr>
        <p:sp>
          <p:nvSpPr>
            <p:cNvPr id="27" name="TextBox 2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Examples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94187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643932" y="1492526"/>
            <a:ext cx="4528307" cy="924797"/>
          </a:xfrm>
          <a:prstGeom prst="rect">
            <a:avLst/>
          </a:prstGeom>
          <a:solidFill>
            <a:srgbClr val="314C57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643932" y="2856531"/>
            <a:ext cx="4528307" cy="924797"/>
          </a:xfrm>
          <a:prstGeom prst="rect">
            <a:avLst/>
          </a:prstGeom>
          <a:solidFill>
            <a:srgbClr val="314C57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2150126" y="1430566"/>
            <a:ext cx="2972394" cy="1085185"/>
          </a:xfrm>
          <a:prstGeom prst="rightArrow">
            <a:avLst/>
          </a:prstGeom>
          <a:solidFill>
            <a:srgbClr val="314C57"/>
          </a:solidFill>
          <a:ln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2150126" y="2804573"/>
            <a:ext cx="2972394" cy="1085185"/>
          </a:xfrm>
          <a:prstGeom prst="rightArrow">
            <a:avLst/>
          </a:prstGeom>
          <a:solidFill>
            <a:srgbClr val="314C57"/>
          </a:solidFill>
          <a:ln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150127" y="1797534"/>
            <a:ext cx="24251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Plastic water bottles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15654" y="1797534"/>
            <a:ext cx="3655276" cy="400110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Increase in wildlife deaths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98429" y="3175357"/>
            <a:ext cx="22613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Pesticides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33843" y="3128887"/>
            <a:ext cx="28808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Acid rain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468797" y="4538437"/>
            <a:ext cx="18586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Video games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97140" y="4540337"/>
            <a:ext cx="22922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Violent youth</a:t>
            </a:r>
          </a:p>
        </p:txBody>
      </p:sp>
      <p:grpSp>
        <p:nvGrpSpPr>
          <p:cNvPr id="2" name="Group 3"/>
          <p:cNvGrpSpPr/>
          <p:nvPr/>
        </p:nvGrpSpPr>
        <p:grpSpPr>
          <a:xfrm>
            <a:off x="1524000" y="310766"/>
            <a:ext cx="9144000" cy="830858"/>
            <a:chOff x="-1" y="1016188"/>
            <a:chExt cx="9144000" cy="5225573"/>
          </a:xfrm>
        </p:grpSpPr>
        <p:sp>
          <p:nvSpPr>
            <p:cNvPr id="27" name="TextBox 2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Examples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91881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643932" y="1492526"/>
            <a:ext cx="4528307" cy="924797"/>
          </a:xfrm>
          <a:prstGeom prst="rect">
            <a:avLst/>
          </a:prstGeom>
          <a:solidFill>
            <a:srgbClr val="314C57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643932" y="2856531"/>
            <a:ext cx="4528307" cy="924797"/>
          </a:xfrm>
          <a:prstGeom prst="rect">
            <a:avLst/>
          </a:prstGeom>
          <a:solidFill>
            <a:srgbClr val="314C57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641452" y="4267006"/>
            <a:ext cx="4528307" cy="924797"/>
          </a:xfrm>
          <a:prstGeom prst="rect">
            <a:avLst/>
          </a:prstGeom>
          <a:solidFill>
            <a:srgbClr val="314C57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2150126" y="1430566"/>
            <a:ext cx="2972394" cy="1085185"/>
          </a:xfrm>
          <a:prstGeom prst="rightArrow">
            <a:avLst/>
          </a:prstGeom>
          <a:solidFill>
            <a:srgbClr val="314C57"/>
          </a:solidFill>
          <a:ln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2150126" y="2804573"/>
            <a:ext cx="2972394" cy="1085185"/>
          </a:xfrm>
          <a:prstGeom prst="rightArrow">
            <a:avLst/>
          </a:prstGeom>
          <a:solidFill>
            <a:srgbClr val="314C57"/>
          </a:solidFill>
          <a:ln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2150126" y="4199558"/>
            <a:ext cx="2972394" cy="1085185"/>
          </a:xfrm>
          <a:prstGeom prst="rightArrow">
            <a:avLst/>
          </a:prstGeom>
          <a:solidFill>
            <a:srgbClr val="314C57"/>
          </a:solidFill>
          <a:ln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150127" y="1797534"/>
            <a:ext cx="24251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Plastic water bottles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15654" y="1797534"/>
            <a:ext cx="3655276" cy="400110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Increase in wildlife deaths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98429" y="3175357"/>
            <a:ext cx="22613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Pesticides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33843" y="3128887"/>
            <a:ext cx="28808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Acid rain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468797" y="4538437"/>
            <a:ext cx="18586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Video games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97140" y="4540337"/>
            <a:ext cx="22922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Violent youth</a:t>
            </a:r>
          </a:p>
        </p:txBody>
      </p:sp>
      <p:grpSp>
        <p:nvGrpSpPr>
          <p:cNvPr id="2" name="Group 3"/>
          <p:cNvGrpSpPr/>
          <p:nvPr/>
        </p:nvGrpSpPr>
        <p:grpSpPr>
          <a:xfrm>
            <a:off x="1524000" y="310766"/>
            <a:ext cx="9144000" cy="830858"/>
            <a:chOff x="-1" y="1016188"/>
            <a:chExt cx="9144000" cy="5225573"/>
          </a:xfrm>
        </p:grpSpPr>
        <p:sp>
          <p:nvSpPr>
            <p:cNvPr id="27" name="TextBox 2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Examples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61951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Signal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937656" y="1612191"/>
            <a:ext cx="8321040" cy="3351695"/>
            <a:chOff x="409831" y="1821206"/>
            <a:chExt cx="8312575" cy="3298655"/>
          </a:xfrm>
          <a:solidFill>
            <a:srgbClr val="314C57"/>
          </a:solidFill>
        </p:grpSpPr>
        <p:grpSp>
          <p:nvGrpSpPr>
            <p:cNvPr id="5" name="Group 8"/>
            <p:cNvGrpSpPr/>
            <p:nvPr/>
          </p:nvGrpSpPr>
          <p:grpSpPr>
            <a:xfrm>
              <a:off x="409831" y="1821206"/>
              <a:ext cx="8312575" cy="3298655"/>
              <a:chOff x="409831" y="1821206"/>
              <a:chExt cx="8312575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409831" y="1821206"/>
                <a:ext cx="4091893" cy="3298655"/>
              </a:xfrm>
              <a:prstGeom prst="rect">
                <a:avLst/>
              </a:prstGeom>
              <a:grpFill/>
              <a:ln w="76200"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27826" y="1821206"/>
                <a:ext cx="4094580" cy="3298655"/>
              </a:xfrm>
              <a:prstGeom prst="rect">
                <a:avLst/>
              </a:prstGeom>
              <a:grpFill/>
              <a:ln w="76200"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64575" y="3058851"/>
                <a:ext cx="824694" cy="812194"/>
              </a:xfrm>
              <a:prstGeom prst="ellipse">
                <a:avLst/>
              </a:prstGeom>
              <a:grpFill/>
              <a:ln w="762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0" b="1" dirty="0">
                  <a:solidFill>
                    <a:srgbClr val="CCA49C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3115889"/>
              <a:ext cx="3325552" cy="498280"/>
            </a:xfrm>
            <a:prstGeom prst="rect">
              <a:avLst/>
            </a:prstGeom>
            <a:grpFill/>
            <a:ln w="76200">
              <a:solidFill>
                <a:srgbClr val="314C57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rgbClr val="F3EDE7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3088012"/>
              <a:ext cx="3325552" cy="579750"/>
            </a:xfrm>
            <a:prstGeom prst="rect">
              <a:avLst/>
            </a:prstGeom>
            <a:grpFill/>
            <a:ln w="76200">
              <a:solidFill>
                <a:srgbClr val="314C57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>
                  <a:solidFill>
                    <a:srgbClr val="F3EDE7"/>
                  </a:solidFill>
                </a:rPr>
                <a:t>Cause and effect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5846501" y="2995151"/>
            <a:ext cx="412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FF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84946" y="1929995"/>
            <a:ext cx="3088609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ECECEC"/>
                </a:solidFill>
              </a:rPr>
              <a:t>as a result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because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cause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due to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effect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therefore 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since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18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Chronological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840475" y="1705557"/>
            <a:ext cx="7006666" cy="1216152"/>
            <a:chOff x="542923" y="1473431"/>
            <a:chExt cx="8058154" cy="806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5447" y="1630056"/>
              <a:ext cx="6893106" cy="510536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Presents the ideas or events in the order that they occurred.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2563926" y="3499160"/>
            <a:ext cx="7296912" cy="1216152"/>
            <a:chOff x="542923" y="1334021"/>
            <a:chExt cx="8058154" cy="806935"/>
          </a:xfrm>
          <a:solidFill>
            <a:srgbClr val="314C57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33402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320423" y="1482220"/>
              <a:ext cx="7164682" cy="510536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Most fiction, literature, and narratives are arranged chronologically.</a:t>
              </a:r>
            </a:p>
          </p:txBody>
        </p:sp>
      </p:grpSp>
      <p:sp>
        <p:nvSpPr>
          <p:cNvPr id="15" name="Oval 14"/>
          <p:cNvSpPr/>
          <p:nvPr/>
        </p:nvSpPr>
        <p:spPr>
          <a:xfrm>
            <a:off x="2209456" y="1718525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627981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62798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2209456" y="3479204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627981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6279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41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/>
          <p:nvPr/>
        </p:nvGrpSpPr>
        <p:grpSpPr>
          <a:xfrm>
            <a:off x="1881186" y="338446"/>
            <a:ext cx="8429626" cy="799463"/>
            <a:chOff x="357186" y="338445"/>
            <a:chExt cx="8429626" cy="799463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357187" y="1137908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357186" y="338445"/>
              <a:ext cx="8429625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</a:t>
              </a:r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2603355" y="1813006"/>
            <a:ext cx="6985290" cy="3428169"/>
            <a:chOff x="1079355" y="1564895"/>
            <a:chExt cx="6985290" cy="3428169"/>
          </a:xfrm>
          <a:solidFill>
            <a:srgbClr val="314C57"/>
          </a:solidFill>
        </p:grpSpPr>
        <p:sp>
          <p:nvSpPr>
            <p:cNvPr id="24" name="Right Arrow 23"/>
            <p:cNvSpPr/>
            <p:nvPr/>
          </p:nvSpPr>
          <p:spPr>
            <a:xfrm>
              <a:off x="1079355" y="3723321"/>
              <a:ext cx="6985290" cy="1269743"/>
            </a:xfrm>
            <a:prstGeom prst="rightArrow">
              <a:avLst/>
            </a:prstGeom>
            <a:grp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740249" y="4173526"/>
              <a:ext cx="1383300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ECECEC"/>
                  </a:solidFill>
                </a:rPr>
                <a:t>8 a.m.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784442" y="4173526"/>
              <a:ext cx="1118483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ECECEC"/>
                  </a:solidFill>
                </a:rPr>
                <a:t>8:30 a.m.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115603" y="4170392"/>
              <a:ext cx="969898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ECECEC"/>
                  </a:solidFill>
                </a:rPr>
                <a:t>11 p.m.</a:t>
              </a:r>
            </a:p>
          </p:txBody>
        </p:sp>
        <p:sp>
          <p:nvSpPr>
            <p:cNvPr id="21" name="Down Arrow Callout 20"/>
            <p:cNvSpPr/>
            <p:nvPr/>
          </p:nvSpPr>
          <p:spPr>
            <a:xfrm>
              <a:off x="5709424" y="1567383"/>
              <a:ext cx="1634791" cy="2302090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74865"/>
              </a:avLst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904585" y="2008054"/>
              <a:ext cx="1244468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ECECEC"/>
                  </a:solidFill>
                </a:rPr>
                <a:t>Beanstalk grows</a:t>
              </a:r>
            </a:p>
          </p:txBody>
        </p:sp>
        <p:sp>
          <p:nvSpPr>
            <p:cNvPr id="23" name="Down Arrow Callout 22"/>
            <p:cNvSpPr/>
            <p:nvPr/>
          </p:nvSpPr>
          <p:spPr>
            <a:xfrm>
              <a:off x="3483278" y="1564895"/>
              <a:ext cx="1634791" cy="2302090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74865"/>
              </a:avLst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784443" y="1854166"/>
              <a:ext cx="1032462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ECECEC"/>
                  </a:solidFill>
                </a:rPr>
                <a:t>Jack gets beans</a:t>
              </a:r>
            </a:p>
          </p:txBody>
        </p:sp>
        <p:sp>
          <p:nvSpPr>
            <p:cNvPr id="25" name="Down Arrow Callout 24"/>
            <p:cNvSpPr/>
            <p:nvPr/>
          </p:nvSpPr>
          <p:spPr>
            <a:xfrm>
              <a:off x="1257132" y="1567383"/>
              <a:ext cx="1634791" cy="2302090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74865"/>
              </a:avLst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400780" y="2037879"/>
              <a:ext cx="1347496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ECECEC"/>
                  </a:solidFill>
                </a:rPr>
                <a:t>Jack sells cow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60504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1250</TotalTime>
  <Words>418</Words>
  <Application>Microsoft Office PowerPoint</Application>
  <PresentationFormat>Widescreen</PresentationFormat>
  <Paragraphs>146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120</cp:revision>
  <dcterms:created xsi:type="dcterms:W3CDTF">2014-11-06T15:36:04Z</dcterms:created>
  <dcterms:modified xsi:type="dcterms:W3CDTF">2022-08-05T15:09:16Z</dcterms:modified>
</cp:coreProperties>
</file>