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2"/>
  </p:notesMasterIdLst>
  <p:sldIdLst>
    <p:sldId id="325" r:id="rId3"/>
    <p:sldId id="351" r:id="rId4"/>
    <p:sldId id="291" r:id="rId5"/>
    <p:sldId id="311" r:id="rId6"/>
    <p:sldId id="308" r:id="rId7"/>
    <p:sldId id="309" r:id="rId8"/>
    <p:sldId id="352" r:id="rId9"/>
    <p:sldId id="275" r:id="rId10"/>
    <p:sldId id="313" r:id="rId11"/>
    <p:sldId id="315" r:id="rId12"/>
    <p:sldId id="367" r:id="rId13"/>
    <p:sldId id="316" r:id="rId14"/>
    <p:sldId id="293" r:id="rId15"/>
    <p:sldId id="318" r:id="rId16"/>
    <p:sldId id="287" r:id="rId17"/>
    <p:sldId id="294" r:id="rId18"/>
    <p:sldId id="323" r:id="rId19"/>
    <p:sldId id="289" r:id="rId20"/>
    <p:sldId id="34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627981"/>
    <a:srgbClr val="61A3A9"/>
    <a:srgbClr val="307380"/>
    <a:srgbClr val="609197"/>
    <a:srgbClr val="355F6B"/>
    <a:srgbClr val="C7D4CB"/>
    <a:srgbClr val="F3EDE7"/>
    <a:srgbClr val="59B3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52" autoAdjust="0"/>
    <p:restoredTop sz="95676" autoAdjust="0"/>
  </p:normalViewPr>
  <p:slideViewPr>
    <p:cSldViewPr snapToGrid="0" snapToObjects="1">
      <p:cViewPr varScale="1">
        <p:scale>
          <a:sx n="105" d="100"/>
          <a:sy n="105" d="100"/>
        </p:scale>
        <p:origin x="47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45F238-7005-4E45-B4F7-89D5AB77B39E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1F174-844D-084F-B71F-EE5760060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12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82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983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663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382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20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465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966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984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771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153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58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7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482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984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410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276B-DEA3-5A42-A3B7-C937CDA917F4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2276B-DEA3-5A42-A3B7-C937CDA917F4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78602-578E-3142-B355-0352BBE49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13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5118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Using Word Parts for Unfamiliar Words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2949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Roots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2611244" y="1649115"/>
            <a:ext cx="6969512" cy="3128158"/>
            <a:chOff x="1087242" y="1778379"/>
            <a:chExt cx="6969512" cy="3128158"/>
          </a:xfrm>
          <a:solidFill>
            <a:srgbClr val="627981"/>
          </a:solidFill>
        </p:grpSpPr>
        <p:sp>
          <p:nvSpPr>
            <p:cNvPr id="11" name="Rounded Rectangle 10"/>
            <p:cNvSpPr/>
            <p:nvPr/>
          </p:nvSpPr>
          <p:spPr>
            <a:xfrm>
              <a:off x="1087242" y="1778379"/>
              <a:ext cx="6969512" cy="3128158"/>
            </a:xfrm>
            <a:prstGeom prst="roundRect">
              <a:avLst>
                <a:gd name="adj" fmla="val 11024"/>
              </a:avLst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1445062" y="3141032"/>
              <a:ext cx="2974833" cy="1250026"/>
            </a:xfrm>
            <a:prstGeom prst="roundRect">
              <a:avLst/>
            </a:prstGeom>
            <a:grpFill/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661210" y="3141032"/>
              <a:ext cx="2974833" cy="1250026"/>
            </a:xfrm>
            <a:prstGeom prst="roundRect">
              <a:avLst/>
            </a:prstGeom>
            <a:grpFill/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501532" y="3493490"/>
              <a:ext cx="2761687" cy="510778"/>
              <a:chOff x="1578692" y="4862978"/>
              <a:chExt cx="2761687" cy="510778"/>
            </a:xfrm>
            <a:grpFill/>
          </p:grpSpPr>
          <p:sp>
            <p:nvSpPr>
              <p:cNvPr id="9" name="Rectangle 8"/>
              <p:cNvSpPr/>
              <p:nvPr/>
            </p:nvSpPr>
            <p:spPr>
              <a:xfrm>
                <a:off x="1955020" y="4920298"/>
                <a:ext cx="780585" cy="424211"/>
              </a:xfrm>
              <a:prstGeom prst="roundRect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rgbClr val="386546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578692" y="4862978"/>
                <a:ext cx="2761687" cy="510778"/>
              </a:xfrm>
              <a:prstGeom prst="round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d i c t </a:t>
                </a:r>
                <a:r>
                  <a:rPr lang="en-US" sz="2400" dirty="0">
                    <a:solidFill>
                      <a:srgbClr val="314C57"/>
                    </a:solidFill>
                  </a:rPr>
                  <a:t>i o n a r y</a:t>
                </a: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2568338" y="2138689"/>
              <a:ext cx="4007321" cy="5847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Word Family</a:t>
              </a: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4874357" y="3493490"/>
              <a:ext cx="2645058" cy="510778"/>
              <a:chOff x="1519375" y="4834849"/>
              <a:chExt cx="2645058" cy="510778"/>
            </a:xfrm>
            <a:grpFill/>
          </p:grpSpPr>
          <p:sp>
            <p:nvSpPr>
              <p:cNvPr id="24" name="Rectangle 8"/>
              <p:cNvSpPr/>
              <p:nvPr/>
            </p:nvSpPr>
            <p:spPr>
              <a:xfrm>
                <a:off x="3102485" y="4895299"/>
                <a:ext cx="780585" cy="424211"/>
              </a:xfrm>
              <a:prstGeom prst="roundRect">
                <a:avLst/>
              </a:prstGeom>
              <a:grp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rgbClr val="386546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519375" y="4834849"/>
                <a:ext cx="2645058" cy="510778"/>
              </a:xfrm>
              <a:prstGeom prst="round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spc="600" dirty="0">
                    <a:solidFill>
                      <a:srgbClr val="314C57"/>
                    </a:solidFill>
                  </a:rPr>
                  <a:t>contra</a:t>
                </a:r>
                <a:r>
                  <a:rPr lang="en-US" sz="2400" spc="600" dirty="0">
                    <a:solidFill>
                      <a:schemeClr val="bg1"/>
                    </a:solidFill>
                  </a:rPr>
                  <a:t>dict</a:t>
                </a:r>
                <a:endParaRPr lang="en-US" sz="2400" spc="600" dirty="0">
                  <a:solidFill>
                    <a:srgbClr val="355F6B"/>
                  </a:solidFill>
                </a:endParaRPr>
              </a:p>
            </p:txBody>
          </p:sp>
        </p:grpSp>
      </p:grpSp>
      <p:sp>
        <p:nvSpPr>
          <p:cNvPr id="3" name="Left-Right Arrow 2"/>
          <p:cNvSpPr/>
          <p:nvPr/>
        </p:nvSpPr>
        <p:spPr>
          <a:xfrm>
            <a:off x="5742431" y="3429000"/>
            <a:ext cx="640279" cy="333123"/>
          </a:xfrm>
          <a:prstGeom prst="leftRightArrow">
            <a:avLst>
              <a:gd name="adj1" fmla="val 43305"/>
              <a:gd name="adj2" fmla="val 50000"/>
            </a:avLst>
          </a:prstGeom>
          <a:solidFill>
            <a:srgbClr val="314C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17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Word Families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28874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Connect words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30" y="3553167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Word meanings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Spelling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9584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Prefixes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2112099" y="2999095"/>
            <a:ext cx="7967796" cy="1665058"/>
            <a:chOff x="949098" y="3033117"/>
            <a:chExt cx="7967796" cy="1665058"/>
          </a:xfrm>
          <a:solidFill>
            <a:srgbClr val="627981"/>
          </a:solidFill>
        </p:grpSpPr>
        <p:grpSp>
          <p:nvGrpSpPr>
            <p:cNvPr id="24" name="Group 7"/>
            <p:cNvGrpSpPr/>
            <p:nvPr/>
          </p:nvGrpSpPr>
          <p:grpSpPr>
            <a:xfrm>
              <a:off x="3490978" y="3038309"/>
              <a:ext cx="2339253" cy="1659866"/>
              <a:chOff x="1149291" y="1340164"/>
              <a:chExt cx="2080340" cy="1617913"/>
            </a:xfrm>
            <a:grpFill/>
          </p:grpSpPr>
          <p:sp>
            <p:nvSpPr>
              <p:cNvPr id="25" name="Rectangle 24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256398" y="1862029"/>
                <a:ext cx="1872426" cy="574183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root</a:t>
                </a:r>
                <a:endParaRPr lang="en-US" sz="2200" i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2386888" y="3831624"/>
              <a:ext cx="1285248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Tone</a:t>
              </a:r>
            </a:p>
          </p:txBody>
        </p:sp>
        <p:grpSp>
          <p:nvGrpSpPr>
            <p:cNvPr id="5" name="Group 7"/>
            <p:cNvGrpSpPr/>
            <p:nvPr/>
          </p:nvGrpSpPr>
          <p:grpSpPr>
            <a:xfrm>
              <a:off x="949098" y="3033117"/>
              <a:ext cx="2339253" cy="1659866"/>
              <a:chOff x="1149291" y="1340164"/>
              <a:chExt cx="2080340" cy="1617913"/>
            </a:xfrm>
            <a:grpFill/>
          </p:grpSpPr>
          <p:sp>
            <p:nvSpPr>
              <p:cNvPr id="29" name="Rectangle 28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1256398" y="1862027"/>
                <a:ext cx="1872426" cy="574183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prefix</a:t>
                </a:r>
                <a:endParaRPr lang="en-US" sz="2200" i="1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5997709" y="3037965"/>
              <a:ext cx="2919185" cy="1655018"/>
              <a:chOff x="1149291" y="1350613"/>
              <a:chExt cx="2080340" cy="1617913"/>
            </a:xfrm>
            <a:grpFill/>
          </p:grpSpPr>
          <p:sp>
            <p:nvSpPr>
              <p:cNvPr id="35" name="Rectangle 34"/>
              <p:cNvSpPr/>
              <p:nvPr/>
            </p:nvSpPr>
            <p:spPr>
              <a:xfrm>
                <a:off x="1149291" y="1350613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1149291" y="1865461"/>
                <a:ext cx="2080340" cy="575865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new word</a:t>
                </a:r>
                <a:endParaRPr lang="en-US" sz="2400" i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37" name="Oval 36"/>
            <p:cNvSpPr/>
            <p:nvPr/>
          </p:nvSpPr>
          <p:spPr>
            <a:xfrm>
              <a:off x="2959323" y="3455615"/>
              <a:ext cx="825534" cy="825253"/>
            </a:xfrm>
            <a:prstGeom prst="ellipse">
              <a:avLst/>
            </a:prstGeom>
            <a:grpFill/>
            <a:ln w="762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5517990" y="3455615"/>
              <a:ext cx="825534" cy="825253"/>
            </a:xfrm>
            <a:prstGeom prst="ellipse">
              <a:avLst/>
            </a:prstGeom>
            <a:grpFill/>
            <a:ln w="762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153564" y="3582157"/>
              <a:ext cx="436418" cy="55399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739269" y="3591242"/>
              <a:ext cx="410729" cy="55399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chemeClr val="bg1"/>
                  </a:solidFill>
                </a:rPr>
                <a:t>=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2043989" y="1498763"/>
            <a:ext cx="8104025" cy="461665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36433" y="1483660"/>
            <a:ext cx="63191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word parts added to the </a:t>
            </a:r>
            <a:r>
              <a:rPr lang="en-US" sz="2400" b="1" dirty="0">
                <a:solidFill>
                  <a:schemeClr val="bg1"/>
                </a:solidFill>
              </a:rPr>
              <a:t>beginning</a:t>
            </a:r>
            <a:r>
              <a:rPr lang="en-US" sz="2400" dirty="0">
                <a:solidFill>
                  <a:schemeClr val="bg1"/>
                </a:solidFill>
              </a:rPr>
              <a:t> of a root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19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Prefixes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910888" y="3831624"/>
            <a:ext cx="128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43989" y="1498763"/>
            <a:ext cx="8104025" cy="461665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36432" y="1492103"/>
            <a:ext cx="63191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word parts added to the </a:t>
            </a:r>
            <a:r>
              <a:rPr lang="en-US" sz="2400" b="1" dirty="0">
                <a:solidFill>
                  <a:schemeClr val="bg1"/>
                </a:solidFill>
              </a:rPr>
              <a:t>beginning </a:t>
            </a:r>
            <a:r>
              <a:rPr lang="en-US" sz="2400" dirty="0">
                <a:solidFill>
                  <a:schemeClr val="bg1"/>
                </a:solidFill>
              </a:rPr>
              <a:t>of a root</a:t>
            </a:r>
          </a:p>
          <a:p>
            <a:pPr algn="ctr"/>
            <a:endParaRPr lang="en-US" dirty="0"/>
          </a:p>
        </p:txBody>
      </p:sp>
      <p:grpSp>
        <p:nvGrpSpPr>
          <p:cNvPr id="31" name="Group 30"/>
          <p:cNvGrpSpPr/>
          <p:nvPr/>
        </p:nvGrpSpPr>
        <p:grpSpPr>
          <a:xfrm>
            <a:off x="2043989" y="2674626"/>
            <a:ext cx="8104025" cy="2266176"/>
            <a:chOff x="2096962" y="2813228"/>
            <a:chExt cx="4950072" cy="2266176"/>
          </a:xfrm>
        </p:grpSpPr>
        <p:sp>
          <p:nvSpPr>
            <p:cNvPr id="34" name="Up Arrow 33"/>
            <p:cNvSpPr/>
            <p:nvPr/>
          </p:nvSpPr>
          <p:spPr>
            <a:xfrm>
              <a:off x="5522160" y="2828528"/>
              <a:ext cx="661012" cy="738130"/>
            </a:xfrm>
            <a:prstGeom prst="upArrow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689422" y="3567464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3" name="Up Arrow 42"/>
            <p:cNvSpPr/>
            <p:nvPr/>
          </p:nvSpPr>
          <p:spPr>
            <a:xfrm>
              <a:off x="2929700" y="2813228"/>
              <a:ext cx="661012" cy="754235"/>
            </a:xfrm>
            <a:prstGeom prst="upArrow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096962" y="3566658"/>
              <a:ext cx="2357612" cy="15119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123391" y="4068594"/>
              <a:ext cx="23047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627981"/>
                  </a:solidFill>
                </a:rPr>
                <a:t>amount, time, or position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783150" y="4068594"/>
              <a:ext cx="22136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627981"/>
                  </a:solidFill>
                </a:rPr>
                <a:t>positive or negative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Prefixes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2112099" y="2358085"/>
            <a:ext cx="7967796" cy="1665058"/>
            <a:chOff x="949098" y="3033117"/>
            <a:chExt cx="7967796" cy="1665058"/>
          </a:xfrm>
          <a:solidFill>
            <a:srgbClr val="627981"/>
          </a:solidFill>
        </p:grpSpPr>
        <p:grpSp>
          <p:nvGrpSpPr>
            <p:cNvPr id="24" name="Group 7"/>
            <p:cNvGrpSpPr/>
            <p:nvPr/>
          </p:nvGrpSpPr>
          <p:grpSpPr>
            <a:xfrm>
              <a:off x="3490978" y="3038309"/>
              <a:ext cx="2339253" cy="1659866"/>
              <a:chOff x="1149291" y="1340164"/>
              <a:chExt cx="2080340" cy="1617913"/>
            </a:xfrm>
            <a:grpFill/>
          </p:grpSpPr>
          <p:sp>
            <p:nvSpPr>
              <p:cNvPr id="25" name="Rectangle 24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256398" y="1592031"/>
                <a:ext cx="1872426" cy="1114179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view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i="1" dirty="0">
                    <a:solidFill>
                      <a:srgbClr val="FFFFFF"/>
                    </a:solidFill>
                  </a:rPr>
                  <a:t>to see</a:t>
                </a:r>
                <a:endParaRPr lang="en-US" sz="2200" i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2386888" y="3831624"/>
              <a:ext cx="1285248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Tone</a:t>
              </a:r>
            </a:p>
          </p:txBody>
        </p:sp>
        <p:grpSp>
          <p:nvGrpSpPr>
            <p:cNvPr id="5" name="Group 7"/>
            <p:cNvGrpSpPr/>
            <p:nvPr/>
          </p:nvGrpSpPr>
          <p:grpSpPr>
            <a:xfrm>
              <a:off x="949098" y="3033117"/>
              <a:ext cx="2339253" cy="1659866"/>
              <a:chOff x="1149291" y="1340164"/>
              <a:chExt cx="2080340" cy="1617913"/>
            </a:xfrm>
            <a:grpFill/>
          </p:grpSpPr>
          <p:sp>
            <p:nvSpPr>
              <p:cNvPr id="29" name="Rectangle 28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1256398" y="1592030"/>
                <a:ext cx="1872426" cy="1114179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pre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i="1" dirty="0">
                    <a:solidFill>
                      <a:srgbClr val="FFFFFF"/>
                    </a:solidFill>
                  </a:rPr>
                  <a:t>before</a:t>
                </a:r>
                <a:endParaRPr lang="en-US" sz="2200" i="1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5997709" y="3037965"/>
              <a:ext cx="2919185" cy="1655018"/>
              <a:chOff x="1149291" y="1350613"/>
              <a:chExt cx="2080340" cy="1617913"/>
            </a:xfrm>
            <a:grpFill/>
          </p:grpSpPr>
          <p:sp>
            <p:nvSpPr>
              <p:cNvPr id="35" name="Rectangle 34"/>
              <p:cNvSpPr/>
              <p:nvPr/>
            </p:nvSpPr>
            <p:spPr>
              <a:xfrm>
                <a:off x="1149291" y="1350613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1149291" y="1594672"/>
                <a:ext cx="2080340" cy="1117443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preview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i="1" dirty="0">
                    <a:solidFill>
                      <a:srgbClr val="FFFFFF"/>
                    </a:solidFill>
                  </a:rPr>
                  <a:t>to see before</a:t>
                </a:r>
              </a:p>
            </p:txBody>
          </p:sp>
        </p:grpSp>
        <p:sp>
          <p:nvSpPr>
            <p:cNvPr id="37" name="Oval 36"/>
            <p:cNvSpPr/>
            <p:nvPr/>
          </p:nvSpPr>
          <p:spPr>
            <a:xfrm>
              <a:off x="2971394" y="3455615"/>
              <a:ext cx="825534" cy="825253"/>
            </a:xfrm>
            <a:prstGeom prst="ellipse">
              <a:avLst/>
            </a:prstGeom>
            <a:grpFill/>
            <a:ln w="762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5517990" y="3455615"/>
              <a:ext cx="825534" cy="825253"/>
            </a:xfrm>
            <a:prstGeom prst="ellipse">
              <a:avLst/>
            </a:prstGeom>
            <a:grpFill/>
            <a:ln w="762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936432" y="1664830"/>
            <a:ext cx="63191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added to the beginning of a root</a:t>
            </a:r>
          </a:p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F06ADB-44F0-A58E-2219-51C15BFE4B92}"/>
              </a:ext>
            </a:extLst>
          </p:cNvPr>
          <p:cNvSpPr txBox="1"/>
          <p:nvPr/>
        </p:nvSpPr>
        <p:spPr>
          <a:xfrm>
            <a:off x="4334457" y="2911018"/>
            <a:ext cx="436418" cy="553998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E521CD-A78E-ED38-9C66-E7981AE8393C}"/>
              </a:ext>
            </a:extLst>
          </p:cNvPr>
          <p:cNvSpPr txBox="1"/>
          <p:nvPr/>
        </p:nvSpPr>
        <p:spPr>
          <a:xfrm>
            <a:off x="6888393" y="2907125"/>
            <a:ext cx="410729" cy="553998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chemeClr val="bg1"/>
                </a:solidFill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3443401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Common Prefixes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438706"/>
              </p:ext>
            </p:extLst>
          </p:nvPr>
        </p:nvGraphicFramePr>
        <p:xfrm>
          <a:off x="3450445" y="1592396"/>
          <a:ext cx="5291110" cy="3383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1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49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+mj-lt"/>
                          <a:ea typeface="Calibri"/>
                          <a:cs typeface="Calibri"/>
                        </a:rPr>
                        <a:t>Prefix</a:t>
                      </a:r>
                      <a:endParaRPr lang="en-US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+mj-lt"/>
                          <a:ea typeface="Calibri"/>
                          <a:cs typeface="Calibri"/>
                        </a:rPr>
                        <a:t>Meaning</a:t>
                      </a:r>
                      <a:endParaRPr lang="en-US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6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bi-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two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6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co-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with, together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6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mis-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wrong, bad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6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post-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after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6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re-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again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2043989" y="1654427"/>
            <a:ext cx="8104025" cy="523220"/>
            <a:chOff x="519988" y="1475464"/>
            <a:chExt cx="8104025" cy="523220"/>
          </a:xfrm>
          <a:solidFill>
            <a:srgbClr val="355F6B"/>
          </a:solidFill>
        </p:grpSpPr>
        <p:sp>
          <p:nvSpPr>
            <p:cNvPr id="24" name="TextBox 23"/>
            <p:cNvSpPr txBox="1"/>
            <p:nvPr/>
          </p:nvSpPr>
          <p:spPr>
            <a:xfrm>
              <a:off x="519988" y="1475464"/>
              <a:ext cx="8104025" cy="523220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34223" y="1506241"/>
              <a:ext cx="5875553" cy="461665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added </a:t>
              </a:r>
              <a:r>
                <a:rPr lang="en-US" sz="2400" b="1" dirty="0">
                  <a:solidFill>
                    <a:schemeClr val="bg1"/>
                  </a:solidFill>
                </a:rPr>
                <a:t>after </a:t>
              </a:r>
              <a:r>
                <a:rPr lang="en-US" sz="2400" dirty="0">
                  <a:solidFill>
                    <a:schemeClr val="bg1"/>
                  </a:solidFill>
                </a:rPr>
                <a:t>the root of a word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492351" y="3105800"/>
            <a:ext cx="720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Show amount, time, or position. 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112102" y="2967772"/>
            <a:ext cx="7967797" cy="1665058"/>
            <a:chOff x="949098" y="3033117"/>
            <a:chExt cx="7967797" cy="1665058"/>
          </a:xfrm>
        </p:grpSpPr>
        <p:grpSp>
          <p:nvGrpSpPr>
            <p:cNvPr id="17" name="Group 7"/>
            <p:cNvGrpSpPr/>
            <p:nvPr/>
          </p:nvGrpSpPr>
          <p:grpSpPr>
            <a:xfrm>
              <a:off x="3490978" y="3038309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256398" y="1816041"/>
                <a:ext cx="1872426" cy="574183"/>
              </a:xfrm>
              <a:prstGeom prst="rect">
                <a:avLst/>
              </a:prstGeom>
              <a:solidFill>
                <a:srgbClr val="627981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suffix</a:t>
                </a:r>
                <a:endParaRPr lang="en-US" sz="2200" i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386888" y="3831624"/>
              <a:ext cx="1285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Tone</a:t>
              </a:r>
            </a:p>
          </p:txBody>
        </p:sp>
        <p:grpSp>
          <p:nvGrpSpPr>
            <p:cNvPr id="19" name="Group 7"/>
            <p:cNvGrpSpPr/>
            <p:nvPr/>
          </p:nvGrpSpPr>
          <p:grpSpPr>
            <a:xfrm>
              <a:off x="949098" y="3033117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0" name="Rectangle 29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679574" y="1831396"/>
                <a:ext cx="1019772" cy="574183"/>
              </a:xfrm>
              <a:prstGeom prst="rect">
                <a:avLst/>
              </a:prstGeom>
              <a:solidFill>
                <a:srgbClr val="627981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root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5997710" y="3037965"/>
              <a:ext cx="2919185" cy="1655018"/>
              <a:chOff x="1149291" y="1350613"/>
              <a:chExt cx="2080340" cy="1617913"/>
            </a:xfrm>
            <a:solidFill>
              <a:srgbClr val="61A3A9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1149291" y="1350613"/>
                <a:ext cx="2080340" cy="1617913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447062" y="1824465"/>
                <a:ext cx="1484798" cy="575865"/>
              </a:xfrm>
              <a:prstGeom prst="rect">
                <a:avLst/>
              </a:prstGeom>
              <a:solidFill>
                <a:srgbClr val="627981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new word</a:t>
                </a:r>
                <a:endParaRPr lang="en-US" sz="2400" i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2971394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517599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355F6B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10853" y="3430339"/>
              <a:ext cx="54661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314C57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725392" y="3440508"/>
              <a:ext cx="41072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>
                  <a:solidFill>
                    <a:srgbClr val="314C57"/>
                  </a:solidFill>
                </a:rPr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2043989" y="1654427"/>
            <a:ext cx="8104025" cy="523220"/>
            <a:chOff x="519988" y="1475464"/>
            <a:chExt cx="8104025" cy="523220"/>
          </a:xfrm>
          <a:solidFill>
            <a:srgbClr val="355F6B"/>
          </a:solidFill>
        </p:grpSpPr>
        <p:sp>
          <p:nvSpPr>
            <p:cNvPr id="24" name="TextBox 23"/>
            <p:cNvSpPr txBox="1"/>
            <p:nvPr/>
          </p:nvSpPr>
          <p:spPr>
            <a:xfrm>
              <a:off x="519988" y="1475464"/>
              <a:ext cx="8104025" cy="523220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34223" y="1508453"/>
              <a:ext cx="5875553" cy="461665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added </a:t>
              </a:r>
              <a:r>
                <a:rPr lang="en-US" sz="2400" b="1" dirty="0">
                  <a:solidFill>
                    <a:schemeClr val="bg1"/>
                  </a:solidFill>
                </a:rPr>
                <a:t>after </a:t>
              </a:r>
              <a:r>
                <a:rPr lang="en-US" sz="2400" dirty="0">
                  <a:solidFill>
                    <a:schemeClr val="bg1"/>
                  </a:solidFill>
                </a:rPr>
                <a:t>the root of a word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492351" y="3105800"/>
            <a:ext cx="720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Show amount, time, or position. 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112101" y="2967772"/>
            <a:ext cx="7967796" cy="1665058"/>
            <a:chOff x="949098" y="3033117"/>
            <a:chExt cx="7967796" cy="1665058"/>
          </a:xfrm>
        </p:grpSpPr>
        <p:grpSp>
          <p:nvGrpSpPr>
            <p:cNvPr id="17" name="Group 7"/>
            <p:cNvGrpSpPr/>
            <p:nvPr/>
          </p:nvGrpSpPr>
          <p:grpSpPr>
            <a:xfrm>
              <a:off x="3490978" y="3038309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256398" y="1592031"/>
                <a:ext cx="1872426" cy="1114179"/>
              </a:xfrm>
              <a:prstGeom prst="rect">
                <a:avLst/>
              </a:prstGeom>
              <a:solidFill>
                <a:srgbClr val="627981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less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i="1" dirty="0">
                    <a:solidFill>
                      <a:srgbClr val="FFFFFF"/>
                    </a:solidFill>
                  </a:rPr>
                  <a:t>without</a:t>
                </a:r>
                <a:endParaRPr lang="en-US" sz="2200" i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386888" y="3831624"/>
              <a:ext cx="1285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Tone</a:t>
              </a:r>
            </a:p>
          </p:txBody>
        </p:sp>
        <p:grpSp>
          <p:nvGrpSpPr>
            <p:cNvPr id="19" name="Group 7"/>
            <p:cNvGrpSpPr/>
            <p:nvPr/>
          </p:nvGrpSpPr>
          <p:grpSpPr>
            <a:xfrm>
              <a:off x="949098" y="3033117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0" name="Rectangle 29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204883" y="1603627"/>
                <a:ext cx="1872426" cy="574183"/>
              </a:xfrm>
              <a:prstGeom prst="rect">
                <a:avLst/>
              </a:prstGeom>
              <a:solidFill>
                <a:srgbClr val="627981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friend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5997709" y="3037965"/>
              <a:ext cx="2919185" cy="1655018"/>
              <a:chOff x="1149291" y="1350613"/>
              <a:chExt cx="2080340" cy="1617913"/>
            </a:xfrm>
            <a:solidFill>
              <a:srgbClr val="61A3A9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1149291" y="1350613"/>
                <a:ext cx="2080340" cy="1617913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149291" y="1594672"/>
                <a:ext cx="2080340" cy="1117443"/>
              </a:xfrm>
              <a:prstGeom prst="rect">
                <a:avLst/>
              </a:prstGeom>
              <a:solidFill>
                <a:srgbClr val="627981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FFFFFF"/>
                    </a:solidFill>
                  </a:rPr>
                  <a:t>friendless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i="1" dirty="0">
                    <a:solidFill>
                      <a:srgbClr val="FFFFFF"/>
                    </a:solidFill>
                  </a:rPr>
                  <a:t>without friends</a:t>
                </a:r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2971394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517599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355F6B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10853" y="3430339"/>
              <a:ext cx="54661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314C57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725392" y="3440508"/>
              <a:ext cx="41072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>
                  <a:solidFill>
                    <a:srgbClr val="314C57"/>
                  </a:solidFill>
                </a:rPr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09013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Suffixes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22658"/>
              </p:ext>
            </p:extLst>
          </p:nvPr>
        </p:nvGraphicFramePr>
        <p:xfrm>
          <a:off x="2959791" y="1634397"/>
          <a:ext cx="6414667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3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+mj-lt"/>
                          <a:ea typeface="Calibri"/>
                          <a:cs typeface="Calibri"/>
                        </a:rPr>
                        <a:t>Suffix</a:t>
                      </a:r>
                      <a:endParaRPr lang="en-US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+mj-lt"/>
                          <a:ea typeface="Calibri"/>
                          <a:cs typeface="Calibri"/>
                        </a:rPr>
                        <a:t>Meaning</a:t>
                      </a:r>
                      <a:endParaRPr lang="en-US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-able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able, can do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-ful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full of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-fy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make, become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-ize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cause, become, make like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-ly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j-lt"/>
                          <a:ea typeface="Calibri"/>
                          <a:cs typeface="Calibri"/>
                        </a:rPr>
                        <a:t>  like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This lesson will teach you how to use word parts to find the meaning of unfamiliar words.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Word Parts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323805" y="1641432"/>
            <a:ext cx="7585913" cy="948119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Roots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23805" y="2793558"/>
            <a:ext cx="7585913" cy="948119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Prefixes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23805" y="3945688"/>
            <a:ext cx="7585913" cy="948119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Suffixes</a:t>
            </a: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150126" y="1535191"/>
            <a:ext cx="8022113" cy="924797"/>
            <a:chOff x="1650148" y="1535190"/>
            <a:chExt cx="5843698" cy="924797"/>
          </a:xfrm>
          <a:solidFill>
            <a:srgbClr val="627981"/>
          </a:solidFill>
        </p:grpSpPr>
        <p:sp>
          <p:nvSpPr>
            <p:cNvPr id="13" name="Rectangle 12"/>
            <p:cNvSpPr/>
            <p:nvPr/>
          </p:nvSpPr>
          <p:spPr>
            <a:xfrm>
              <a:off x="1650148" y="1535190"/>
              <a:ext cx="5843697" cy="924797"/>
            </a:xfrm>
            <a:prstGeom prst="rect">
              <a:avLst/>
            </a:prstGeom>
            <a:grpFill/>
            <a:ln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650149" y="1741717"/>
              <a:ext cx="5843697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FFFFFF"/>
                  </a:solidFill>
                </a:rPr>
                <a:t>The root contains the basic meaning of the word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279842" y="2746588"/>
            <a:ext cx="7662139" cy="1085185"/>
            <a:chOff x="673321" y="2784980"/>
            <a:chExt cx="7662139" cy="1085185"/>
          </a:xfrm>
          <a:solidFill>
            <a:srgbClr val="627981"/>
          </a:solidFill>
        </p:grpSpPr>
        <p:sp>
          <p:nvSpPr>
            <p:cNvPr id="14" name="Rectangle 13"/>
            <p:cNvSpPr/>
            <p:nvPr/>
          </p:nvSpPr>
          <p:spPr>
            <a:xfrm>
              <a:off x="673321" y="2862286"/>
              <a:ext cx="4528307" cy="924797"/>
            </a:xfrm>
            <a:prstGeom prst="rect">
              <a:avLst/>
            </a:prstGeom>
            <a:grpFill/>
            <a:ln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9" name="Right Arrow 18"/>
            <p:cNvSpPr/>
            <p:nvPr/>
          </p:nvSpPr>
          <p:spPr>
            <a:xfrm flipH="1">
              <a:off x="5334530" y="2784980"/>
              <a:ext cx="3000930" cy="1085185"/>
            </a:xfrm>
            <a:prstGeom prst="rightArrow">
              <a:avLst>
                <a:gd name="adj1" fmla="val 72607"/>
                <a:gd name="adj2" fmla="val 50000"/>
              </a:avLst>
            </a:prstGeom>
            <a:grpFill/>
            <a:ln>
              <a:solidFill>
                <a:srgbClr val="62798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81306" y="3082724"/>
              <a:ext cx="2261315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FFFF"/>
                  </a:solidFill>
                </a:rPr>
                <a:t>Root word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207818" y="3124629"/>
              <a:ext cx="1711579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</a:rPr>
                <a:t>can stand alone</a:t>
              </a:r>
            </a:p>
          </p:txBody>
        </p:sp>
      </p:grpSp>
      <p:grpSp>
        <p:nvGrpSpPr>
          <p:cNvPr id="2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Roots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4358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150126" y="1535191"/>
            <a:ext cx="8022112" cy="924797"/>
            <a:chOff x="1650148" y="1535190"/>
            <a:chExt cx="5843697" cy="924797"/>
          </a:xfrm>
        </p:grpSpPr>
        <p:sp>
          <p:nvSpPr>
            <p:cNvPr id="13" name="Rectangle 12"/>
            <p:cNvSpPr/>
            <p:nvPr/>
          </p:nvSpPr>
          <p:spPr>
            <a:xfrm>
              <a:off x="1650148" y="1535190"/>
              <a:ext cx="5843697" cy="924797"/>
            </a:xfrm>
            <a:prstGeom prst="rect">
              <a:avLst/>
            </a:prstGeom>
            <a:solidFill>
              <a:srgbClr val="627981"/>
            </a:solidFill>
            <a:ln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744359" y="1741717"/>
              <a:ext cx="36552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FFFFFF"/>
                  </a:solidFill>
                </a:rPr>
                <a:t>contains basic meaning</a:t>
              </a:r>
            </a:p>
          </p:txBody>
        </p:sp>
      </p:grpSp>
      <p:grpSp>
        <p:nvGrpSpPr>
          <p:cNvPr id="2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Roots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2279842" y="2746588"/>
            <a:ext cx="7662139" cy="1085185"/>
            <a:chOff x="755841" y="2746587"/>
            <a:chExt cx="7662139" cy="1085185"/>
          </a:xfrm>
          <a:solidFill>
            <a:srgbClr val="627981"/>
          </a:solidFill>
        </p:grpSpPr>
        <p:grpSp>
          <p:nvGrpSpPr>
            <p:cNvPr id="6" name="Group 5"/>
            <p:cNvGrpSpPr/>
            <p:nvPr/>
          </p:nvGrpSpPr>
          <p:grpSpPr>
            <a:xfrm>
              <a:off x="755841" y="2746587"/>
              <a:ext cx="7662139" cy="1085185"/>
              <a:chOff x="673321" y="2784980"/>
              <a:chExt cx="7662139" cy="1085185"/>
            </a:xfrm>
            <a:grpFill/>
          </p:grpSpPr>
          <p:sp>
            <p:nvSpPr>
              <p:cNvPr id="14" name="Rectangle 13"/>
              <p:cNvSpPr/>
              <p:nvPr/>
            </p:nvSpPr>
            <p:spPr>
              <a:xfrm>
                <a:off x="673321" y="2862286"/>
                <a:ext cx="4528307" cy="924797"/>
              </a:xfrm>
              <a:prstGeom prst="rect">
                <a:avLst/>
              </a:prstGeom>
              <a:grpFill/>
              <a:ln>
                <a:solidFill>
                  <a:srgbClr val="355F6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9" name="Right Arrow 18"/>
              <p:cNvSpPr/>
              <p:nvPr/>
            </p:nvSpPr>
            <p:spPr>
              <a:xfrm flipH="1">
                <a:off x="5334530" y="2784980"/>
                <a:ext cx="3000930" cy="1085185"/>
              </a:xfrm>
              <a:prstGeom prst="rightArrow">
                <a:avLst>
                  <a:gd name="adj1" fmla="val 72607"/>
                  <a:gd name="adj2" fmla="val 50000"/>
                </a:avLst>
              </a:prstGeom>
              <a:grpFill/>
              <a:ln>
                <a:solidFill>
                  <a:srgbClr val="60919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781306" y="3082724"/>
                <a:ext cx="2261315" cy="4616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FFFF"/>
                    </a:solidFill>
                  </a:rPr>
                  <a:t>Root word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207818" y="3124629"/>
                <a:ext cx="1711579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FFFF"/>
                    </a:solidFill>
                  </a:rPr>
                  <a:t>can stand alone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233128" y="2998511"/>
              <a:ext cx="1522937" cy="537567"/>
            </a:xfrm>
            <a:prstGeom prst="roundRect">
              <a:avLst>
                <a:gd name="adj" fmla="val 25400"/>
              </a:avLst>
            </a:prstGeom>
            <a:solidFill>
              <a:srgbClr val="314C57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FFFF"/>
                  </a:solidFill>
                </a:rPr>
                <a:t>lovely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0432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150126" y="1535191"/>
            <a:ext cx="8022112" cy="924797"/>
            <a:chOff x="1650148" y="1535190"/>
            <a:chExt cx="5843697" cy="924797"/>
          </a:xfrm>
          <a:solidFill>
            <a:srgbClr val="627981"/>
          </a:solidFill>
        </p:grpSpPr>
        <p:sp>
          <p:nvSpPr>
            <p:cNvPr id="13" name="Rectangle 12"/>
            <p:cNvSpPr/>
            <p:nvPr/>
          </p:nvSpPr>
          <p:spPr>
            <a:xfrm>
              <a:off x="1650148" y="1535190"/>
              <a:ext cx="5843697" cy="924797"/>
            </a:xfrm>
            <a:prstGeom prst="rect">
              <a:avLst/>
            </a:prstGeom>
            <a:grpFill/>
            <a:ln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744359" y="1741717"/>
              <a:ext cx="3655276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FFFFFF"/>
                  </a:solidFill>
                </a:rPr>
                <a:t>contains basic meaning</a:t>
              </a:r>
            </a:p>
          </p:txBody>
        </p:sp>
      </p:grpSp>
      <p:grpSp>
        <p:nvGrpSpPr>
          <p:cNvPr id="2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Roots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2279841" y="2746588"/>
            <a:ext cx="7662140" cy="2484473"/>
            <a:chOff x="755841" y="2746587"/>
            <a:chExt cx="7662140" cy="2484473"/>
          </a:xfrm>
          <a:solidFill>
            <a:srgbClr val="627981"/>
          </a:solidFill>
        </p:grpSpPr>
        <p:grpSp>
          <p:nvGrpSpPr>
            <p:cNvPr id="6" name="Group 5"/>
            <p:cNvGrpSpPr/>
            <p:nvPr/>
          </p:nvGrpSpPr>
          <p:grpSpPr>
            <a:xfrm>
              <a:off x="755841" y="2746587"/>
              <a:ext cx="7662140" cy="2484473"/>
              <a:chOff x="673321" y="2784980"/>
              <a:chExt cx="7662140" cy="2484473"/>
            </a:xfrm>
            <a:grpFill/>
          </p:grpSpPr>
          <p:sp>
            <p:nvSpPr>
              <p:cNvPr id="14" name="Rectangle 13"/>
              <p:cNvSpPr/>
              <p:nvPr/>
            </p:nvSpPr>
            <p:spPr>
              <a:xfrm>
                <a:off x="673321" y="2862286"/>
                <a:ext cx="4528307" cy="924797"/>
              </a:xfrm>
              <a:prstGeom prst="rect">
                <a:avLst/>
              </a:prstGeom>
              <a:grpFill/>
              <a:ln>
                <a:solidFill>
                  <a:srgbClr val="355F6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673321" y="4274739"/>
                <a:ext cx="4528307" cy="924797"/>
              </a:xfrm>
              <a:prstGeom prst="rect">
                <a:avLst/>
              </a:prstGeom>
              <a:grpFill/>
              <a:ln>
                <a:solidFill>
                  <a:srgbClr val="355F6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ight Arrow 18"/>
              <p:cNvSpPr/>
              <p:nvPr/>
            </p:nvSpPr>
            <p:spPr>
              <a:xfrm flipH="1">
                <a:off x="5334530" y="2784980"/>
                <a:ext cx="3000930" cy="1085185"/>
              </a:xfrm>
              <a:prstGeom prst="rightArrow">
                <a:avLst>
                  <a:gd name="adj1" fmla="val 72607"/>
                  <a:gd name="adj2" fmla="val 50000"/>
                </a:avLst>
              </a:prstGeom>
              <a:grpFill/>
              <a:ln>
                <a:solidFill>
                  <a:srgbClr val="60919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ight Arrow 19"/>
              <p:cNvSpPr/>
              <p:nvPr/>
            </p:nvSpPr>
            <p:spPr>
              <a:xfrm flipH="1">
                <a:off x="5363067" y="4184268"/>
                <a:ext cx="2972394" cy="1085185"/>
              </a:xfrm>
              <a:prstGeom prst="rightArrow">
                <a:avLst>
                  <a:gd name="adj1" fmla="val 72607"/>
                  <a:gd name="adj2" fmla="val 50000"/>
                </a:avLst>
              </a:prstGeom>
              <a:grpFill/>
              <a:ln>
                <a:solidFill>
                  <a:srgbClr val="60919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781306" y="3082724"/>
                <a:ext cx="2261315" cy="4616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FFFF"/>
                    </a:solidFill>
                  </a:rPr>
                  <a:t>Root word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207818" y="3124629"/>
                <a:ext cx="1711579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FFFF"/>
                    </a:solidFill>
                  </a:rPr>
                  <a:t>can stand alone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781306" y="4496027"/>
                <a:ext cx="2477287" cy="4616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FFFF"/>
                    </a:solidFill>
                  </a:rPr>
                  <a:t>Combining root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056073" y="4526037"/>
                <a:ext cx="2201328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FFFF"/>
                    </a:solidFill>
                  </a:rPr>
                  <a:t>must be combined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233128" y="2998511"/>
              <a:ext cx="1522937" cy="537567"/>
            </a:xfrm>
            <a:prstGeom prst="roundRect">
              <a:avLst>
                <a:gd name="adj" fmla="val 25400"/>
              </a:avLst>
            </a:prstGeom>
            <a:solidFill>
              <a:srgbClr val="314C57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FFFFF"/>
                  </a:solidFill>
                </a:rPr>
                <a:t>love</a:t>
              </a:r>
              <a:r>
                <a:rPr lang="en-US" sz="2400" dirty="0">
                  <a:solidFill>
                    <a:srgbClr val="FFFFFF"/>
                  </a:solidFill>
                </a:rPr>
                <a:t>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77153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150126" y="1535191"/>
            <a:ext cx="8022112" cy="924797"/>
            <a:chOff x="1650148" y="1535190"/>
            <a:chExt cx="5843697" cy="924797"/>
          </a:xfrm>
          <a:solidFill>
            <a:srgbClr val="627981"/>
          </a:solidFill>
        </p:grpSpPr>
        <p:sp>
          <p:nvSpPr>
            <p:cNvPr id="13" name="Rectangle 12"/>
            <p:cNvSpPr/>
            <p:nvPr/>
          </p:nvSpPr>
          <p:spPr>
            <a:xfrm>
              <a:off x="1650148" y="1535190"/>
              <a:ext cx="5843697" cy="924797"/>
            </a:xfrm>
            <a:prstGeom prst="rect">
              <a:avLst/>
            </a:prstGeom>
            <a:grpFill/>
            <a:ln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744359" y="1741717"/>
              <a:ext cx="3655276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FFFFFF"/>
                  </a:solidFill>
                </a:rPr>
                <a:t>contains basic meaning</a:t>
              </a:r>
            </a:p>
          </p:txBody>
        </p:sp>
      </p:grpSp>
      <p:grpSp>
        <p:nvGrpSpPr>
          <p:cNvPr id="2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Roots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2279841" y="2746588"/>
            <a:ext cx="7662140" cy="2484473"/>
            <a:chOff x="755841" y="2746587"/>
            <a:chExt cx="7662140" cy="2484473"/>
          </a:xfrm>
          <a:solidFill>
            <a:srgbClr val="627981"/>
          </a:solidFill>
        </p:grpSpPr>
        <p:grpSp>
          <p:nvGrpSpPr>
            <p:cNvPr id="6" name="Group 5"/>
            <p:cNvGrpSpPr/>
            <p:nvPr/>
          </p:nvGrpSpPr>
          <p:grpSpPr>
            <a:xfrm>
              <a:off x="755841" y="2746587"/>
              <a:ext cx="7662140" cy="2484473"/>
              <a:chOff x="673321" y="2784980"/>
              <a:chExt cx="7662140" cy="2484473"/>
            </a:xfrm>
            <a:grpFill/>
          </p:grpSpPr>
          <p:sp>
            <p:nvSpPr>
              <p:cNvPr id="14" name="Rectangle 13"/>
              <p:cNvSpPr/>
              <p:nvPr/>
            </p:nvSpPr>
            <p:spPr>
              <a:xfrm>
                <a:off x="673321" y="2862286"/>
                <a:ext cx="4528307" cy="924797"/>
              </a:xfrm>
              <a:prstGeom prst="rect">
                <a:avLst/>
              </a:prstGeom>
              <a:grpFill/>
              <a:ln>
                <a:solidFill>
                  <a:srgbClr val="355F6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673321" y="4274739"/>
                <a:ext cx="4528307" cy="924797"/>
              </a:xfrm>
              <a:prstGeom prst="rect">
                <a:avLst/>
              </a:prstGeom>
              <a:grpFill/>
              <a:ln>
                <a:solidFill>
                  <a:srgbClr val="355F6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ight Arrow 18"/>
              <p:cNvSpPr/>
              <p:nvPr/>
            </p:nvSpPr>
            <p:spPr>
              <a:xfrm flipH="1">
                <a:off x="5334530" y="2784980"/>
                <a:ext cx="3000930" cy="1085185"/>
              </a:xfrm>
              <a:prstGeom prst="rightArrow">
                <a:avLst>
                  <a:gd name="adj1" fmla="val 72607"/>
                  <a:gd name="adj2" fmla="val 50000"/>
                </a:avLst>
              </a:prstGeom>
              <a:grpFill/>
              <a:ln>
                <a:solidFill>
                  <a:srgbClr val="60919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ight Arrow 19"/>
              <p:cNvSpPr/>
              <p:nvPr/>
            </p:nvSpPr>
            <p:spPr>
              <a:xfrm flipH="1">
                <a:off x="5363067" y="4184268"/>
                <a:ext cx="2972394" cy="1085185"/>
              </a:xfrm>
              <a:prstGeom prst="rightArrow">
                <a:avLst>
                  <a:gd name="adj1" fmla="val 72607"/>
                  <a:gd name="adj2" fmla="val 50000"/>
                </a:avLst>
              </a:prstGeom>
              <a:grpFill/>
              <a:ln>
                <a:solidFill>
                  <a:srgbClr val="60919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781306" y="3082724"/>
                <a:ext cx="2261315" cy="4616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FFFF"/>
                    </a:solidFill>
                  </a:rPr>
                  <a:t>Root word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207818" y="3124629"/>
                <a:ext cx="1711579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FFFF"/>
                    </a:solidFill>
                  </a:rPr>
                  <a:t>can stand alone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781306" y="4496027"/>
                <a:ext cx="2477287" cy="4616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FFFF"/>
                    </a:solidFill>
                  </a:rPr>
                  <a:t>Combining root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056073" y="4526037"/>
                <a:ext cx="2201328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FFFF"/>
                    </a:solidFill>
                  </a:rPr>
                  <a:t>must be combined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233128" y="2998511"/>
              <a:ext cx="1522937" cy="537567"/>
            </a:xfrm>
            <a:prstGeom prst="roundRect">
              <a:avLst>
                <a:gd name="adj" fmla="val 25400"/>
              </a:avLst>
            </a:prstGeom>
            <a:solidFill>
              <a:srgbClr val="314C57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FFFFF"/>
                  </a:solidFill>
                </a:rPr>
                <a:t>love</a:t>
              </a:r>
              <a:r>
                <a:rPr lang="en-US" sz="2400" dirty="0">
                  <a:solidFill>
                    <a:srgbClr val="FFFFFF"/>
                  </a:solidFill>
                </a:rPr>
                <a:t>ly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247127" y="4440962"/>
              <a:ext cx="1522937" cy="537567"/>
            </a:xfrm>
            <a:prstGeom prst="roundRect">
              <a:avLst>
                <a:gd name="adj" fmla="val 25400"/>
              </a:avLst>
            </a:prstGeom>
            <a:solidFill>
              <a:srgbClr val="314C57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FFFFF"/>
                  </a:solidFill>
                </a:rPr>
                <a:t>bio</a:t>
              </a:r>
              <a:r>
                <a:rPr lang="en-US" sz="2400" dirty="0">
                  <a:solidFill>
                    <a:srgbClr val="FFFFFF"/>
                  </a:solidFill>
                </a:rPr>
                <a:t>logy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3426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Roots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016614"/>
              </p:ext>
            </p:extLst>
          </p:nvPr>
        </p:nvGraphicFramePr>
        <p:xfrm>
          <a:off x="3720791" y="1621401"/>
          <a:ext cx="4895386" cy="3573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4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0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39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Root</a:t>
                      </a:r>
                      <a:endParaRPr lang="en-US" sz="24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Meaning</a:t>
                      </a:r>
                      <a:endParaRPr lang="en-US" sz="24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7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auto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self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4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biblio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book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4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bio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life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4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dict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to say/speak</a:t>
                      </a:r>
                    </a:p>
                  </a:txBody>
                  <a:tcPr marL="68580" marR="68580" marT="0" marB="0" anchor="ctr">
                    <a:solidFill>
                      <a:srgbClr val="314C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4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graph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  to write</a:t>
                      </a:r>
                    </a:p>
                  </a:txBody>
                  <a:tcPr marL="68580" marR="68580" marT="0" marB="0" anchor="ctr">
                    <a:solidFill>
                      <a:srgbClr val="627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Roots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2611244" y="1649115"/>
            <a:ext cx="6969512" cy="3128158"/>
            <a:chOff x="1087242" y="1778379"/>
            <a:chExt cx="6969512" cy="3128158"/>
          </a:xfrm>
          <a:solidFill>
            <a:srgbClr val="627981"/>
          </a:solidFill>
        </p:grpSpPr>
        <p:sp>
          <p:nvSpPr>
            <p:cNvPr id="11" name="Rounded Rectangle 10"/>
            <p:cNvSpPr/>
            <p:nvPr/>
          </p:nvSpPr>
          <p:spPr>
            <a:xfrm>
              <a:off x="1087242" y="1778379"/>
              <a:ext cx="6969512" cy="3128158"/>
            </a:xfrm>
            <a:prstGeom prst="roundRect">
              <a:avLst>
                <a:gd name="adj" fmla="val 11024"/>
              </a:avLst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1445062" y="3141032"/>
              <a:ext cx="2974833" cy="1250026"/>
            </a:xfrm>
            <a:prstGeom prst="roundRec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661210" y="3141032"/>
              <a:ext cx="2974833" cy="1250026"/>
            </a:xfrm>
            <a:prstGeom prst="roundRec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568338" y="2138689"/>
              <a:ext cx="4007321" cy="5847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Word Family</a:t>
              </a:r>
            </a:p>
          </p:txBody>
        </p:sp>
        <p:sp>
          <p:nvSpPr>
            <p:cNvPr id="19" name="Oval 18"/>
            <p:cNvSpPr/>
            <p:nvPr/>
          </p:nvSpPr>
          <p:spPr>
            <a:xfrm>
              <a:off x="4130360" y="3321536"/>
              <a:ext cx="820385" cy="889018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065706" y="3359156"/>
            <a:ext cx="2761687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root  meaning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301718" y="3359156"/>
            <a:ext cx="2761687" cy="510778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root  meaning</a:t>
            </a:r>
          </a:p>
        </p:txBody>
      </p:sp>
      <p:sp>
        <p:nvSpPr>
          <p:cNvPr id="37" name="Left-Right Arrow 36"/>
          <p:cNvSpPr/>
          <p:nvPr/>
        </p:nvSpPr>
        <p:spPr>
          <a:xfrm>
            <a:off x="5799129" y="3467090"/>
            <a:ext cx="530850" cy="333123"/>
          </a:xfrm>
          <a:prstGeom prst="leftRightArrow">
            <a:avLst>
              <a:gd name="adj1" fmla="val 43305"/>
              <a:gd name="adj2" fmla="val 50000"/>
            </a:avLst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509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2089</TotalTime>
  <Words>342</Words>
  <Application>Microsoft Office PowerPoint</Application>
  <PresentationFormat>Widescreen</PresentationFormat>
  <Paragraphs>139</Paragraphs>
  <Slides>19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Sarah Quinn</cp:lastModifiedBy>
  <cp:revision>54</cp:revision>
  <dcterms:created xsi:type="dcterms:W3CDTF">2015-07-14T23:00:21Z</dcterms:created>
  <dcterms:modified xsi:type="dcterms:W3CDTF">2022-08-10T17:58:20Z</dcterms:modified>
</cp:coreProperties>
</file>