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8" r:id="rId2"/>
  </p:sldMasterIdLst>
  <p:notesMasterIdLst>
    <p:notesMasterId r:id="rId16"/>
  </p:notesMasterIdLst>
  <p:sldIdLst>
    <p:sldId id="401" r:id="rId3"/>
    <p:sldId id="351" r:id="rId4"/>
    <p:sldId id="399" r:id="rId5"/>
    <p:sldId id="372" r:id="rId6"/>
    <p:sldId id="392" r:id="rId7"/>
    <p:sldId id="394" r:id="rId8"/>
    <p:sldId id="395" r:id="rId9"/>
    <p:sldId id="397" r:id="rId10"/>
    <p:sldId id="398" r:id="rId11"/>
    <p:sldId id="402" r:id="rId12"/>
    <p:sldId id="403" r:id="rId13"/>
    <p:sldId id="380" r:id="rId14"/>
    <p:sldId id="34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709CA1"/>
    <a:srgbClr val="314C57"/>
    <a:srgbClr val="F3EDE7"/>
    <a:srgbClr val="355F6B"/>
    <a:srgbClr val="386546"/>
    <a:srgbClr val="CCA49C"/>
    <a:srgbClr val="F2E2D2"/>
    <a:srgbClr val="627981"/>
    <a:srgbClr val="3182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63" autoAdjust="0"/>
    <p:restoredTop sz="91549" autoAdjust="0"/>
  </p:normalViewPr>
  <p:slideViewPr>
    <p:cSldViewPr snapToGrid="0">
      <p:cViewPr varScale="1">
        <p:scale>
          <a:sx n="112" d="100"/>
          <a:sy n="112" d="100"/>
        </p:scale>
        <p:origin x="552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9B52AA-CA66-5A42-A80E-54349E80EFE8}" type="datetimeFigureOut">
              <a:rPr lang="en-US" smtClean="0"/>
              <a:pPr/>
              <a:t>6/3/22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A99FB-DAA0-7C4B-AA69-631B836422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53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398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362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879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737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940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0573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439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383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551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090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79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94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47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807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440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535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705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877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544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3273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149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927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2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153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6/3/22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158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6/3/22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67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6/3/22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94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1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78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pPr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2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104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Recognizing Types of Main Ideas and Evidence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6383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152400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Recognizing Types of Evidence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0067BEBE-3005-9B8A-3BFD-B5CDAADD5150}"/>
              </a:ext>
            </a:extLst>
          </p:cNvPr>
          <p:cNvSpPr/>
          <p:nvPr/>
        </p:nvSpPr>
        <p:spPr>
          <a:xfrm>
            <a:off x="1798319" y="1242705"/>
            <a:ext cx="8595360" cy="128016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Example</a:t>
            </a:r>
            <a:r>
              <a:rPr lang="en-US" sz="2800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: a specific instance or illustration that demonstrates a point; “for example,” “for instance”</a:t>
            </a:r>
            <a:endParaRPr lang="en-US" sz="3200" dirty="0">
              <a:solidFill>
                <a:schemeClr val="tx1"/>
              </a:solidFill>
              <a:cs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AED498-5463-1F16-AE0F-4FB5D167CB20}"/>
              </a:ext>
            </a:extLst>
          </p:cNvPr>
          <p:cNvSpPr/>
          <p:nvPr/>
        </p:nvSpPr>
        <p:spPr>
          <a:xfrm>
            <a:off x="1798319" y="2805561"/>
            <a:ext cx="8595360" cy="128016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Expert analysis</a:t>
            </a:r>
            <a:r>
              <a:rPr lang="en-US" sz="2800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: an opinion or statement by someone who is knowledgeable the topic</a:t>
            </a:r>
            <a:endParaRPr lang="en-US" sz="3200" dirty="0">
              <a:solidFill>
                <a:schemeClr val="tx1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85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152400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Recognizing Types of Evidence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0067BEBE-3005-9B8A-3BFD-B5CDAADD5150}"/>
              </a:ext>
            </a:extLst>
          </p:cNvPr>
          <p:cNvSpPr/>
          <p:nvPr/>
        </p:nvSpPr>
        <p:spPr>
          <a:xfrm>
            <a:off x="1798319" y="1242705"/>
            <a:ext cx="8595360" cy="128016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Fact</a:t>
            </a:r>
            <a:r>
              <a:rPr lang="en-US" sz="2800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: a piece of information that most people generally agree to be true; </a:t>
            </a:r>
            <a:r>
              <a:rPr lang="en-US" sz="2800" i="1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example</a:t>
            </a:r>
            <a:r>
              <a:rPr lang="en-US" sz="2800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: scientific principle, historical event</a:t>
            </a:r>
            <a:endParaRPr lang="en-US" sz="3200" dirty="0">
              <a:solidFill>
                <a:schemeClr val="tx1"/>
              </a:solidFill>
              <a:cs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AED498-5463-1F16-AE0F-4FB5D167CB20}"/>
              </a:ext>
            </a:extLst>
          </p:cNvPr>
          <p:cNvSpPr/>
          <p:nvPr/>
        </p:nvSpPr>
        <p:spPr>
          <a:xfrm>
            <a:off x="1798319" y="2629573"/>
            <a:ext cx="8595360" cy="128016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Reflection</a:t>
            </a:r>
            <a:r>
              <a:rPr lang="en-US" sz="2800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: communicates the thoughts and feelings of the author; “I,” “me”</a:t>
            </a:r>
            <a:endParaRPr lang="en-US" sz="3200" dirty="0">
              <a:solidFill>
                <a:schemeClr val="tx1"/>
              </a:solidFill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F56F03-731A-4E8A-AC7F-AEB36E43B745}"/>
              </a:ext>
            </a:extLst>
          </p:cNvPr>
          <p:cNvSpPr/>
          <p:nvPr/>
        </p:nvSpPr>
        <p:spPr>
          <a:xfrm>
            <a:off x="1798319" y="4016441"/>
            <a:ext cx="8595360" cy="128016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Statistic</a:t>
            </a:r>
            <a:r>
              <a:rPr lang="en-US" sz="2800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: a number that represents research data</a:t>
            </a:r>
            <a:endParaRPr lang="en-US" sz="3200" dirty="0">
              <a:solidFill>
                <a:schemeClr val="tx1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926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3999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Analyzing the Supporting Details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1165234" y="1600367"/>
            <a:ext cx="7671633" cy="3365126"/>
            <a:chOff x="653605" y="1580911"/>
            <a:chExt cx="7671633" cy="3365126"/>
          </a:xfrm>
        </p:grpSpPr>
        <p:sp>
          <p:nvSpPr>
            <p:cNvPr id="9" name="Rectangle 8"/>
            <p:cNvSpPr/>
            <p:nvPr/>
          </p:nvSpPr>
          <p:spPr>
            <a:xfrm>
              <a:off x="1183773" y="1580911"/>
              <a:ext cx="7141465" cy="914400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en-US" sz="2400" dirty="0">
                  <a:solidFill>
                    <a:schemeClr val="tx1"/>
                  </a:solidFill>
                </a:rPr>
                <a:t>What questions do the supporting details answer about the main idea?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183773" y="2780863"/>
              <a:ext cx="7141465" cy="914400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en-US" sz="2400" dirty="0">
                  <a:solidFill>
                    <a:schemeClr val="tx1"/>
                  </a:solidFill>
                </a:rPr>
                <a:t>What questions could the audience still have?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75773" y="3980816"/>
              <a:ext cx="658259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FFFF"/>
                  </a:solidFill>
                </a:rPr>
                <a:t>Uses words to show why and how such as “as a result, because, cause, due to, effect, therefore, or since.” 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183774" y="4031637"/>
              <a:ext cx="7141464" cy="914400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en-US" sz="2400" dirty="0">
                  <a:solidFill>
                    <a:schemeClr val="tx1"/>
                  </a:solidFill>
                </a:rPr>
                <a:t>How well do the details support the author’s main idea? 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664449" y="4017838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C7D4C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C7D4CB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C7D4CB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653605" y="2767064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C7D4C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C7D4CB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C7D4CB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661829" y="1580911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C7D4C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C7D4CB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C7D4CB"/>
                </a:solidFill>
              </a:endParaRPr>
            </a:p>
          </p:txBody>
        </p:sp>
      </p:grpSp>
      <p:sp>
        <p:nvSpPr>
          <p:cNvPr id="7" name="Right Bracket 6">
            <a:extLst>
              <a:ext uri="{FF2B5EF4-FFF2-40B4-BE49-F238E27FC236}">
                <a16:creationId xmlns:a16="http://schemas.microsoft.com/office/drawing/2014/main" id="{71615C48-F21C-A3E2-FCA6-C0AFB5AB5458}"/>
              </a:ext>
            </a:extLst>
          </p:cNvPr>
          <p:cNvSpPr/>
          <p:nvPr/>
        </p:nvSpPr>
        <p:spPr>
          <a:xfrm>
            <a:off x="8647903" y="1383374"/>
            <a:ext cx="564897" cy="3799112"/>
          </a:xfrm>
          <a:prstGeom prst="rightBracket">
            <a:avLst/>
          </a:prstGeom>
          <a:ln w="76200">
            <a:solidFill>
              <a:srgbClr val="C7D4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E20CCD-2D0A-C7D8-6AA9-520D1C69FB34}"/>
              </a:ext>
            </a:extLst>
          </p:cNvPr>
          <p:cNvSpPr txBox="1"/>
          <p:nvPr/>
        </p:nvSpPr>
        <p:spPr>
          <a:xfrm>
            <a:off x="9502808" y="2232997"/>
            <a:ext cx="19920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Convincing claim with strong supporting details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Recognizing the Main Idea(s)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Recognizing Types of Evidence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Analyzing the Supporting Details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6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Recognizing the Main Idea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D6F07C2-2D76-07D2-0B90-35BFA6A71A38}"/>
              </a:ext>
            </a:extLst>
          </p:cNvPr>
          <p:cNvSpPr txBox="1"/>
          <p:nvPr/>
        </p:nvSpPr>
        <p:spPr>
          <a:xfrm>
            <a:off x="4030274" y="4457718"/>
            <a:ext cx="42575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Topic</a:t>
            </a:r>
            <a:r>
              <a:rPr lang="en-US" sz="3600" dirty="0"/>
              <a:t>: general subject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72C5A4-4CA4-13FA-2ADC-D678084233AD}"/>
              </a:ext>
            </a:extLst>
          </p:cNvPr>
          <p:cNvSpPr txBox="1"/>
          <p:nvPr/>
        </p:nvSpPr>
        <p:spPr>
          <a:xfrm>
            <a:off x="3193987" y="3315314"/>
            <a:ext cx="5930150" cy="646331"/>
          </a:xfrm>
          <a:prstGeom prst="rect">
            <a:avLst/>
          </a:prstGeom>
          <a:solidFill>
            <a:srgbClr val="C7D4CB"/>
          </a:solidFill>
        </p:spPr>
        <p:txBody>
          <a:bodyPr wrap="none" rtlCol="0">
            <a:spAutoFit/>
          </a:bodyPr>
          <a:lstStyle/>
          <a:p>
            <a:r>
              <a:rPr lang="en-US" sz="3600" b="1" dirty="0"/>
              <a:t>Main idea</a:t>
            </a:r>
            <a:r>
              <a:rPr lang="en-US" sz="3600" dirty="0"/>
              <a:t>: more specific claim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608A63-D392-B028-2D70-ED8DBB4B9DE5}"/>
              </a:ext>
            </a:extLst>
          </p:cNvPr>
          <p:cNvSpPr txBox="1"/>
          <p:nvPr/>
        </p:nvSpPr>
        <p:spPr>
          <a:xfrm>
            <a:off x="2664101" y="1383375"/>
            <a:ext cx="2778641" cy="1514773"/>
          </a:xfrm>
          <a:prstGeom prst="wedgeEllipseCallout">
            <a:avLst>
              <a:gd name="adj1" fmla="val 22505"/>
              <a:gd name="adj2" fmla="val 70462"/>
            </a:avLst>
          </a:prstGeom>
          <a:noFill/>
          <a:ln w="57150">
            <a:solidFill>
              <a:srgbClr val="C7D4C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Topic sentence</a:t>
            </a:r>
          </a:p>
        </p:txBody>
      </p: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84E6B46F-7D46-6ADB-B07E-13805ACF32D6}"/>
              </a:ext>
            </a:extLst>
          </p:cNvPr>
          <p:cNvCxnSpPr>
            <a:cxnSpLocks/>
            <a:stCxn id="4" idx="3"/>
            <a:endCxn id="2" idx="3"/>
          </p:cNvCxnSpPr>
          <p:nvPr/>
        </p:nvCxnSpPr>
        <p:spPr>
          <a:xfrm flipH="1">
            <a:off x="8287851" y="3638479"/>
            <a:ext cx="836287" cy="1142404"/>
          </a:xfrm>
          <a:prstGeom prst="bentConnector3">
            <a:avLst>
              <a:gd name="adj1" fmla="val -27335"/>
            </a:avLst>
          </a:prstGeom>
          <a:ln w="76200">
            <a:solidFill>
              <a:srgbClr val="C7D4C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3B614267-ED0F-A9BE-E5FD-05858DF0ECE5}"/>
              </a:ext>
            </a:extLst>
          </p:cNvPr>
          <p:cNvSpPr txBox="1"/>
          <p:nvPr/>
        </p:nvSpPr>
        <p:spPr>
          <a:xfrm>
            <a:off x="6875386" y="1496796"/>
            <a:ext cx="2448874" cy="1387288"/>
          </a:xfrm>
          <a:prstGeom prst="cloudCallout">
            <a:avLst>
              <a:gd name="adj1" fmla="val -43559"/>
              <a:gd name="adj2" fmla="val 75153"/>
            </a:avLst>
          </a:prstGeom>
          <a:noFill/>
          <a:ln w="57150">
            <a:solidFill>
              <a:srgbClr val="C7D4CB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3200" dirty="0"/>
              <a:t>Implied</a:t>
            </a:r>
          </a:p>
        </p:txBody>
      </p:sp>
    </p:spTree>
    <p:extLst>
      <p:ext uri="{BB962C8B-B14F-4D97-AF65-F5344CB8AC3E}">
        <p14:creationId xmlns:p14="http://schemas.microsoft.com/office/powerpoint/2010/main" val="3053747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Recognizing the Main Idea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7">
            <a:extLst>
              <a:ext uri="{FF2B5EF4-FFF2-40B4-BE49-F238E27FC236}">
                <a16:creationId xmlns:a16="http://schemas.microsoft.com/office/drawing/2014/main" id="{C0045B2B-0A77-A390-B779-37356E09AD24}"/>
              </a:ext>
            </a:extLst>
          </p:cNvPr>
          <p:cNvGrpSpPr/>
          <p:nvPr/>
        </p:nvGrpSpPr>
        <p:grpSpPr>
          <a:xfrm>
            <a:off x="2372810" y="1400814"/>
            <a:ext cx="7635567" cy="3252375"/>
            <a:chOff x="759133" y="1821205"/>
            <a:chExt cx="8473104" cy="3298995"/>
          </a:xfrm>
          <a:solidFill>
            <a:srgbClr val="C7D4CB"/>
          </a:solidFill>
        </p:grpSpPr>
        <p:grpSp>
          <p:nvGrpSpPr>
            <p:cNvPr id="6" name="Group 8">
              <a:extLst>
                <a:ext uri="{FF2B5EF4-FFF2-40B4-BE49-F238E27FC236}">
                  <a16:creationId xmlns:a16="http://schemas.microsoft.com/office/drawing/2014/main" id="{AAFD2F28-81AC-C5E4-76C7-D1EE7F55C3D9}"/>
                </a:ext>
              </a:extLst>
            </p:cNvPr>
            <p:cNvGrpSpPr/>
            <p:nvPr/>
          </p:nvGrpSpPr>
          <p:grpSpPr>
            <a:xfrm>
              <a:off x="759133" y="1821205"/>
              <a:ext cx="8473104" cy="3298995"/>
              <a:chOff x="759133" y="1821205"/>
              <a:chExt cx="8473104" cy="3298995"/>
            </a:xfrm>
            <a:grpFill/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6C309A2-181D-4723-0D9E-46DF1A41D5B6}"/>
                  </a:ext>
                </a:extLst>
              </p:cNvPr>
              <p:cNvSpPr/>
              <p:nvPr/>
            </p:nvSpPr>
            <p:spPr>
              <a:xfrm>
                <a:off x="759133" y="1821205"/>
                <a:ext cx="3732500" cy="9617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en-US" sz="2400" b="1" dirty="0">
                    <a:solidFill>
                      <a:sysClr val="windowText" lastClr="000000"/>
                    </a:solidFill>
                    <a:latin typeface="Calibri"/>
                  </a:rPr>
                  <a:t>Main idea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9863D59-6CAE-74C7-B47B-21CC3D0B1F39}"/>
                  </a:ext>
                </a:extLst>
              </p:cNvPr>
              <p:cNvSpPr/>
              <p:nvPr/>
            </p:nvSpPr>
            <p:spPr>
              <a:xfrm>
                <a:off x="4743292" y="1821205"/>
                <a:ext cx="4488945" cy="329899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 sz="2000">
                  <a:solidFill>
                    <a:sysClr val="windowText" lastClr="000000"/>
                  </a:solidFill>
                  <a:latin typeface="Calibri"/>
                </a:endParaRP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DC11FB7-366E-39CF-199B-59350D9962D9}"/>
                </a:ext>
              </a:extLst>
            </p:cNvPr>
            <p:cNvSpPr txBox="1"/>
            <p:nvPr/>
          </p:nvSpPr>
          <p:spPr>
            <a:xfrm>
              <a:off x="5125830" y="2894129"/>
              <a:ext cx="3723870" cy="8429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defRPr/>
              </a:pPr>
              <a:r>
                <a:rPr lang="en-US" sz="4800" b="1" dirty="0">
                  <a:solidFill>
                    <a:sysClr val="windowText" lastClr="000000"/>
                  </a:solidFill>
                  <a:latin typeface="Calibri"/>
                </a:rPr>
                <a:t>Big idea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BCEF94AC-1695-78F1-124C-493483280851}"/>
              </a:ext>
            </a:extLst>
          </p:cNvPr>
          <p:cNvSpPr/>
          <p:nvPr/>
        </p:nvSpPr>
        <p:spPr>
          <a:xfrm>
            <a:off x="2369262" y="2552942"/>
            <a:ext cx="3367103" cy="94811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sysClr val="windowText" lastClr="000000"/>
                </a:solidFill>
                <a:latin typeface="Calibri"/>
              </a:rPr>
              <a:t>Main idea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0DB580-505F-0048-B213-A016BD969C2D}"/>
              </a:ext>
            </a:extLst>
          </p:cNvPr>
          <p:cNvSpPr/>
          <p:nvPr/>
        </p:nvSpPr>
        <p:spPr>
          <a:xfrm>
            <a:off x="2369262" y="3705072"/>
            <a:ext cx="3367103" cy="94811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sysClr val="windowText" lastClr="000000"/>
                </a:solidFill>
                <a:latin typeface="Calibri"/>
              </a:rPr>
              <a:t>Main idea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A4C62C2-1F9D-1DC3-0923-2CBC9DDDC3A8}"/>
              </a:ext>
            </a:extLst>
          </p:cNvPr>
          <p:cNvSpPr/>
          <p:nvPr/>
        </p:nvSpPr>
        <p:spPr>
          <a:xfrm>
            <a:off x="5486201" y="2665252"/>
            <a:ext cx="727113" cy="748901"/>
          </a:xfrm>
          <a:prstGeom prst="ellipse">
            <a:avLst/>
          </a:prstGeom>
          <a:solidFill>
            <a:srgbClr val="C7D4CB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3600" b="1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B8095D4-3F70-9E45-4261-A3A54D709A2A}"/>
              </a:ext>
            </a:extLst>
          </p:cNvPr>
          <p:cNvSpPr/>
          <p:nvPr/>
        </p:nvSpPr>
        <p:spPr>
          <a:xfrm>
            <a:off x="5486201" y="3804679"/>
            <a:ext cx="727113" cy="748901"/>
          </a:xfrm>
          <a:prstGeom prst="ellipse">
            <a:avLst/>
          </a:prstGeom>
          <a:solidFill>
            <a:srgbClr val="C7D4CB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3600" b="1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21761FA-7378-BFB4-85F0-64C88B508245}"/>
              </a:ext>
            </a:extLst>
          </p:cNvPr>
          <p:cNvSpPr/>
          <p:nvPr/>
        </p:nvSpPr>
        <p:spPr>
          <a:xfrm>
            <a:off x="5486200" y="1500423"/>
            <a:ext cx="727113" cy="748901"/>
          </a:xfrm>
          <a:prstGeom prst="ellipse">
            <a:avLst/>
          </a:prstGeom>
          <a:solidFill>
            <a:srgbClr val="C7D4CB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3600" b="1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5CBE214-32E1-14DC-8393-55A12CCF5B2F}"/>
              </a:ext>
            </a:extLst>
          </p:cNvPr>
          <p:cNvSpPr/>
          <p:nvPr/>
        </p:nvSpPr>
        <p:spPr>
          <a:xfrm>
            <a:off x="5628585" y="1689784"/>
            <a:ext cx="435887" cy="400110"/>
          </a:xfrm>
          <a:prstGeom prst="rect">
            <a:avLst/>
          </a:prstGeom>
          <a:solidFill>
            <a:srgbClr val="C7D4CB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ysClr val="windowText" lastClr="000000"/>
                </a:solidFill>
                <a:latin typeface="Calibri"/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DB689CB-7C8B-0009-02E7-24642A1F26A0}"/>
              </a:ext>
            </a:extLst>
          </p:cNvPr>
          <p:cNvSpPr/>
          <p:nvPr/>
        </p:nvSpPr>
        <p:spPr>
          <a:xfrm>
            <a:off x="5630665" y="2863792"/>
            <a:ext cx="435887" cy="400110"/>
          </a:xfrm>
          <a:prstGeom prst="rect">
            <a:avLst/>
          </a:prstGeom>
          <a:solidFill>
            <a:srgbClr val="C7D4CB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ysClr val="windowText" lastClr="000000"/>
                </a:solidFill>
                <a:latin typeface="Calibri"/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5F5A0E3-347A-3C49-8F90-C265BBEEE7F2}"/>
              </a:ext>
            </a:extLst>
          </p:cNvPr>
          <p:cNvSpPr/>
          <p:nvPr/>
        </p:nvSpPr>
        <p:spPr>
          <a:xfrm>
            <a:off x="5628584" y="4004581"/>
            <a:ext cx="435887" cy="400110"/>
          </a:xfrm>
          <a:prstGeom prst="rect">
            <a:avLst/>
          </a:prstGeom>
          <a:solidFill>
            <a:srgbClr val="C7D4CB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ysClr val="windowText" lastClr="000000"/>
                </a:solidFill>
                <a:latin typeface="Calibri"/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1378919-DC02-C576-4C91-C9E3DF9B0D6E}"/>
              </a:ext>
            </a:extLst>
          </p:cNvPr>
          <p:cNvSpPr txBox="1"/>
          <p:nvPr/>
        </p:nvSpPr>
        <p:spPr>
          <a:xfrm>
            <a:off x="2369261" y="1383374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ysClr val="windowText" lastClr="000000"/>
                </a:solidFill>
              </a:rPr>
              <a:t>Paragraph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C93F6B-5B57-557C-D35C-CD39BB137167}"/>
              </a:ext>
            </a:extLst>
          </p:cNvPr>
          <p:cNvSpPr txBox="1"/>
          <p:nvPr/>
        </p:nvSpPr>
        <p:spPr>
          <a:xfrm>
            <a:off x="2369261" y="2480585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ysClr val="windowText" lastClr="000000"/>
                </a:solidFill>
              </a:rPr>
              <a:t>Paragraph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D0C89B2-3FE6-3474-7D58-DD8B4D4F7AE7}"/>
              </a:ext>
            </a:extLst>
          </p:cNvPr>
          <p:cNvSpPr txBox="1"/>
          <p:nvPr/>
        </p:nvSpPr>
        <p:spPr>
          <a:xfrm>
            <a:off x="2369261" y="3689319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ysClr val="windowText" lastClr="000000"/>
                </a:solidFill>
              </a:rPr>
              <a:t>Paragraph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4DCFB4-04F9-2FA6-32EC-30B218DE2D7A}"/>
              </a:ext>
            </a:extLst>
          </p:cNvPr>
          <p:cNvSpPr txBox="1"/>
          <p:nvPr/>
        </p:nvSpPr>
        <p:spPr>
          <a:xfrm>
            <a:off x="6914498" y="3289573"/>
            <a:ext cx="277191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ysClr val="windowText" lastClr="000000"/>
                </a:solidFill>
                <a:latin typeface="Calibri"/>
              </a:rPr>
              <a:t>- Thesis statement</a:t>
            </a:r>
          </a:p>
          <a:p>
            <a:pPr>
              <a:defRPr/>
            </a:pPr>
            <a:r>
              <a:rPr lang="en-US" sz="2400" b="1" dirty="0">
                <a:solidFill>
                  <a:sysClr val="windowText" lastClr="000000"/>
                </a:solidFill>
                <a:latin typeface="Calibri"/>
              </a:rPr>
              <a:t>- Purpose statement</a:t>
            </a:r>
          </a:p>
        </p:txBody>
      </p:sp>
    </p:spTree>
    <p:extLst>
      <p:ext uri="{BB962C8B-B14F-4D97-AF65-F5344CB8AC3E}">
        <p14:creationId xmlns:p14="http://schemas.microsoft.com/office/powerpoint/2010/main" val="461939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152400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Recognizing the Main Idea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6D52670-B718-E4E5-D07F-C1278E9B9B0F}"/>
              </a:ext>
            </a:extLst>
          </p:cNvPr>
          <p:cNvGrpSpPr/>
          <p:nvPr/>
        </p:nvGrpSpPr>
        <p:grpSpPr>
          <a:xfrm>
            <a:off x="1103586" y="1181265"/>
            <a:ext cx="9984827" cy="3558895"/>
            <a:chOff x="-953402" y="1821205"/>
            <a:chExt cx="11080050" cy="3609908"/>
          </a:xfrm>
          <a:solidFill>
            <a:srgbClr val="386546"/>
          </a:solidFill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74285E8F-A1D5-C0A6-40F7-912DD7B40E7B}"/>
                </a:ext>
              </a:extLst>
            </p:cNvPr>
            <p:cNvGrpSpPr/>
            <p:nvPr/>
          </p:nvGrpSpPr>
          <p:grpSpPr>
            <a:xfrm>
              <a:off x="-953402" y="1821205"/>
              <a:ext cx="11080050" cy="3609908"/>
              <a:chOff x="-953402" y="1821205"/>
              <a:chExt cx="11080050" cy="3609908"/>
            </a:xfrm>
            <a:grpFill/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F5E9BE9-8373-4AC7-8E1C-1D3B61A72383}"/>
                  </a:ext>
                </a:extLst>
              </p:cNvPr>
              <p:cNvSpPr/>
              <p:nvPr/>
            </p:nvSpPr>
            <p:spPr>
              <a:xfrm>
                <a:off x="-953402" y="1821205"/>
                <a:ext cx="5494274" cy="3609908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9E912DC1-97D2-19FF-13E9-4560CD1030B2}"/>
                  </a:ext>
                </a:extLst>
              </p:cNvPr>
              <p:cNvSpPr/>
              <p:nvPr/>
            </p:nvSpPr>
            <p:spPr>
              <a:xfrm>
                <a:off x="4632374" y="1821205"/>
                <a:ext cx="5494274" cy="36098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9B34CC3D-B780-650A-BCDE-4F8E00A226C6}"/>
                  </a:ext>
                </a:extLst>
              </p:cNvPr>
              <p:cNvSpPr/>
              <p:nvPr/>
            </p:nvSpPr>
            <p:spPr>
              <a:xfrm>
                <a:off x="4079274" y="3006780"/>
                <a:ext cx="1014699" cy="927507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tx1"/>
                    </a:solidFill>
                  </a:rPr>
                  <a:t>vs.</a:t>
                </a:r>
              </a:p>
            </p:txBody>
          </p:sp>
        </p:grp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CBCBD2F-6471-3931-A78A-16A8AAC74921}"/>
                </a:ext>
              </a:extLst>
            </p:cNvPr>
            <p:cNvSpPr txBox="1"/>
            <p:nvPr/>
          </p:nvSpPr>
          <p:spPr>
            <a:xfrm>
              <a:off x="-790435" y="1918422"/>
              <a:ext cx="3325552" cy="6814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b="1" dirty="0"/>
                <a:t>Thesis statement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6402DB9-B4F1-3F11-2C72-6EADEEC9C81D}"/>
                </a:ext>
              </a:extLst>
            </p:cNvPr>
            <p:cNvSpPr txBox="1"/>
            <p:nvPr/>
          </p:nvSpPr>
          <p:spPr>
            <a:xfrm>
              <a:off x="4880080" y="1918421"/>
              <a:ext cx="3389339" cy="6814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b="1" dirty="0"/>
                <a:t>Purpose statement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BEFF92A-EC31-E1C7-A515-720B4ED499BF}"/>
              </a:ext>
            </a:extLst>
          </p:cNvPr>
          <p:cNvSpPr txBox="1"/>
          <p:nvPr/>
        </p:nvSpPr>
        <p:spPr>
          <a:xfrm>
            <a:off x="1706318" y="1835153"/>
            <a:ext cx="3568186" cy="225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/>
              <a:t>Sums up entire argument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/>
              <a:t>One or two sentences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/>
              <a:t>Near end of introduction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41CF46B-6B6E-6F22-35A1-9532607ADE9D}"/>
              </a:ext>
            </a:extLst>
          </p:cNvPr>
          <p:cNvSpPr txBox="1"/>
          <p:nvPr/>
        </p:nvSpPr>
        <p:spPr>
          <a:xfrm>
            <a:off x="6917496" y="2112152"/>
            <a:ext cx="3750504" cy="1697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/>
              <a:t>States main points directly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/>
              <a:t>Often used in business/research reports</a:t>
            </a:r>
          </a:p>
        </p:txBody>
      </p:sp>
    </p:spTree>
    <p:extLst>
      <p:ext uri="{BB962C8B-B14F-4D97-AF65-F5344CB8AC3E}">
        <p14:creationId xmlns:p14="http://schemas.microsoft.com/office/powerpoint/2010/main" val="135481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152400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Recognizing the Main Idea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8360D4D-EDFD-2EF4-DFD7-EEFA27EAD865}"/>
              </a:ext>
            </a:extLst>
          </p:cNvPr>
          <p:cNvGrpSpPr/>
          <p:nvPr/>
        </p:nvGrpSpPr>
        <p:grpSpPr>
          <a:xfrm>
            <a:off x="3071208" y="1354169"/>
            <a:ext cx="6738600" cy="982326"/>
            <a:chOff x="2303953" y="1333149"/>
            <a:chExt cx="6738600" cy="982326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B8AC462C-85E0-B9A1-C4F4-AF5603DF4EF8}"/>
                </a:ext>
              </a:extLst>
            </p:cNvPr>
            <p:cNvSpPr/>
            <p:nvPr/>
          </p:nvSpPr>
          <p:spPr>
            <a:xfrm>
              <a:off x="2303953" y="1333149"/>
              <a:ext cx="963576" cy="982326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B270CA7-63FC-73F3-CDC9-F5EA7149CBB3}"/>
                </a:ext>
              </a:extLst>
            </p:cNvPr>
            <p:cNvSpPr txBox="1"/>
            <p:nvPr/>
          </p:nvSpPr>
          <p:spPr>
            <a:xfrm>
              <a:off x="3430439" y="1562702"/>
              <a:ext cx="56121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Find the main idea of each paragraph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255BC690-54EE-8AA6-3AAC-AB7D3DB38445}"/>
              </a:ext>
            </a:extLst>
          </p:cNvPr>
          <p:cNvGrpSpPr/>
          <p:nvPr/>
        </p:nvGrpSpPr>
        <p:grpSpPr>
          <a:xfrm>
            <a:off x="3071208" y="2567093"/>
            <a:ext cx="7395382" cy="982326"/>
            <a:chOff x="2303953" y="2546073"/>
            <a:chExt cx="7395382" cy="982326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FDBFE48-481E-DBD4-6BC8-EB390AF40DB5}"/>
                </a:ext>
              </a:extLst>
            </p:cNvPr>
            <p:cNvSpPr/>
            <p:nvPr/>
          </p:nvSpPr>
          <p:spPr>
            <a:xfrm>
              <a:off x="2303953" y="2546073"/>
              <a:ext cx="963576" cy="982326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8022C96-4212-E681-1566-4C8E09BBF0C3}"/>
                </a:ext>
              </a:extLst>
            </p:cNvPr>
            <p:cNvSpPr txBox="1"/>
            <p:nvPr/>
          </p:nvSpPr>
          <p:spPr>
            <a:xfrm>
              <a:off x="3430439" y="2775626"/>
              <a:ext cx="62688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Form main ideas into summary paragraph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D58EF63-C21E-FF99-3876-DE4CC99B5C55}"/>
              </a:ext>
            </a:extLst>
          </p:cNvPr>
          <p:cNvGrpSpPr/>
          <p:nvPr/>
        </p:nvGrpSpPr>
        <p:grpSpPr>
          <a:xfrm>
            <a:off x="3071208" y="3780017"/>
            <a:ext cx="8174056" cy="982326"/>
            <a:chOff x="2303953" y="3758997"/>
            <a:chExt cx="8174056" cy="982326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5A0236F-72D3-920D-E03D-06EA6925CBB7}"/>
                </a:ext>
              </a:extLst>
            </p:cNvPr>
            <p:cNvSpPr/>
            <p:nvPr/>
          </p:nvSpPr>
          <p:spPr>
            <a:xfrm>
              <a:off x="2303953" y="3758997"/>
              <a:ext cx="963576" cy="982326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1FCD477-013D-0592-3A79-898F2FD89F5B}"/>
                </a:ext>
              </a:extLst>
            </p:cNvPr>
            <p:cNvSpPr txBox="1"/>
            <p:nvPr/>
          </p:nvSpPr>
          <p:spPr>
            <a:xfrm>
              <a:off x="3430439" y="3988550"/>
              <a:ext cx="704757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Determine main idea of summary to find thesis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091CB10D-67FB-85C1-2119-554CE26514E0}"/>
              </a:ext>
            </a:extLst>
          </p:cNvPr>
          <p:cNvSpPr txBox="1"/>
          <p:nvPr/>
        </p:nvSpPr>
        <p:spPr>
          <a:xfrm>
            <a:off x="1079498" y="2181093"/>
            <a:ext cx="1828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Locate the thesis</a:t>
            </a:r>
          </a:p>
        </p:txBody>
      </p:sp>
    </p:spTree>
    <p:extLst>
      <p:ext uri="{BB962C8B-B14F-4D97-AF65-F5344CB8AC3E}">
        <p14:creationId xmlns:p14="http://schemas.microsoft.com/office/powerpoint/2010/main" val="1412275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152400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Recognizing Types of Evidence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A17E3AB0-1858-0260-0B7D-94DE8A933EC5}"/>
              </a:ext>
            </a:extLst>
          </p:cNvPr>
          <p:cNvSpPr/>
          <p:nvPr/>
        </p:nvSpPr>
        <p:spPr>
          <a:xfrm>
            <a:off x="1798319" y="1242705"/>
            <a:ext cx="8595360" cy="128016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Supporting details</a:t>
            </a:r>
            <a:r>
              <a:rPr lang="en-US" sz="2800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: specific pieces of information that support a main idea</a:t>
            </a:r>
            <a:endParaRPr lang="en-US" sz="3200" dirty="0">
              <a:solidFill>
                <a:schemeClr val="tx1"/>
              </a:solidFill>
              <a:cs typeface="Calibri" panose="020F050202020403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7200781-E74B-53DC-86E5-9CBAC5602721}"/>
              </a:ext>
            </a:extLst>
          </p:cNvPr>
          <p:cNvSpPr/>
          <p:nvPr/>
        </p:nvSpPr>
        <p:spPr>
          <a:xfrm>
            <a:off x="1798319" y="4210063"/>
            <a:ext cx="1463040" cy="1463040"/>
          </a:xfrm>
          <a:prstGeom prst="ellips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Who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2A7DE78-F1AD-9BAE-3961-D7FDDE103A4E}"/>
              </a:ext>
            </a:extLst>
          </p:cNvPr>
          <p:cNvSpPr/>
          <p:nvPr/>
        </p:nvSpPr>
        <p:spPr>
          <a:xfrm>
            <a:off x="3342287" y="3315632"/>
            <a:ext cx="1463040" cy="1463040"/>
          </a:xfrm>
          <a:prstGeom prst="ellips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What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9B99D27-266B-9932-B3A9-7C2C971D2728}"/>
              </a:ext>
            </a:extLst>
          </p:cNvPr>
          <p:cNvSpPr/>
          <p:nvPr/>
        </p:nvSpPr>
        <p:spPr>
          <a:xfrm>
            <a:off x="4739375" y="4210063"/>
            <a:ext cx="1463040" cy="1463040"/>
          </a:xfrm>
          <a:prstGeom prst="ellips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Where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8C7D373-2C1F-1123-3DA1-A3B29D9C48EC}"/>
              </a:ext>
            </a:extLst>
          </p:cNvPr>
          <p:cNvSpPr/>
          <p:nvPr/>
        </p:nvSpPr>
        <p:spPr>
          <a:xfrm>
            <a:off x="6136463" y="3315632"/>
            <a:ext cx="1463040" cy="1463040"/>
          </a:xfrm>
          <a:prstGeom prst="ellips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When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E6FC41-FB28-4971-0634-C9431A9140D7}"/>
              </a:ext>
            </a:extLst>
          </p:cNvPr>
          <p:cNvSpPr/>
          <p:nvPr/>
        </p:nvSpPr>
        <p:spPr>
          <a:xfrm>
            <a:off x="7599503" y="4210063"/>
            <a:ext cx="1463040" cy="1463040"/>
          </a:xfrm>
          <a:prstGeom prst="ellips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Why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07573EC-EA17-DD6D-8036-602C35EF6D8A}"/>
              </a:ext>
            </a:extLst>
          </p:cNvPr>
          <p:cNvSpPr/>
          <p:nvPr/>
        </p:nvSpPr>
        <p:spPr>
          <a:xfrm>
            <a:off x="8930639" y="3315632"/>
            <a:ext cx="1463040" cy="1463040"/>
          </a:xfrm>
          <a:prstGeom prst="ellipse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How</a:t>
            </a:r>
          </a:p>
        </p:txBody>
      </p:sp>
    </p:spTree>
    <p:extLst>
      <p:ext uri="{BB962C8B-B14F-4D97-AF65-F5344CB8AC3E}">
        <p14:creationId xmlns:p14="http://schemas.microsoft.com/office/powerpoint/2010/main" val="2635416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152400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Recognizing Types of Evidence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2CCE868B-7F84-68E9-4F26-BD2522860ABA}"/>
              </a:ext>
            </a:extLst>
          </p:cNvPr>
          <p:cNvSpPr/>
          <p:nvPr/>
        </p:nvSpPr>
        <p:spPr>
          <a:xfrm>
            <a:off x="2575559" y="1104767"/>
            <a:ext cx="7040880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Anecdotes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FAEE12A-BBB2-5BC6-7247-6386321A18A2}"/>
              </a:ext>
            </a:extLst>
          </p:cNvPr>
          <p:cNvSpPr/>
          <p:nvPr/>
        </p:nvSpPr>
        <p:spPr>
          <a:xfrm>
            <a:off x="2575559" y="1756267"/>
            <a:ext cx="7040880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Descriptions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DF1445D-6368-4322-3C5E-35AB308724DC}"/>
              </a:ext>
            </a:extLst>
          </p:cNvPr>
          <p:cNvSpPr/>
          <p:nvPr/>
        </p:nvSpPr>
        <p:spPr>
          <a:xfrm>
            <a:off x="2575559" y="2408019"/>
            <a:ext cx="7040880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Examples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82895F2-E237-DCB9-B8FC-451CF48DDDB7}"/>
              </a:ext>
            </a:extLst>
          </p:cNvPr>
          <p:cNvSpPr/>
          <p:nvPr/>
        </p:nvSpPr>
        <p:spPr>
          <a:xfrm>
            <a:off x="2575559" y="3059771"/>
            <a:ext cx="7040880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Expert analysis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0D52ECE-A452-0241-AD8E-67A25C8538CD}"/>
              </a:ext>
            </a:extLst>
          </p:cNvPr>
          <p:cNvSpPr/>
          <p:nvPr/>
        </p:nvSpPr>
        <p:spPr>
          <a:xfrm>
            <a:off x="2575559" y="3711523"/>
            <a:ext cx="7040880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Facts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7720019-0239-35D9-EE01-21F99A502141}"/>
              </a:ext>
            </a:extLst>
          </p:cNvPr>
          <p:cNvSpPr/>
          <p:nvPr/>
        </p:nvSpPr>
        <p:spPr>
          <a:xfrm>
            <a:off x="2575559" y="4363275"/>
            <a:ext cx="7040880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Reflections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6848BD5-0710-A942-403C-0D18413EF86C}"/>
              </a:ext>
            </a:extLst>
          </p:cNvPr>
          <p:cNvSpPr/>
          <p:nvPr/>
        </p:nvSpPr>
        <p:spPr>
          <a:xfrm>
            <a:off x="2575559" y="5015027"/>
            <a:ext cx="7040880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Statistics</a:t>
            </a:r>
          </a:p>
        </p:txBody>
      </p:sp>
    </p:spTree>
    <p:extLst>
      <p:ext uri="{BB962C8B-B14F-4D97-AF65-F5344CB8AC3E}">
        <p14:creationId xmlns:p14="http://schemas.microsoft.com/office/powerpoint/2010/main" val="2067822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152400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Recognizing Types of Evidence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0067BEBE-3005-9B8A-3BFD-B5CDAADD5150}"/>
              </a:ext>
            </a:extLst>
          </p:cNvPr>
          <p:cNvSpPr/>
          <p:nvPr/>
        </p:nvSpPr>
        <p:spPr>
          <a:xfrm>
            <a:off x="1798319" y="1242705"/>
            <a:ext cx="8595360" cy="128016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Anecdote</a:t>
            </a:r>
            <a:r>
              <a:rPr lang="en-US" sz="2800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: a long example told as a story</a:t>
            </a:r>
            <a:endParaRPr lang="en-US" sz="3200" dirty="0">
              <a:solidFill>
                <a:schemeClr val="tx1"/>
              </a:solidFill>
              <a:cs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AED498-5463-1F16-AE0F-4FB5D167CB20}"/>
              </a:ext>
            </a:extLst>
          </p:cNvPr>
          <p:cNvSpPr/>
          <p:nvPr/>
        </p:nvSpPr>
        <p:spPr>
          <a:xfrm>
            <a:off x="1798319" y="2805561"/>
            <a:ext cx="8595360" cy="128016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Description</a:t>
            </a:r>
            <a:r>
              <a:rPr lang="en-US" sz="2800" dirty="0">
                <a:solidFill>
                  <a:schemeClr val="tx1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: explains the appearance of someone or something using words that appeal to the senses</a:t>
            </a:r>
            <a:endParaRPr lang="en-US" sz="3200" dirty="0">
              <a:solidFill>
                <a:schemeClr val="tx1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021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8639</TotalTime>
  <Words>359</Words>
  <Application>Microsoft Macintosh PowerPoint</Application>
  <PresentationFormat>Widescreen</PresentationFormat>
  <Paragraphs>78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Liz Fore</cp:lastModifiedBy>
  <cp:revision>132</cp:revision>
  <dcterms:created xsi:type="dcterms:W3CDTF">2015-07-14T22:13:30Z</dcterms:created>
  <dcterms:modified xsi:type="dcterms:W3CDTF">2022-06-03T16:59:05Z</dcterms:modified>
</cp:coreProperties>
</file>