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371" r:id="rId2"/>
    <p:sldId id="372" r:id="rId3"/>
    <p:sldId id="346" r:id="rId4"/>
    <p:sldId id="368" r:id="rId5"/>
    <p:sldId id="373" r:id="rId6"/>
    <p:sldId id="366" r:id="rId7"/>
    <p:sldId id="374" r:id="rId8"/>
    <p:sldId id="369" r:id="rId9"/>
    <p:sldId id="367" r:id="rId10"/>
    <p:sldId id="370" r:id="rId11"/>
    <p:sldId id="351" r:id="rId12"/>
    <p:sldId id="34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F2E2D2"/>
    <a:srgbClr val="5A7E83"/>
    <a:srgbClr val="314C57"/>
    <a:srgbClr val="F3EDE7"/>
    <a:srgbClr val="CCA49C"/>
    <a:srgbClr val="C7D4CB"/>
    <a:srgbClr val="627981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9" autoAdjust="0"/>
    <p:restoredTop sz="89480" autoAdjust="0"/>
  </p:normalViewPr>
  <p:slideViewPr>
    <p:cSldViewPr snapToGrid="0">
      <p:cViewPr varScale="1">
        <p:scale>
          <a:sx n="71" d="100"/>
          <a:sy n="71" d="100"/>
        </p:scale>
        <p:origin x="100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Analyzing Argumentation Strategies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8568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p Arrow 4"/>
          <p:cNvSpPr/>
          <p:nvPr/>
        </p:nvSpPr>
        <p:spPr>
          <a:xfrm>
            <a:off x="5765492" y="2656662"/>
            <a:ext cx="661012" cy="738130"/>
          </a:xfrm>
          <a:prstGeom prst="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2" y="1478246"/>
            <a:ext cx="4950072" cy="1093742"/>
          </a:xfrm>
          <a:prstGeom prst="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386546"/>
                </a:solidFill>
              </a:rPr>
              <a:t>Fundraiser</a:t>
            </a: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Pathos</a:t>
            </a:r>
            <a:endParaRPr lang="en-US" sz="3000" i="1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55866" y="3112372"/>
            <a:ext cx="7280271" cy="906892"/>
          </a:xfrm>
          <a:prstGeom prst="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81620" y="3149689"/>
            <a:ext cx="7072829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The results of the drought were devastating for the citizens of Claremont Valley.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455867" y="4488019"/>
            <a:ext cx="7280270" cy="851537"/>
          </a:xfrm>
          <a:prstGeom prst="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The results of the drought were bad for the town.</a:t>
            </a:r>
          </a:p>
        </p:txBody>
      </p:sp>
    </p:spTree>
    <p:extLst>
      <p:ext uri="{BB962C8B-B14F-4D97-AF65-F5344CB8AC3E}">
        <p14:creationId xmlns:p14="http://schemas.microsoft.com/office/powerpoint/2010/main" val="1081119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Pathos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FC64FE3-FE43-0B99-DA47-FA67A62A7463}"/>
              </a:ext>
            </a:extLst>
          </p:cNvPr>
          <p:cNvSpPr/>
          <p:nvPr/>
        </p:nvSpPr>
        <p:spPr>
          <a:xfrm>
            <a:off x="2066923" y="1535170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Images can trigger emotions in seconds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2DBAC8-E056-9528-3AA0-A5F8DF70E514}"/>
              </a:ext>
            </a:extLst>
          </p:cNvPr>
          <p:cNvSpPr/>
          <p:nvPr/>
        </p:nvSpPr>
        <p:spPr>
          <a:xfrm>
            <a:off x="2066923" y="2501826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Emotions can be misleading and used for manipulation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/>
              <a:t>Ethos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/>
              <a:t>Logos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/>
              <a:t>Pathos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206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2" y="1808756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Ethos</a:t>
            </a:r>
            <a:endParaRPr lang="en-US" sz="3200" i="1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10899" y="1943733"/>
            <a:ext cx="23702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Credibility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37542" y="3745736"/>
            <a:ext cx="4516916" cy="869118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70649" y="3949463"/>
            <a:ext cx="4118432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opinions of </a:t>
            </a:r>
            <a:r>
              <a:rPr lang="en-US" sz="2400" b="1" dirty="0">
                <a:solidFill>
                  <a:schemeClr val="bg1"/>
                </a:solidFill>
              </a:rPr>
              <a:t>believable </a:t>
            </a:r>
            <a:r>
              <a:rPr lang="en-US" sz="2400" dirty="0">
                <a:solidFill>
                  <a:schemeClr val="bg1"/>
                </a:solidFill>
              </a:rPr>
              <a:t>experts</a:t>
            </a:r>
          </a:p>
        </p:txBody>
      </p:sp>
      <p:sp>
        <p:nvSpPr>
          <p:cNvPr id="5" name="Up Arrow 4"/>
          <p:cNvSpPr/>
          <p:nvPr/>
        </p:nvSpPr>
        <p:spPr>
          <a:xfrm>
            <a:off x="5765492" y="3172861"/>
            <a:ext cx="661012" cy="738130"/>
          </a:xfrm>
          <a:prstGeom prst="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Up Arrow 16"/>
          <p:cNvSpPr/>
          <p:nvPr/>
        </p:nvSpPr>
        <p:spPr>
          <a:xfrm>
            <a:off x="7046160" y="3175480"/>
            <a:ext cx="661012" cy="738130"/>
          </a:xfrm>
          <a:prstGeom prst="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2" y="1841807"/>
            <a:ext cx="4950072" cy="1093742"/>
          </a:xfrm>
          <a:prstGeom prst="rect">
            <a:avLst/>
          </a:prstGeom>
          <a:noFill/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Ethos</a:t>
            </a:r>
          </a:p>
        </p:txBody>
      </p:sp>
      <p:sp>
        <p:nvSpPr>
          <p:cNvPr id="3" name="Rectangle 2"/>
          <p:cNvSpPr/>
          <p:nvPr/>
        </p:nvSpPr>
        <p:spPr>
          <a:xfrm>
            <a:off x="4732775" y="2009835"/>
            <a:ext cx="27264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386546"/>
                </a:solidFill>
              </a:rPr>
              <a:t>Weight loss</a:t>
            </a:r>
            <a:endParaRPr lang="en-US" sz="4000" dirty="0">
              <a:solidFill>
                <a:srgbClr val="386546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213422" y="3781686"/>
            <a:ext cx="2357612" cy="914400"/>
          </a:xfrm>
          <a:prstGeom prst="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28252" y="3823387"/>
            <a:ext cx="192795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Medical researchers</a:t>
            </a:r>
          </a:p>
        </p:txBody>
      </p:sp>
      <p:sp>
        <p:nvSpPr>
          <p:cNvPr id="21" name="Up Arrow 20"/>
          <p:cNvSpPr/>
          <p:nvPr/>
        </p:nvSpPr>
        <p:spPr>
          <a:xfrm>
            <a:off x="4453700" y="3175480"/>
            <a:ext cx="661012" cy="738130"/>
          </a:xfrm>
          <a:prstGeom prst="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620962" y="3781686"/>
            <a:ext cx="2357612" cy="914400"/>
          </a:xfrm>
          <a:prstGeom prst="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98996" y="4008052"/>
            <a:ext cx="220154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Doctors</a:t>
            </a:r>
          </a:p>
        </p:txBody>
      </p:sp>
    </p:spTree>
    <p:extLst>
      <p:ext uri="{BB962C8B-B14F-4D97-AF65-F5344CB8AC3E}">
        <p14:creationId xmlns:p14="http://schemas.microsoft.com/office/powerpoint/2010/main" val="1850022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Ethos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F11AAB-9071-DA28-481B-09896DB4C7BA}"/>
              </a:ext>
            </a:extLst>
          </p:cNvPr>
          <p:cNvSpPr/>
          <p:nvPr/>
        </p:nvSpPr>
        <p:spPr>
          <a:xfrm>
            <a:off x="2066923" y="1535121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Check author credentials and background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415E902-7449-C900-E085-9DC025131897}"/>
              </a:ext>
            </a:extLst>
          </p:cNvPr>
          <p:cNvSpPr/>
          <p:nvPr/>
        </p:nvSpPr>
        <p:spPr>
          <a:xfrm>
            <a:off x="2066923" y="2575090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chemeClr val="bg1"/>
                </a:solidFill>
              </a:rPr>
              <a:t>Ethos</a:t>
            </a:r>
            <a:r>
              <a:rPr lang="en-US" sz="2800" dirty="0">
                <a:solidFill>
                  <a:schemeClr val="bg1"/>
                </a:solidFill>
              </a:rPr>
              <a:t> does not guarantee a valid argument</a:t>
            </a:r>
          </a:p>
        </p:txBody>
      </p:sp>
    </p:spTree>
    <p:extLst>
      <p:ext uri="{BB962C8B-B14F-4D97-AF65-F5344CB8AC3E}">
        <p14:creationId xmlns:p14="http://schemas.microsoft.com/office/powerpoint/2010/main" val="3351779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2" y="1863841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Logos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65059" y="1998818"/>
            <a:ext cx="126188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Logic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4004" y="3800821"/>
            <a:ext cx="6363992" cy="869118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8184" y="4004548"/>
            <a:ext cx="5595632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supporting details, like </a:t>
            </a: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facts</a:t>
            </a: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and </a:t>
            </a: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statistics</a:t>
            </a: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765492" y="3227946"/>
            <a:ext cx="661012" cy="738130"/>
          </a:xfrm>
          <a:prstGeom prst="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296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Logos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65059" y="1998818"/>
            <a:ext cx="126188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Logic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D0475C1-DF41-A073-B946-EF6498532061}"/>
              </a:ext>
            </a:extLst>
          </p:cNvPr>
          <p:cNvSpPr/>
          <p:nvPr/>
        </p:nvSpPr>
        <p:spPr>
          <a:xfrm>
            <a:off x="2066923" y="1535121"/>
            <a:ext cx="8058154" cy="1078986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Facts</a:t>
            </a:r>
            <a:r>
              <a:rPr lang="en-US" sz="2800" dirty="0">
                <a:solidFill>
                  <a:schemeClr val="bg1"/>
                </a:solidFill>
              </a:rPr>
              <a:t>: pieces of information that most people generally agree to be true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F421BB8-F31B-4FA2-32E0-1724C582A972}"/>
              </a:ext>
            </a:extLst>
          </p:cNvPr>
          <p:cNvSpPr/>
          <p:nvPr/>
        </p:nvSpPr>
        <p:spPr>
          <a:xfrm>
            <a:off x="2066922" y="2889504"/>
            <a:ext cx="8058154" cy="107899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Statistics</a:t>
            </a:r>
            <a:r>
              <a:rPr lang="en-US" sz="2800" dirty="0">
                <a:solidFill>
                  <a:schemeClr val="bg1"/>
                </a:solidFill>
              </a:rPr>
              <a:t>: numbers or percentages that represent research data</a:t>
            </a:r>
          </a:p>
        </p:txBody>
      </p:sp>
    </p:spTree>
    <p:extLst>
      <p:ext uri="{BB962C8B-B14F-4D97-AF65-F5344CB8AC3E}">
        <p14:creationId xmlns:p14="http://schemas.microsoft.com/office/powerpoint/2010/main" val="2130975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p Arrow 4"/>
          <p:cNvSpPr/>
          <p:nvPr/>
        </p:nvSpPr>
        <p:spPr>
          <a:xfrm>
            <a:off x="5765492" y="3227946"/>
            <a:ext cx="661012" cy="738130"/>
          </a:xfrm>
          <a:prstGeom prst="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2" y="1863841"/>
            <a:ext cx="4950072" cy="1093742"/>
          </a:xfrm>
          <a:prstGeom prst="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Logos</a:t>
            </a:r>
          </a:p>
        </p:txBody>
      </p:sp>
      <p:sp>
        <p:nvSpPr>
          <p:cNvPr id="3" name="Rectangle 2"/>
          <p:cNvSpPr/>
          <p:nvPr/>
        </p:nvSpPr>
        <p:spPr>
          <a:xfrm>
            <a:off x="3807513" y="2056684"/>
            <a:ext cx="45769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386546"/>
                </a:solidFill>
              </a:rPr>
              <a:t>The majority of Americans thinks cats are better than dogs.</a:t>
            </a:r>
            <a:endParaRPr lang="en-US" sz="2000" dirty="0">
              <a:solidFill>
                <a:srgbClr val="386546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84977" y="3800821"/>
            <a:ext cx="4267200" cy="869118"/>
          </a:xfrm>
          <a:prstGeom prst="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04501" y="4004547"/>
            <a:ext cx="1982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cs typeface="Times New Roman" panose="02020603050405020304" pitchFamily="18" charset="0"/>
              </a:rPr>
              <a:t>Survey results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421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2" y="1720620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Pathos</a:t>
            </a:r>
            <a:endParaRPr lang="en-US" sz="3000" i="1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04385" y="1855597"/>
            <a:ext cx="19832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Emotion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4004" y="3657600"/>
            <a:ext cx="6363992" cy="892367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06092" y="3861327"/>
            <a:ext cx="5979812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strong</a:t>
            </a: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 words, anecdotes,</a:t>
            </a: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or </a:t>
            </a: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images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765492" y="3084725"/>
            <a:ext cx="661012" cy="738130"/>
          </a:xfrm>
          <a:prstGeom prst="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13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1131</TotalTime>
  <Words>135</Words>
  <Application>Microsoft Office PowerPoint</Application>
  <PresentationFormat>Widescreen</PresentationFormat>
  <Paragraphs>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113</cp:revision>
  <dcterms:created xsi:type="dcterms:W3CDTF">2014-11-06T15:36:04Z</dcterms:created>
  <dcterms:modified xsi:type="dcterms:W3CDTF">2022-07-26T14:32:16Z</dcterms:modified>
</cp:coreProperties>
</file>