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93" r:id="rId2"/>
    <p:sldId id="351" r:id="rId3"/>
    <p:sldId id="327" r:id="rId4"/>
    <p:sldId id="458" r:id="rId5"/>
    <p:sldId id="456" r:id="rId6"/>
    <p:sldId id="459" r:id="rId7"/>
    <p:sldId id="462" r:id="rId8"/>
    <p:sldId id="463" r:id="rId9"/>
    <p:sldId id="464" r:id="rId10"/>
    <p:sldId id="465" r:id="rId11"/>
    <p:sldId id="466" r:id="rId12"/>
    <p:sldId id="410" r:id="rId13"/>
    <p:sldId id="411" r:id="rId14"/>
    <p:sldId id="467" r:id="rId15"/>
    <p:sldId id="455" r:id="rId16"/>
    <p:sldId id="453" r:id="rId17"/>
    <p:sldId id="468" r:id="rId18"/>
    <p:sldId id="469" r:id="rId19"/>
    <p:sldId id="423" r:id="rId20"/>
    <p:sldId id="425" r:id="rId21"/>
    <p:sldId id="375" r:id="rId22"/>
    <p:sldId id="340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 Slide" id="{C20EFC2B-9051-4829-A227-F214F56605EE}">
          <p14:sldIdLst>
            <p14:sldId id="293"/>
          </p14:sldIdLst>
        </p14:section>
        <p14:section name="Basic Template" id="{7905D23A-0D7F-465E-9A2A-8136E59C1D3A}">
          <p14:sldIdLst>
            <p14:sldId id="351"/>
            <p14:sldId id="327"/>
            <p14:sldId id="458"/>
            <p14:sldId id="456"/>
            <p14:sldId id="459"/>
            <p14:sldId id="462"/>
            <p14:sldId id="463"/>
            <p14:sldId id="464"/>
            <p14:sldId id="465"/>
            <p14:sldId id="466"/>
            <p14:sldId id="410"/>
            <p14:sldId id="411"/>
            <p14:sldId id="467"/>
            <p14:sldId id="455"/>
            <p14:sldId id="453"/>
            <p14:sldId id="468"/>
            <p14:sldId id="469"/>
            <p14:sldId id="423"/>
            <p14:sldId id="425"/>
            <p14:sldId id="375"/>
          </p14:sldIdLst>
        </p14:section>
        <p14:section name="Bullet Lists" id="{75E99226-54C6-4B40-9F9B-803C5E10A6BA}">
          <p14:sldIdLst/>
        </p14:section>
        <p14:section name="Boxes" id="{BC8DCA9B-1D1A-45EE-A36C-A4F5E0816D56}">
          <p14:sldIdLst/>
        </p14:section>
        <p14:section name="Extended Examples" id="{F578CCFA-269D-485F-9ADF-C586276AD30E}">
          <p14:sldIdLst/>
        </p14:section>
        <p14:section name="Relationships" id="{E41BCD9A-AE81-4FD5-9202-F453DADCAF33}">
          <p14:sldIdLst/>
        </p14:section>
        <p14:section name="Final Screen" id="{941AB549-D318-4A60-B111-F18247015FD3}">
          <p14:sldIdLst>
            <p14:sldId id="34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27981"/>
    <a:srgbClr val="314C57"/>
    <a:srgbClr val="386546"/>
    <a:srgbClr val="C7D4CB"/>
    <a:srgbClr val="F3EDE7"/>
    <a:srgbClr val="CCA49C"/>
    <a:srgbClr val="F2E2D2"/>
    <a:srgbClr val="318295"/>
    <a:srgbClr val="5A7E83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69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20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843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086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828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184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599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384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270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648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824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337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161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198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202621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Recognizing Logical Fallacies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Bandwagon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 16"/>
          <p:cNvGrpSpPr/>
          <p:nvPr/>
        </p:nvGrpSpPr>
        <p:grpSpPr>
          <a:xfrm>
            <a:off x="2410291" y="2209459"/>
            <a:ext cx="7371416" cy="1870852"/>
            <a:chOff x="876820" y="3446933"/>
            <a:chExt cx="7371416" cy="1532334"/>
          </a:xfrm>
          <a:solidFill>
            <a:srgbClr val="386546"/>
          </a:solidFill>
          <a:effectLst>
            <a:glow rad="127000">
              <a:schemeClr val="accent1">
                <a:alpha val="0"/>
              </a:schemeClr>
            </a:glow>
          </a:effectLst>
        </p:grpSpPr>
        <p:grpSp>
          <p:nvGrpSpPr>
            <p:cNvPr id="18" name="Group 17"/>
            <p:cNvGrpSpPr/>
            <p:nvPr/>
          </p:nvGrpSpPr>
          <p:grpSpPr>
            <a:xfrm>
              <a:off x="4980277" y="3446933"/>
              <a:ext cx="3267959" cy="1532334"/>
              <a:chOff x="472803" y="1849761"/>
              <a:chExt cx="5675750" cy="693935"/>
            </a:xfrm>
            <a:grpFill/>
          </p:grpSpPr>
          <p:sp>
            <p:nvSpPr>
              <p:cNvPr id="24" name="Rectangle 11"/>
              <p:cNvSpPr/>
              <p:nvPr/>
            </p:nvSpPr>
            <p:spPr>
              <a:xfrm>
                <a:off x="472803" y="1849761"/>
                <a:ext cx="5675750" cy="693935"/>
              </a:xfrm>
              <a:prstGeom prst="roundRect">
                <a:avLst/>
              </a:prstGeom>
              <a:grpFill/>
              <a:ln>
                <a:solidFill>
                  <a:srgbClr val="38654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668211" y="2102909"/>
                <a:ext cx="5270134" cy="214718"/>
              </a:xfrm>
              <a:prstGeom prst="roundRect">
                <a:avLst/>
              </a:prstGeom>
              <a:grpFill/>
              <a:ln>
                <a:solidFill>
                  <a:srgbClr val="386546"/>
                </a:solidFill>
              </a:ln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2800" dirty="0">
                    <a:solidFill>
                      <a:schemeClr val="bg1"/>
                    </a:solidFill>
                  </a:rPr>
                  <a:t>It’s true.</a:t>
                </a:r>
              </a:p>
            </p:txBody>
          </p:sp>
        </p:grpSp>
        <p:grpSp>
          <p:nvGrpSpPr>
            <p:cNvPr id="19" name="Group 18"/>
            <p:cNvGrpSpPr/>
            <p:nvPr/>
          </p:nvGrpSpPr>
          <p:grpSpPr>
            <a:xfrm>
              <a:off x="876820" y="3446933"/>
              <a:ext cx="3221887" cy="1532334"/>
              <a:chOff x="472803" y="1811986"/>
              <a:chExt cx="5675750" cy="740586"/>
            </a:xfrm>
            <a:grpFill/>
          </p:grpSpPr>
          <p:sp>
            <p:nvSpPr>
              <p:cNvPr id="22" name="Rectangle 14"/>
              <p:cNvSpPr/>
              <p:nvPr/>
            </p:nvSpPr>
            <p:spPr>
              <a:xfrm>
                <a:off x="472803" y="1811986"/>
                <a:ext cx="5675750" cy="740586"/>
              </a:xfrm>
              <a:prstGeom prst="roundRect">
                <a:avLst/>
              </a:prstGeom>
              <a:grpFill/>
              <a:ln>
                <a:solidFill>
                  <a:srgbClr val="38654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472803" y="1973345"/>
                <a:ext cx="5675748" cy="417868"/>
              </a:xfrm>
              <a:prstGeom prst="roundRect">
                <a:avLst/>
              </a:prstGeom>
              <a:grpFill/>
              <a:ln>
                <a:solidFill>
                  <a:srgbClr val="386546"/>
                </a:solidFill>
              </a:ln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2800" dirty="0">
                    <a:solidFill>
                      <a:schemeClr val="bg1"/>
                    </a:solidFill>
                  </a:rPr>
                  <a:t>Many people are doing it.</a:t>
                </a:r>
              </a:p>
            </p:txBody>
          </p:sp>
        </p:grpSp>
        <p:cxnSp>
          <p:nvCxnSpPr>
            <p:cNvPr id="20" name="Straight Arrow Connector 19"/>
            <p:cNvCxnSpPr/>
            <p:nvPr/>
          </p:nvCxnSpPr>
          <p:spPr>
            <a:xfrm>
              <a:off x="4161615" y="4213100"/>
              <a:ext cx="735724" cy="0"/>
            </a:xfrm>
            <a:prstGeom prst="straightConnector1">
              <a:avLst/>
            </a:prstGeom>
            <a:grpFill/>
            <a:ln w="76200">
              <a:solidFill>
                <a:srgbClr val="386546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0758467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Bandwagon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 16"/>
          <p:cNvGrpSpPr/>
          <p:nvPr/>
        </p:nvGrpSpPr>
        <p:grpSpPr>
          <a:xfrm>
            <a:off x="2410291" y="2209459"/>
            <a:ext cx="7371416" cy="1870852"/>
            <a:chOff x="876820" y="3446933"/>
            <a:chExt cx="7371416" cy="1532334"/>
          </a:xfrm>
          <a:solidFill>
            <a:srgbClr val="386546"/>
          </a:solidFill>
          <a:effectLst>
            <a:glow rad="127000">
              <a:schemeClr val="accent1">
                <a:alpha val="0"/>
              </a:schemeClr>
            </a:glow>
          </a:effectLst>
        </p:grpSpPr>
        <p:grpSp>
          <p:nvGrpSpPr>
            <p:cNvPr id="18" name="Group 17"/>
            <p:cNvGrpSpPr/>
            <p:nvPr/>
          </p:nvGrpSpPr>
          <p:grpSpPr>
            <a:xfrm>
              <a:off x="4980277" y="3446933"/>
              <a:ext cx="3267959" cy="1532334"/>
              <a:chOff x="472803" y="1849761"/>
              <a:chExt cx="5675750" cy="693935"/>
            </a:xfrm>
            <a:grpFill/>
          </p:grpSpPr>
          <p:sp>
            <p:nvSpPr>
              <p:cNvPr id="24" name="Rectangle 11"/>
              <p:cNvSpPr/>
              <p:nvPr/>
            </p:nvSpPr>
            <p:spPr>
              <a:xfrm>
                <a:off x="472803" y="1849761"/>
                <a:ext cx="5675750" cy="693935"/>
              </a:xfrm>
              <a:prstGeom prst="roundRect">
                <a:avLst/>
              </a:prstGeom>
              <a:grpFill/>
              <a:ln>
                <a:solidFill>
                  <a:srgbClr val="38654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668211" y="2014496"/>
                <a:ext cx="5270134" cy="391545"/>
              </a:xfrm>
              <a:prstGeom prst="roundRect">
                <a:avLst/>
              </a:prstGeom>
              <a:grpFill/>
              <a:ln>
                <a:solidFill>
                  <a:srgbClr val="386546"/>
                </a:solidFill>
              </a:ln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2800" dirty="0">
                    <a:solidFill>
                      <a:schemeClr val="bg1"/>
                    </a:solidFill>
                  </a:rPr>
                  <a:t>You should let me skip school.</a:t>
                </a:r>
              </a:p>
            </p:txBody>
          </p:sp>
        </p:grpSp>
        <p:grpSp>
          <p:nvGrpSpPr>
            <p:cNvPr id="19" name="Group 18"/>
            <p:cNvGrpSpPr/>
            <p:nvPr/>
          </p:nvGrpSpPr>
          <p:grpSpPr>
            <a:xfrm>
              <a:off x="876820" y="3446933"/>
              <a:ext cx="3221887" cy="1532334"/>
              <a:chOff x="472803" y="1811986"/>
              <a:chExt cx="5675750" cy="740586"/>
            </a:xfrm>
            <a:grpFill/>
          </p:grpSpPr>
          <p:sp>
            <p:nvSpPr>
              <p:cNvPr id="22" name="Rectangle 14"/>
              <p:cNvSpPr/>
              <p:nvPr/>
            </p:nvSpPr>
            <p:spPr>
              <a:xfrm>
                <a:off x="472803" y="1811986"/>
                <a:ext cx="5675750" cy="740586"/>
              </a:xfrm>
              <a:prstGeom prst="roundRect">
                <a:avLst/>
              </a:prstGeom>
              <a:grpFill/>
              <a:ln>
                <a:solidFill>
                  <a:srgbClr val="38654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472803" y="1973345"/>
                <a:ext cx="5675748" cy="417868"/>
              </a:xfrm>
              <a:prstGeom prst="roundRect">
                <a:avLst/>
              </a:prstGeom>
              <a:grpFill/>
              <a:ln>
                <a:solidFill>
                  <a:srgbClr val="386546"/>
                </a:solidFill>
              </a:ln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2800" dirty="0">
                    <a:solidFill>
                      <a:schemeClr val="bg1"/>
                    </a:solidFill>
                  </a:rPr>
                  <a:t>All my friends are skipping school.</a:t>
                </a:r>
              </a:p>
            </p:txBody>
          </p:sp>
        </p:grpSp>
        <p:cxnSp>
          <p:nvCxnSpPr>
            <p:cNvPr id="20" name="Straight Arrow Connector 19"/>
            <p:cNvCxnSpPr/>
            <p:nvPr/>
          </p:nvCxnSpPr>
          <p:spPr>
            <a:xfrm>
              <a:off x="4161615" y="4213100"/>
              <a:ext cx="735724" cy="0"/>
            </a:xfrm>
            <a:prstGeom prst="straightConnector1">
              <a:avLst/>
            </a:prstGeom>
            <a:grpFill/>
            <a:ln w="76200">
              <a:solidFill>
                <a:srgbClr val="386546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5" name="Pictur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78061" y="2763241"/>
            <a:ext cx="808836" cy="836290"/>
          </a:xfrm>
          <a:prstGeom prst="rect">
            <a:avLst/>
          </a:prstGeom>
          <a:solidFill>
            <a:srgbClr val="314C57"/>
          </a:solidFill>
          <a:ln>
            <a:noFill/>
          </a:ln>
          <a:effectLst>
            <a:glow rad="127000">
              <a:schemeClr val="accent1">
                <a:alpha val="1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33299348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Devil Words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/>
          <p:cNvGrpSpPr/>
          <p:nvPr/>
        </p:nvGrpSpPr>
        <p:grpSpPr>
          <a:xfrm>
            <a:off x="2607378" y="2079750"/>
            <a:ext cx="6977242" cy="2130271"/>
            <a:chOff x="1197274" y="2078172"/>
            <a:chExt cx="6977242" cy="2130271"/>
          </a:xfrm>
        </p:grpSpPr>
        <p:grpSp>
          <p:nvGrpSpPr>
            <p:cNvPr id="13" name="Group 12"/>
            <p:cNvGrpSpPr/>
            <p:nvPr/>
          </p:nvGrpSpPr>
          <p:grpSpPr>
            <a:xfrm>
              <a:off x="1197274" y="2078172"/>
              <a:ext cx="6977242" cy="2130271"/>
              <a:chOff x="1207384" y="1652854"/>
              <a:chExt cx="7056141" cy="1492028"/>
            </a:xfrm>
          </p:grpSpPr>
          <p:sp>
            <p:nvSpPr>
              <p:cNvPr id="3" name="Pentagon 2"/>
              <p:cNvSpPr/>
              <p:nvPr/>
            </p:nvSpPr>
            <p:spPr>
              <a:xfrm>
                <a:off x="1207384" y="1652854"/>
                <a:ext cx="3933023" cy="1492028"/>
              </a:xfrm>
              <a:prstGeom prst="homePlate">
                <a:avLst>
                  <a:gd name="adj" fmla="val 35519"/>
                </a:avLst>
              </a:prstGeom>
              <a:solidFill>
                <a:schemeClr val="bg1"/>
              </a:solidFill>
              <a:ln w="38100">
                <a:solidFill>
                  <a:srgbClr val="314C5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dirty="0">
                    <a:solidFill>
                      <a:srgbClr val="314C57"/>
                    </a:solidFill>
                  </a:rPr>
                  <a:t>negative emotions</a:t>
                </a:r>
              </a:p>
            </p:txBody>
          </p:sp>
          <p:sp>
            <p:nvSpPr>
              <p:cNvPr id="12" name="Chevron 11"/>
              <p:cNvSpPr/>
              <p:nvPr/>
            </p:nvSpPr>
            <p:spPr>
              <a:xfrm>
                <a:off x="4731018" y="1652854"/>
                <a:ext cx="3532507" cy="1492028"/>
              </a:xfrm>
              <a:prstGeom prst="chevron">
                <a:avLst>
                  <a:gd name="adj" fmla="val 35331"/>
                </a:avLst>
              </a:prstGeom>
              <a:solidFill>
                <a:srgbClr val="314C57"/>
              </a:solidFill>
              <a:ln w="28575">
                <a:solidFill>
                  <a:srgbClr val="314C5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24" name="TextBox 23"/>
            <p:cNvSpPr txBox="1"/>
            <p:nvPr/>
          </p:nvSpPr>
          <p:spPr>
            <a:xfrm>
              <a:off x="5523151" y="2852498"/>
              <a:ext cx="2183138" cy="58477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3200" dirty="0">
                  <a:solidFill>
                    <a:schemeClr val="bg1"/>
                  </a:solidFill>
                </a:rPr>
                <a:t>audience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640038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Devil Words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/>
          <p:cNvGrpSpPr/>
          <p:nvPr/>
        </p:nvGrpSpPr>
        <p:grpSpPr>
          <a:xfrm>
            <a:off x="2607378" y="2079750"/>
            <a:ext cx="6977242" cy="2130271"/>
            <a:chOff x="1197274" y="2078172"/>
            <a:chExt cx="6977242" cy="2130271"/>
          </a:xfrm>
        </p:grpSpPr>
        <p:grpSp>
          <p:nvGrpSpPr>
            <p:cNvPr id="19" name="Group 18"/>
            <p:cNvGrpSpPr/>
            <p:nvPr/>
          </p:nvGrpSpPr>
          <p:grpSpPr>
            <a:xfrm>
              <a:off x="1197274" y="2078172"/>
              <a:ext cx="6977242" cy="2130271"/>
              <a:chOff x="690716" y="2083552"/>
              <a:chExt cx="6977242" cy="1761571"/>
            </a:xfrm>
          </p:grpSpPr>
          <p:grpSp>
            <p:nvGrpSpPr>
              <p:cNvPr id="13" name="Group 12"/>
              <p:cNvGrpSpPr/>
              <p:nvPr/>
            </p:nvGrpSpPr>
            <p:grpSpPr>
              <a:xfrm>
                <a:off x="690716" y="2083552"/>
                <a:ext cx="6977242" cy="1761571"/>
                <a:chOff x="1207384" y="1652854"/>
                <a:chExt cx="7056141" cy="1492028"/>
              </a:xfrm>
            </p:grpSpPr>
            <p:sp>
              <p:nvSpPr>
                <p:cNvPr id="3" name="Pentagon 2"/>
                <p:cNvSpPr/>
                <p:nvPr/>
              </p:nvSpPr>
              <p:spPr>
                <a:xfrm>
                  <a:off x="1207384" y="1652854"/>
                  <a:ext cx="3933023" cy="1492028"/>
                </a:xfrm>
                <a:prstGeom prst="homePlate">
                  <a:avLst>
                    <a:gd name="adj" fmla="val 35519"/>
                  </a:avLst>
                </a:prstGeom>
                <a:solidFill>
                  <a:schemeClr val="bg1"/>
                </a:solidFill>
                <a:ln w="38100">
                  <a:solidFill>
                    <a:srgbClr val="314C57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 dirty="0">
                    <a:solidFill>
                      <a:srgbClr val="314C57"/>
                    </a:solidFill>
                  </a:endParaRPr>
                </a:p>
              </p:txBody>
            </p:sp>
            <p:sp>
              <p:nvSpPr>
                <p:cNvPr id="12" name="Chevron 11"/>
                <p:cNvSpPr/>
                <p:nvPr/>
              </p:nvSpPr>
              <p:spPr>
                <a:xfrm>
                  <a:off x="4731018" y="1652854"/>
                  <a:ext cx="3532507" cy="1492028"/>
                </a:xfrm>
                <a:prstGeom prst="chevron">
                  <a:avLst>
                    <a:gd name="adj" fmla="val 35331"/>
                  </a:avLst>
                </a:prstGeom>
                <a:solidFill>
                  <a:srgbClr val="314C57"/>
                </a:solidFill>
                <a:ln w="28575">
                  <a:solidFill>
                    <a:srgbClr val="314C57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>
                    <a:solidFill>
                      <a:schemeClr val="bg1"/>
                    </a:solidFill>
                  </a:endParaRPr>
                </a:p>
              </p:txBody>
            </p:sp>
          </p:grpSp>
          <p:grpSp>
            <p:nvGrpSpPr>
              <p:cNvPr id="21" name="Group 20"/>
              <p:cNvGrpSpPr/>
              <p:nvPr/>
            </p:nvGrpSpPr>
            <p:grpSpPr>
              <a:xfrm>
                <a:off x="796669" y="2773456"/>
                <a:ext cx="3352402" cy="381761"/>
                <a:chOff x="826838" y="4386209"/>
                <a:chExt cx="3352402" cy="381761"/>
              </a:xfrm>
            </p:grpSpPr>
            <p:sp>
              <p:nvSpPr>
                <p:cNvPr id="22" name="Rounded Rectangle 21"/>
                <p:cNvSpPr/>
                <p:nvPr/>
              </p:nvSpPr>
              <p:spPr>
                <a:xfrm>
                  <a:off x="1972020" y="4387683"/>
                  <a:ext cx="2115238" cy="380116"/>
                </a:xfrm>
                <a:prstGeom prst="roundRect">
                  <a:avLst>
                    <a:gd name="adj" fmla="val 22463"/>
                  </a:avLst>
                </a:prstGeom>
                <a:solidFill>
                  <a:srgbClr val="5A7E8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0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3" name="TextBox 22"/>
                <p:cNvSpPr txBox="1"/>
                <p:nvPr/>
              </p:nvSpPr>
              <p:spPr>
                <a:xfrm>
                  <a:off x="826838" y="4386209"/>
                  <a:ext cx="3352402" cy="381761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 anchor="ctr">
                  <a:spAutoFit/>
                </a:bodyPr>
                <a:lstStyle/>
                <a:p>
                  <a:pPr algn="ctr"/>
                  <a:r>
                    <a:rPr lang="en-US" sz="2400" dirty="0">
                      <a:solidFill>
                        <a:srgbClr val="314C57"/>
                      </a:solidFill>
                    </a:rPr>
                    <a:t>She is a  </a:t>
                  </a:r>
                  <a:r>
                    <a:rPr lang="en-US" sz="2400" dirty="0">
                      <a:solidFill>
                        <a:schemeClr val="bg1"/>
                      </a:solidFill>
                      <a:highlight>
                        <a:srgbClr val="627981"/>
                      </a:highlight>
                    </a:rPr>
                    <a:t>liberal extremist.</a:t>
                  </a:r>
                  <a:r>
                    <a:rPr lang="en-US" sz="2400" dirty="0">
                      <a:solidFill>
                        <a:schemeClr val="bg1"/>
                      </a:solidFill>
                    </a:rPr>
                    <a:t> </a:t>
                  </a:r>
                  <a:endParaRPr lang="en-US" sz="2400" dirty="0">
                    <a:solidFill>
                      <a:srgbClr val="314C57"/>
                    </a:solidFill>
                  </a:endParaRPr>
                </a:p>
              </p:txBody>
            </p:sp>
          </p:grpSp>
        </p:grpSp>
        <p:sp>
          <p:nvSpPr>
            <p:cNvPr id="24" name="TextBox 23"/>
            <p:cNvSpPr txBox="1"/>
            <p:nvPr/>
          </p:nvSpPr>
          <p:spPr>
            <a:xfrm>
              <a:off x="5523151" y="2729386"/>
              <a:ext cx="2183138" cy="83099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You shouldn’t listen to her.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324065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False Authority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/>
          <p:cNvGrpSpPr/>
          <p:nvPr/>
        </p:nvGrpSpPr>
        <p:grpSpPr>
          <a:xfrm>
            <a:off x="2160511" y="1568126"/>
            <a:ext cx="7872633" cy="1418282"/>
            <a:chOff x="1576199" y="1649665"/>
            <a:chExt cx="6176157" cy="1418282"/>
          </a:xfrm>
        </p:grpSpPr>
        <p:grpSp>
          <p:nvGrpSpPr>
            <p:cNvPr id="11" name="Group 10"/>
            <p:cNvGrpSpPr/>
            <p:nvPr/>
          </p:nvGrpSpPr>
          <p:grpSpPr>
            <a:xfrm>
              <a:off x="1576199" y="1649667"/>
              <a:ext cx="3051106" cy="1418280"/>
              <a:chOff x="822971" y="1747362"/>
              <a:chExt cx="7921701" cy="796334"/>
            </a:xfrm>
            <a:solidFill>
              <a:srgbClr val="386546"/>
            </a:solidFill>
          </p:grpSpPr>
          <p:sp>
            <p:nvSpPr>
              <p:cNvPr id="12" name="Round Same Side Corner Rectangle 11"/>
              <p:cNvSpPr/>
              <p:nvPr/>
            </p:nvSpPr>
            <p:spPr>
              <a:xfrm rot="16200000" flipH="1">
                <a:off x="4385655" y="-1815322"/>
                <a:ext cx="796334" cy="7921701"/>
              </a:xfrm>
              <a:prstGeom prst="round2SameRect">
                <a:avLst/>
              </a:prstGeom>
              <a:grpFill/>
              <a:ln>
                <a:solidFill>
                  <a:srgbClr val="38654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/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2445856" y="1965276"/>
                <a:ext cx="4476685" cy="328339"/>
              </a:xfrm>
              <a:prstGeom prst="rect">
                <a:avLst/>
              </a:prstGeom>
              <a:grp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3200" b="1" dirty="0">
                    <a:solidFill>
                      <a:schemeClr val="bg1"/>
                    </a:solidFill>
                  </a:rPr>
                  <a:t>Fame</a:t>
                </a:r>
              </a:p>
            </p:txBody>
          </p:sp>
        </p:grpSp>
        <p:grpSp>
          <p:nvGrpSpPr>
            <p:cNvPr id="17" name="Group 16"/>
            <p:cNvGrpSpPr/>
            <p:nvPr/>
          </p:nvGrpSpPr>
          <p:grpSpPr>
            <a:xfrm>
              <a:off x="4701850" y="1649665"/>
              <a:ext cx="3050506" cy="1418280"/>
              <a:chOff x="404253" y="1747362"/>
              <a:chExt cx="7920142" cy="796334"/>
            </a:xfrm>
            <a:solidFill>
              <a:srgbClr val="386546"/>
            </a:solidFill>
          </p:grpSpPr>
          <p:sp>
            <p:nvSpPr>
              <p:cNvPr id="18" name="Round Same Side Corner Rectangle 17"/>
              <p:cNvSpPr/>
              <p:nvPr/>
            </p:nvSpPr>
            <p:spPr>
              <a:xfrm rot="5400000">
                <a:off x="3966157" y="-1814542"/>
                <a:ext cx="796334" cy="7920142"/>
              </a:xfrm>
              <a:prstGeom prst="round2SameRect">
                <a:avLst/>
              </a:prstGeom>
              <a:grpFill/>
              <a:ln>
                <a:solidFill>
                  <a:srgbClr val="5A7E8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/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2221456" y="1966472"/>
                <a:ext cx="4476685" cy="328339"/>
              </a:xfrm>
              <a:prstGeom prst="rect">
                <a:avLst/>
              </a:prstGeom>
              <a:grp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3200" b="1" dirty="0">
                    <a:solidFill>
                      <a:schemeClr val="bg1"/>
                    </a:solidFill>
                  </a:rPr>
                  <a:t>Authority</a:t>
                </a:r>
              </a:p>
            </p:txBody>
          </p:sp>
        </p:grpSp>
      </p:grpSp>
      <p:grpSp>
        <p:nvGrpSpPr>
          <p:cNvPr id="29" name="Group 28"/>
          <p:cNvGrpSpPr/>
          <p:nvPr/>
        </p:nvGrpSpPr>
        <p:grpSpPr>
          <a:xfrm>
            <a:off x="2086476" y="3374517"/>
            <a:ext cx="8019044" cy="1510123"/>
            <a:chOff x="562476" y="3374516"/>
            <a:chExt cx="8019044" cy="1510123"/>
          </a:xfrm>
        </p:grpSpPr>
        <p:grpSp>
          <p:nvGrpSpPr>
            <p:cNvPr id="22" name="Group 21"/>
            <p:cNvGrpSpPr/>
            <p:nvPr/>
          </p:nvGrpSpPr>
          <p:grpSpPr>
            <a:xfrm>
              <a:off x="562476" y="3374516"/>
              <a:ext cx="8019044" cy="1510123"/>
              <a:chOff x="483410" y="2265223"/>
              <a:chExt cx="8019044" cy="1780231"/>
            </a:xfrm>
          </p:grpSpPr>
          <p:grpSp>
            <p:nvGrpSpPr>
              <p:cNvPr id="23" name="Group 22"/>
              <p:cNvGrpSpPr/>
              <p:nvPr/>
            </p:nvGrpSpPr>
            <p:grpSpPr>
              <a:xfrm>
                <a:off x="483410" y="2270243"/>
                <a:ext cx="3889186" cy="1775211"/>
                <a:chOff x="-95502" y="1898129"/>
                <a:chExt cx="4652574" cy="596140"/>
              </a:xfrm>
              <a:solidFill>
                <a:srgbClr val="386546"/>
              </a:solidFill>
            </p:grpSpPr>
            <p:sp>
              <p:nvSpPr>
                <p:cNvPr id="25" name="Rectangle 14"/>
                <p:cNvSpPr/>
                <p:nvPr/>
              </p:nvSpPr>
              <p:spPr>
                <a:xfrm>
                  <a:off x="-95502" y="1898129"/>
                  <a:ext cx="4652574" cy="596140"/>
                </a:xfrm>
                <a:prstGeom prst="roundRect">
                  <a:avLst/>
                </a:prstGeom>
                <a:solidFill>
                  <a:schemeClr val="bg1"/>
                </a:solidFill>
                <a:ln w="57150">
                  <a:solidFill>
                    <a:srgbClr val="38654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27" name="TextBox 26"/>
                <p:cNvSpPr txBox="1"/>
                <p:nvPr/>
              </p:nvSpPr>
              <p:spPr>
                <a:xfrm>
                  <a:off x="147920" y="2016162"/>
                  <a:ext cx="3716564" cy="328974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square" rtlCol="0" anchor="ctr">
                  <a:spAutoFit/>
                </a:bodyPr>
                <a:lstStyle/>
                <a:p>
                  <a:pPr algn="ctr"/>
                  <a:r>
                    <a:rPr lang="en-US" sz="2400" dirty="0">
                      <a:solidFill>
                        <a:srgbClr val="386546"/>
                      </a:solidFill>
                    </a:rPr>
                    <a:t>Taylor Swift believes this is the best race car.</a:t>
                  </a:r>
                </a:p>
              </p:txBody>
            </p:sp>
          </p:grpSp>
          <p:sp>
            <p:nvSpPr>
              <p:cNvPr id="24" name="Rounded Rectangle 23"/>
              <p:cNvSpPr/>
              <p:nvPr/>
            </p:nvSpPr>
            <p:spPr>
              <a:xfrm>
                <a:off x="4614032" y="2265223"/>
                <a:ext cx="3888422" cy="1780231"/>
              </a:xfrm>
              <a:prstGeom prst="roundRect">
                <a:avLst/>
              </a:prstGeom>
              <a:solidFill>
                <a:schemeClr val="bg1"/>
              </a:solidFill>
              <a:ln w="57150">
                <a:solidFill>
                  <a:srgbClr val="38654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>
                  <a:solidFill>
                    <a:srgbClr val="386546"/>
                  </a:solidFill>
                </a:endParaRPr>
              </a:p>
            </p:txBody>
          </p:sp>
        </p:grpSp>
        <p:sp>
          <p:nvSpPr>
            <p:cNvPr id="30" name="TextBox 29"/>
            <p:cNvSpPr txBox="1"/>
            <p:nvPr/>
          </p:nvSpPr>
          <p:spPr>
            <a:xfrm>
              <a:off x="5168594" y="3852933"/>
              <a:ext cx="3106755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400" dirty="0">
                  <a:solidFill>
                    <a:srgbClr val="386546"/>
                  </a:solidFill>
                </a:rPr>
                <a:t>So, it must be true.</a:t>
              </a: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5685807" y="3663206"/>
            <a:ext cx="820385" cy="858440"/>
            <a:chOff x="6491357" y="3920306"/>
            <a:chExt cx="898538" cy="945099"/>
          </a:xfrm>
        </p:grpSpPr>
        <p:sp>
          <p:nvSpPr>
            <p:cNvPr id="33" name="Oval 32"/>
            <p:cNvSpPr/>
            <p:nvPr/>
          </p:nvSpPr>
          <p:spPr>
            <a:xfrm>
              <a:off x="6491357" y="3920306"/>
              <a:ext cx="898538" cy="945099"/>
            </a:xfrm>
            <a:prstGeom prst="ellipse">
              <a:avLst/>
            </a:prstGeom>
            <a:solidFill>
              <a:schemeClr val="bg1"/>
            </a:solidFill>
            <a:ln w="76200">
              <a:solidFill>
                <a:srgbClr val="38654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4" name="Picture 3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674608" y="4117808"/>
              <a:ext cx="532035" cy="550093"/>
            </a:xfrm>
            <a:prstGeom prst="rect">
              <a:avLst/>
            </a:prstGeom>
            <a:solidFill>
              <a:srgbClr val="314C57"/>
            </a:solidFill>
            <a:ln>
              <a:noFill/>
            </a:ln>
            <a:effectLst>
              <a:glow rad="127000">
                <a:schemeClr val="accent1">
                  <a:alpha val="1000"/>
                </a:schemeClr>
              </a:glow>
            </a:effectLst>
          </p:spPr>
        </p:pic>
      </p:grpSp>
      <p:sp>
        <p:nvSpPr>
          <p:cNvPr id="35" name="Oval 34"/>
          <p:cNvSpPr/>
          <p:nvPr/>
        </p:nvSpPr>
        <p:spPr>
          <a:xfrm>
            <a:off x="5685806" y="1814710"/>
            <a:ext cx="820385" cy="858440"/>
          </a:xfrm>
          <a:prstGeom prst="ellipse">
            <a:avLst/>
          </a:prstGeom>
          <a:solidFill>
            <a:srgbClr val="386546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ight Arrow 36"/>
          <p:cNvSpPr/>
          <p:nvPr/>
        </p:nvSpPr>
        <p:spPr>
          <a:xfrm>
            <a:off x="5896464" y="2106566"/>
            <a:ext cx="442326" cy="293606"/>
          </a:xfrm>
          <a:prstGeom prst="rightArrow">
            <a:avLst>
              <a:gd name="adj1" fmla="val 31356"/>
              <a:gd name="adj2" fmla="val 54921"/>
            </a:avLst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1480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Hasty Generalization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/>
          <p:cNvGrpSpPr/>
          <p:nvPr/>
        </p:nvGrpSpPr>
        <p:grpSpPr>
          <a:xfrm>
            <a:off x="2636705" y="1636194"/>
            <a:ext cx="6918593" cy="3453599"/>
            <a:chOff x="1112690" y="1832387"/>
            <a:chExt cx="6918593" cy="3453599"/>
          </a:xfrm>
          <a:solidFill>
            <a:srgbClr val="314C57"/>
          </a:solidFill>
        </p:grpSpPr>
        <p:sp>
          <p:nvSpPr>
            <p:cNvPr id="12" name="Rounded Rectangle 11"/>
            <p:cNvSpPr/>
            <p:nvPr/>
          </p:nvSpPr>
          <p:spPr>
            <a:xfrm>
              <a:off x="1112690" y="1832387"/>
              <a:ext cx="6918593" cy="3453599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314C5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grpSp>
          <p:nvGrpSpPr>
            <p:cNvPr id="8" name="Group 7"/>
            <p:cNvGrpSpPr/>
            <p:nvPr/>
          </p:nvGrpSpPr>
          <p:grpSpPr>
            <a:xfrm>
              <a:off x="2181315" y="3780178"/>
              <a:ext cx="4803353" cy="804230"/>
              <a:chOff x="-999134" y="2907237"/>
              <a:chExt cx="10524633" cy="483948"/>
            </a:xfrm>
            <a:grpFill/>
          </p:grpSpPr>
          <p:sp>
            <p:nvSpPr>
              <p:cNvPr id="9" name="Rectangle 8"/>
              <p:cNvSpPr/>
              <p:nvPr/>
            </p:nvSpPr>
            <p:spPr>
              <a:xfrm>
                <a:off x="-999134" y="2907237"/>
                <a:ext cx="10524633" cy="483948"/>
              </a:xfrm>
              <a:prstGeom prst="roundRect">
                <a:avLst/>
              </a:prstGeom>
              <a:grpFill/>
              <a:ln w="285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200">
                  <a:solidFill>
                    <a:srgbClr val="386546"/>
                  </a:solidFill>
                </a:endParaRPr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-729377" y="2965133"/>
                <a:ext cx="9936881" cy="348344"/>
              </a:xfrm>
              <a:prstGeom prst="roundRect">
                <a:avLst/>
              </a:prstGeom>
              <a:grp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2800" dirty="0">
                    <a:solidFill>
                      <a:schemeClr val="bg1"/>
                    </a:solidFill>
                  </a:rPr>
                  <a:t>Small group</a:t>
                </a:r>
              </a:p>
            </p:txBody>
          </p:sp>
        </p:grpSp>
        <p:sp>
          <p:nvSpPr>
            <p:cNvPr id="15" name="TextBox 14"/>
            <p:cNvSpPr txBox="1"/>
            <p:nvPr/>
          </p:nvSpPr>
          <p:spPr>
            <a:xfrm>
              <a:off x="2568323" y="2298503"/>
              <a:ext cx="4007321" cy="64633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3600" dirty="0">
                  <a:solidFill>
                    <a:srgbClr val="314C57"/>
                  </a:solidFill>
                </a:rPr>
                <a:t>Large group</a:t>
              </a:r>
            </a:p>
          </p:txBody>
        </p:sp>
      </p:grpSp>
      <p:sp>
        <p:nvSpPr>
          <p:cNvPr id="18" name="Down Arrow 17"/>
          <p:cNvSpPr/>
          <p:nvPr/>
        </p:nvSpPr>
        <p:spPr>
          <a:xfrm rot="10800000">
            <a:off x="5853966" y="2872935"/>
            <a:ext cx="484063" cy="520652"/>
          </a:xfrm>
          <a:prstGeom prst="downArrow">
            <a:avLst>
              <a:gd name="adj1" fmla="val 42680"/>
              <a:gd name="adj2" fmla="val 50926"/>
            </a:avLst>
          </a:prstGeom>
          <a:solidFill>
            <a:schemeClr val="bg1"/>
          </a:solidFill>
          <a:ln w="28575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1631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Hasty Generalization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/>
          <p:cNvGrpSpPr/>
          <p:nvPr/>
        </p:nvGrpSpPr>
        <p:grpSpPr>
          <a:xfrm>
            <a:off x="2636705" y="1636194"/>
            <a:ext cx="6918593" cy="3453599"/>
            <a:chOff x="1112690" y="1832387"/>
            <a:chExt cx="6918593" cy="3453599"/>
          </a:xfrm>
          <a:solidFill>
            <a:srgbClr val="314C57"/>
          </a:solidFill>
        </p:grpSpPr>
        <p:sp>
          <p:nvSpPr>
            <p:cNvPr id="12" name="Rounded Rectangle 11"/>
            <p:cNvSpPr/>
            <p:nvPr/>
          </p:nvSpPr>
          <p:spPr>
            <a:xfrm>
              <a:off x="1112690" y="1832387"/>
              <a:ext cx="6918593" cy="3453599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314C5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grpSp>
          <p:nvGrpSpPr>
            <p:cNvPr id="8" name="Group 7"/>
            <p:cNvGrpSpPr/>
            <p:nvPr/>
          </p:nvGrpSpPr>
          <p:grpSpPr>
            <a:xfrm>
              <a:off x="2181315" y="3780180"/>
              <a:ext cx="4803353" cy="804230"/>
              <a:chOff x="-999134" y="2907238"/>
              <a:chExt cx="10524633" cy="483948"/>
            </a:xfrm>
            <a:grpFill/>
          </p:grpSpPr>
          <p:sp>
            <p:nvSpPr>
              <p:cNvPr id="9" name="Rectangle 8"/>
              <p:cNvSpPr/>
              <p:nvPr/>
            </p:nvSpPr>
            <p:spPr>
              <a:xfrm>
                <a:off x="-999134" y="2907238"/>
                <a:ext cx="10524633" cy="483948"/>
              </a:xfrm>
              <a:prstGeom prst="roundRect">
                <a:avLst/>
              </a:prstGeom>
              <a:grpFill/>
              <a:ln w="285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200">
                  <a:solidFill>
                    <a:srgbClr val="386546"/>
                  </a:solidFill>
                </a:endParaRPr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-729377" y="2965132"/>
                <a:ext cx="9936881" cy="348344"/>
              </a:xfrm>
              <a:prstGeom prst="roundRect">
                <a:avLst/>
              </a:prstGeom>
              <a:grp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2800" dirty="0">
                    <a:solidFill>
                      <a:schemeClr val="bg1"/>
                    </a:solidFill>
                  </a:rPr>
                  <a:t>My mom’s dog hates cats.</a:t>
                </a:r>
              </a:p>
            </p:txBody>
          </p:sp>
        </p:grpSp>
        <p:sp>
          <p:nvSpPr>
            <p:cNvPr id="15" name="TextBox 14"/>
            <p:cNvSpPr txBox="1"/>
            <p:nvPr/>
          </p:nvSpPr>
          <p:spPr>
            <a:xfrm>
              <a:off x="2568323" y="2298503"/>
              <a:ext cx="4007321" cy="64633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3600" dirty="0">
                  <a:solidFill>
                    <a:srgbClr val="314C57"/>
                  </a:solidFill>
                </a:rPr>
                <a:t>All dogs hate cats.</a:t>
              </a:r>
            </a:p>
          </p:txBody>
        </p:sp>
      </p:grpSp>
      <p:sp>
        <p:nvSpPr>
          <p:cNvPr id="18" name="Down Arrow 17"/>
          <p:cNvSpPr/>
          <p:nvPr/>
        </p:nvSpPr>
        <p:spPr>
          <a:xfrm rot="10800000">
            <a:off x="5853966" y="2872935"/>
            <a:ext cx="484063" cy="520652"/>
          </a:xfrm>
          <a:prstGeom prst="downArrow">
            <a:avLst>
              <a:gd name="adj1" fmla="val 42680"/>
              <a:gd name="adj2" fmla="val 50926"/>
            </a:avLst>
          </a:prstGeom>
          <a:solidFill>
            <a:schemeClr val="bg1"/>
          </a:solidFill>
          <a:ln w="28575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96902" y="2840235"/>
            <a:ext cx="598188" cy="597297"/>
          </a:xfrm>
          <a:prstGeom prst="rect">
            <a:avLst/>
          </a:prstGeom>
          <a:solidFill>
            <a:srgbClr val="314C57"/>
          </a:solidFill>
          <a:ln>
            <a:noFill/>
          </a:ln>
          <a:effectLst>
            <a:glow rad="127000">
              <a:schemeClr val="accent1">
                <a:alpha val="1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21986957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i="1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Post Hoc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728753" y="1463513"/>
            <a:ext cx="6734492" cy="2466512"/>
            <a:chOff x="113159" y="1974454"/>
            <a:chExt cx="5338533" cy="2466512"/>
          </a:xfrm>
        </p:grpSpPr>
        <p:sp>
          <p:nvSpPr>
            <p:cNvPr id="28" name="Rounded Rectangle 27"/>
            <p:cNvSpPr/>
            <p:nvPr/>
          </p:nvSpPr>
          <p:spPr>
            <a:xfrm>
              <a:off x="2839340" y="1974454"/>
              <a:ext cx="2612352" cy="2466511"/>
            </a:xfrm>
            <a:prstGeom prst="roundRect">
              <a:avLst/>
            </a:prstGeom>
            <a:solidFill>
              <a:srgbClr val="38654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grpSp>
          <p:nvGrpSpPr>
            <p:cNvPr id="13" name="Group 12"/>
            <p:cNvGrpSpPr/>
            <p:nvPr/>
          </p:nvGrpSpPr>
          <p:grpSpPr>
            <a:xfrm>
              <a:off x="113159" y="1974455"/>
              <a:ext cx="2641957" cy="2466511"/>
              <a:chOff x="-177343" y="1849761"/>
              <a:chExt cx="3563286" cy="578869"/>
            </a:xfrm>
          </p:grpSpPr>
          <p:sp>
            <p:nvSpPr>
              <p:cNvPr id="17" name="Rounded Rectangle 16"/>
              <p:cNvSpPr/>
              <p:nvPr/>
            </p:nvSpPr>
            <p:spPr>
              <a:xfrm>
                <a:off x="-177343" y="1849761"/>
                <a:ext cx="3563286" cy="578869"/>
              </a:xfrm>
              <a:prstGeom prst="roundRect">
                <a:avLst/>
              </a:prstGeom>
              <a:solidFill>
                <a:srgbClr val="38654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/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53139" y="2066295"/>
                <a:ext cx="1902321" cy="108349"/>
              </a:xfrm>
              <a:prstGeom prst="rect">
                <a:avLst/>
              </a:prstGeom>
              <a:solidFill>
                <a:srgbClr val="386546"/>
              </a:solidFill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2400" dirty="0">
                    <a:solidFill>
                      <a:schemeClr val="bg1"/>
                    </a:solidFill>
                  </a:rPr>
                  <a:t>First event</a:t>
                </a:r>
              </a:p>
            </p:txBody>
          </p:sp>
        </p:grpSp>
        <p:sp>
          <p:nvSpPr>
            <p:cNvPr id="30" name="TextBox 29"/>
            <p:cNvSpPr txBox="1"/>
            <p:nvPr/>
          </p:nvSpPr>
          <p:spPr>
            <a:xfrm>
              <a:off x="3114932" y="2712420"/>
              <a:ext cx="2063893" cy="830997"/>
            </a:xfrm>
            <a:prstGeom prst="rect">
              <a:avLst/>
            </a:prstGeom>
            <a:solidFill>
              <a:srgbClr val="386546"/>
            </a:solidFill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Second, completely unrelated event</a:t>
              </a:r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2510601" y="2802661"/>
              <a:ext cx="543648" cy="740756"/>
              <a:chOff x="4281765" y="2067671"/>
              <a:chExt cx="610070" cy="832944"/>
            </a:xfrm>
            <a:solidFill>
              <a:srgbClr val="386546"/>
            </a:solidFill>
          </p:grpSpPr>
          <p:sp>
            <p:nvSpPr>
              <p:cNvPr id="19" name="Oval 18"/>
              <p:cNvSpPr/>
              <p:nvPr/>
            </p:nvSpPr>
            <p:spPr>
              <a:xfrm>
                <a:off x="4281765" y="2067671"/>
                <a:ext cx="610070" cy="832944"/>
              </a:xfrm>
              <a:prstGeom prst="ellipse">
                <a:avLst/>
              </a:prstGeom>
              <a:solidFill>
                <a:schemeClr val="bg1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ight Arrow 19"/>
              <p:cNvSpPr/>
              <p:nvPr/>
            </p:nvSpPr>
            <p:spPr>
              <a:xfrm>
                <a:off x="4380857" y="2323046"/>
                <a:ext cx="422007" cy="322194"/>
              </a:xfrm>
              <a:prstGeom prst="rightArrow">
                <a:avLst>
                  <a:gd name="adj1" fmla="val 31356"/>
                  <a:gd name="adj2" fmla="val 54921"/>
                </a:avLst>
              </a:prstGeom>
              <a:solidFill>
                <a:srgbClr val="386546"/>
              </a:solidFill>
              <a:ln w="38100">
                <a:solidFill>
                  <a:srgbClr val="38654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057679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i="1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Post Hoc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728753" y="1463513"/>
            <a:ext cx="6734492" cy="2466512"/>
            <a:chOff x="113159" y="1974454"/>
            <a:chExt cx="5338533" cy="2466512"/>
          </a:xfrm>
        </p:grpSpPr>
        <p:sp>
          <p:nvSpPr>
            <p:cNvPr id="28" name="Rounded Rectangle 27"/>
            <p:cNvSpPr/>
            <p:nvPr/>
          </p:nvSpPr>
          <p:spPr>
            <a:xfrm>
              <a:off x="2839340" y="1974454"/>
              <a:ext cx="2612352" cy="2466511"/>
            </a:xfrm>
            <a:prstGeom prst="roundRect">
              <a:avLst/>
            </a:prstGeom>
            <a:solidFill>
              <a:srgbClr val="38654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grpSp>
          <p:nvGrpSpPr>
            <p:cNvPr id="13" name="Group 12"/>
            <p:cNvGrpSpPr/>
            <p:nvPr/>
          </p:nvGrpSpPr>
          <p:grpSpPr>
            <a:xfrm>
              <a:off x="113159" y="1974455"/>
              <a:ext cx="2641957" cy="2466511"/>
              <a:chOff x="-177343" y="1849761"/>
              <a:chExt cx="3563286" cy="578869"/>
            </a:xfrm>
          </p:grpSpPr>
          <p:sp>
            <p:nvSpPr>
              <p:cNvPr id="17" name="Rounded Rectangle 16"/>
              <p:cNvSpPr/>
              <p:nvPr/>
            </p:nvSpPr>
            <p:spPr>
              <a:xfrm>
                <a:off x="-177343" y="1849761"/>
                <a:ext cx="3563286" cy="578869"/>
              </a:xfrm>
              <a:prstGeom prst="roundRect">
                <a:avLst/>
              </a:prstGeom>
              <a:solidFill>
                <a:srgbClr val="38654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/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53139" y="2022955"/>
                <a:ext cx="1902321" cy="195028"/>
              </a:xfrm>
              <a:prstGeom prst="rect">
                <a:avLst/>
              </a:prstGeom>
              <a:solidFill>
                <a:srgbClr val="386546"/>
              </a:solidFill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2400" dirty="0">
                    <a:solidFill>
                      <a:schemeClr val="bg1"/>
                    </a:solidFill>
                  </a:rPr>
                  <a:t>I wear this shirt</a:t>
                </a:r>
              </a:p>
            </p:txBody>
          </p:sp>
        </p:grpSp>
        <p:sp>
          <p:nvSpPr>
            <p:cNvPr id="30" name="TextBox 29"/>
            <p:cNvSpPr txBox="1"/>
            <p:nvPr/>
          </p:nvSpPr>
          <p:spPr>
            <a:xfrm>
              <a:off x="3114932" y="2712420"/>
              <a:ext cx="2063893" cy="830997"/>
            </a:xfrm>
            <a:prstGeom prst="rect">
              <a:avLst/>
            </a:prstGeom>
            <a:solidFill>
              <a:srgbClr val="386546"/>
            </a:solidFill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something good happens</a:t>
              </a:r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2510601" y="2802661"/>
              <a:ext cx="543648" cy="740756"/>
              <a:chOff x="4281765" y="2067671"/>
              <a:chExt cx="610070" cy="832944"/>
            </a:xfrm>
            <a:solidFill>
              <a:srgbClr val="386546"/>
            </a:solidFill>
          </p:grpSpPr>
          <p:sp>
            <p:nvSpPr>
              <p:cNvPr id="19" name="Oval 18"/>
              <p:cNvSpPr/>
              <p:nvPr/>
            </p:nvSpPr>
            <p:spPr>
              <a:xfrm>
                <a:off x="4281765" y="2067671"/>
                <a:ext cx="610070" cy="832944"/>
              </a:xfrm>
              <a:prstGeom prst="ellipse">
                <a:avLst/>
              </a:prstGeom>
              <a:solidFill>
                <a:schemeClr val="bg1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ight Arrow 19"/>
              <p:cNvSpPr/>
              <p:nvPr/>
            </p:nvSpPr>
            <p:spPr>
              <a:xfrm>
                <a:off x="4380857" y="2323046"/>
                <a:ext cx="422007" cy="322194"/>
              </a:xfrm>
              <a:prstGeom prst="rightArrow">
                <a:avLst>
                  <a:gd name="adj1" fmla="val 31356"/>
                  <a:gd name="adj2" fmla="val 54921"/>
                </a:avLst>
              </a:prstGeom>
              <a:solidFill>
                <a:srgbClr val="386546"/>
              </a:solidFill>
              <a:ln w="38100">
                <a:solidFill>
                  <a:srgbClr val="38654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2838073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Straw Man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/>
          <p:cNvGrpSpPr/>
          <p:nvPr/>
        </p:nvGrpSpPr>
        <p:grpSpPr>
          <a:xfrm>
            <a:off x="2296668" y="1825439"/>
            <a:ext cx="7598664" cy="2871216"/>
            <a:chOff x="1004957" y="1770354"/>
            <a:chExt cx="7598664" cy="2871216"/>
          </a:xfrm>
        </p:grpSpPr>
        <p:grpSp>
          <p:nvGrpSpPr>
            <p:cNvPr id="3" name="Group 2"/>
            <p:cNvGrpSpPr/>
            <p:nvPr/>
          </p:nvGrpSpPr>
          <p:grpSpPr>
            <a:xfrm>
              <a:off x="1004957" y="1770354"/>
              <a:ext cx="7598664" cy="2871216"/>
              <a:chOff x="953625" y="2379644"/>
              <a:chExt cx="7134081" cy="2853368"/>
            </a:xfrm>
            <a:solidFill>
              <a:srgbClr val="314C57"/>
            </a:solidFill>
          </p:grpSpPr>
          <p:sp>
            <p:nvSpPr>
              <p:cNvPr id="17" name="Rectangle 16"/>
              <p:cNvSpPr/>
              <p:nvPr/>
            </p:nvSpPr>
            <p:spPr>
              <a:xfrm>
                <a:off x="953625" y="2379644"/>
                <a:ext cx="3526950" cy="285336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/>
              </a:p>
            </p:txBody>
          </p:sp>
          <p:grpSp>
            <p:nvGrpSpPr>
              <p:cNvPr id="14" name="Group 13"/>
              <p:cNvGrpSpPr/>
              <p:nvPr/>
            </p:nvGrpSpPr>
            <p:grpSpPr>
              <a:xfrm>
                <a:off x="1150454" y="2379644"/>
                <a:ext cx="6937252" cy="2853368"/>
                <a:chOff x="-7547742" y="1849761"/>
                <a:chExt cx="15849797" cy="693935"/>
              </a:xfrm>
              <a:grpFill/>
            </p:grpSpPr>
            <p:sp>
              <p:nvSpPr>
                <p:cNvPr id="15" name="Rectangle 14"/>
                <p:cNvSpPr/>
                <p:nvPr/>
              </p:nvSpPr>
              <p:spPr>
                <a:xfrm>
                  <a:off x="243901" y="1849761"/>
                  <a:ext cx="8058154" cy="693935"/>
                </a:xfrm>
                <a:prstGeom prst="rect">
                  <a:avLst/>
                </a:prstGeom>
                <a:solidFill>
                  <a:srgbClr val="314C5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000"/>
                </a:p>
              </p:txBody>
            </p:sp>
            <p:sp>
              <p:nvSpPr>
                <p:cNvPr id="16" name="TextBox 15"/>
                <p:cNvSpPr txBox="1"/>
                <p:nvPr/>
              </p:nvSpPr>
              <p:spPr>
                <a:xfrm>
                  <a:off x="-7547742" y="2073779"/>
                  <a:ext cx="6761393" cy="230595"/>
                </a:xfrm>
                <a:prstGeom prst="rect">
                  <a:avLst/>
                </a:prstGeom>
                <a:grpFill/>
              </p:spPr>
              <p:txBody>
                <a:bodyPr wrap="square" rtlCol="0" anchor="ctr">
                  <a:spAutoFit/>
                </a:bodyPr>
                <a:lstStyle/>
                <a:p>
                  <a:pPr algn="ctr"/>
                  <a:r>
                    <a:rPr lang="en-US" sz="2800" dirty="0">
                      <a:solidFill>
                        <a:schemeClr val="bg1"/>
                      </a:solidFill>
                    </a:rPr>
                    <a:t>Changes opponent’s argument</a:t>
                  </a:r>
                </a:p>
              </p:txBody>
            </p:sp>
          </p:grpSp>
        </p:grpSp>
        <p:sp>
          <p:nvSpPr>
            <p:cNvPr id="27" name="TextBox 26"/>
            <p:cNvSpPr txBox="1"/>
            <p:nvPr/>
          </p:nvSpPr>
          <p:spPr>
            <a:xfrm>
              <a:off x="5352391" y="2671264"/>
              <a:ext cx="2745827" cy="954107"/>
            </a:xfrm>
            <a:prstGeom prst="rect">
              <a:avLst/>
            </a:prstGeom>
            <a:solidFill>
              <a:srgbClr val="314C57"/>
            </a:solidFill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To make it easier to attack</a:t>
              </a:r>
            </a:p>
          </p:txBody>
        </p:sp>
        <p:sp>
          <p:nvSpPr>
            <p:cNvPr id="23" name="Right Arrow 22"/>
            <p:cNvSpPr/>
            <p:nvPr/>
          </p:nvSpPr>
          <p:spPr>
            <a:xfrm>
              <a:off x="4441464" y="2944352"/>
              <a:ext cx="811048" cy="523220"/>
            </a:xfrm>
            <a:prstGeom prst="rightArrow">
              <a:avLst>
                <a:gd name="adj1" fmla="val 41199"/>
                <a:gd name="adj2" fmla="val 50000"/>
              </a:avLst>
            </a:prstGeom>
            <a:solidFill>
              <a:srgbClr val="314C57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1485287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Lesson Goals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This lesson will help you become familiar with the different types of logical fallacies.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Straw Man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/>
          <p:cNvGrpSpPr/>
          <p:nvPr/>
        </p:nvGrpSpPr>
        <p:grpSpPr>
          <a:xfrm>
            <a:off x="2296668" y="1825439"/>
            <a:ext cx="7598664" cy="2871216"/>
            <a:chOff x="772668" y="1825439"/>
            <a:chExt cx="7598664" cy="2871216"/>
          </a:xfrm>
        </p:grpSpPr>
        <p:grpSp>
          <p:nvGrpSpPr>
            <p:cNvPr id="3" name="Group 2"/>
            <p:cNvGrpSpPr/>
            <p:nvPr/>
          </p:nvGrpSpPr>
          <p:grpSpPr>
            <a:xfrm>
              <a:off x="772668" y="1825439"/>
              <a:ext cx="7598664" cy="2871216"/>
              <a:chOff x="953625" y="2379644"/>
              <a:chExt cx="7134081" cy="2853368"/>
            </a:xfrm>
            <a:solidFill>
              <a:srgbClr val="314C57"/>
            </a:solidFill>
          </p:grpSpPr>
          <p:sp>
            <p:nvSpPr>
              <p:cNvPr id="17" name="Rectangle 16"/>
              <p:cNvSpPr/>
              <p:nvPr/>
            </p:nvSpPr>
            <p:spPr>
              <a:xfrm>
                <a:off x="953625" y="2379644"/>
                <a:ext cx="3526950" cy="285336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/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4560756" y="2379644"/>
                <a:ext cx="3526950" cy="2853368"/>
              </a:xfrm>
              <a:prstGeom prst="rect">
                <a:avLst/>
              </a:prstGeom>
              <a:solidFill>
                <a:srgbClr val="314C5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/>
              </a:p>
            </p:txBody>
          </p:sp>
        </p:grpSp>
        <p:sp>
          <p:nvSpPr>
            <p:cNvPr id="18" name="TextBox 17"/>
            <p:cNvSpPr txBox="1"/>
            <p:nvPr/>
          </p:nvSpPr>
          <p:spPr>
            <a:xfrm>
              <a:off x="942903" y="2627051"/>
              <a:ext cx="3152323" cy="1200329"/>
            </a:xfrm>
            <a:prstGeom prst="rect">
              <a:avLst/>
            </a:prstGeom>
            <a:solidFill>
              <a:srgbClr val="314C57"/>
            </a:solidFill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Opponent wants to end mandatory drug sentencing.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043063" y="2630617"/>
              <a:ext cx="3152323" cy="1200329"/>
            </a:xfrm>
            <a:prstGeom prst="rect">
              <a:avLst/>
            </a:prstGeom>
            <a:solidFill>
              <a:srgbClr val="314C57"/>
            </a:solidFill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Making drugs recreationally legal is a bad idea.</a:t>
              </a:r>
            </a:p>
          </p:txBody>
        </p:sp>
        <p:grpSp>
          <p:nvGrpSpPr>
            <p:cNvPr id="14" name="Group 13"/>
            <p:cNvGrpSpPr/>
            <p:nvPr/>
          </p:nvGrpSpPr>
          <p:grpSpPr>
            <a:xfrm>
              <a:off x="4122731" y="2788497"/>
              <a:ext cx="898538" cy="945099"/>
              <a:chOff x="4731927" y="4434129"/>
              <a:chExt cx="898538" cy="945099"/>
            </a:xfrm>
          </p:grpSpPr>
          <p:sp>
            <p:nvSpPr>
              <p:cNvPr id="16" name="Oval 15"/>
              <p:cNvSpPr/>
              <p:nvPr/>
            </p:nvSpPr>
            <p:spPr>
              <a:xfrm>
                <a:off x="4731927" y="4434129"/>
                <a:ext cx="898538" cy="945099"/>
              </a:xfrm>
              <a:prstGeom prst="ellipse">
                <a:avLst/>
              </a:prstGeom>
              <a:solidFill>
                <a:schemeClr val="bg1"/>
              </a:solidFill>
              <a:ln w="571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20" name="Picture 19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4915178" y="4637562"/>
                <a:ext cx="532035" cy="550093"/>
              </a:xfrm>
              <a:prstGeom prst="rect">
                <a:avLst/>
              </a:prstGeom>
              <a:solidFill>
                <a:srgbClr val="314C57"/>
              </a:solidFill>
              <a:ln>
                <a:noFill/>
              </a:ln>
              <a:effectLst>
                <a:glow rad="127000">
                  <a:schemeClr val="accent1">
                    <a:alpha val="1000"/>
                  </a:schemeClr>
                </a:glow>
              </a:effectLst>
            </p:spPr>
          </p:pic>
        </p:grpSp>
      </p:grpSp>
    </p:spTree>
    <p:extLst>
      <p:ext uri="{BB962C8B-B14F-4D97-AF65-F5344CB8AC3E}">
        <p14:creationId xmlns:p14="http://schemas.microsoft.com/office/powerpoint/2010/main" val="15261513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Logical Fallacies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580912"/>
            <a:ext cx="8058154" cy="806935"/>
            <a:chOff x="542923" y="1736761"/>
            <a:chExt cx="8058154" cy="806935"/>
          </a:xfrm>
          <a:solidFill>
            <a:srgbClr val="314C57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4" y="1984517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lvl="0"/>
              <a:r>
                <a:rPr lang="en-US" sz="2000" dirty="0">
                  <a:solidFill>
                    <a:schemeClr val="bg1"/>
                  </a:solidFill>
                </a:rPr>
                <a:t>What is the author’s main point?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472264"/>
            <a:ext cx="8058154" cy="806935"/>
            <a:chOff x="542923" y="1736761"/>
            <a:chExt cx="8058154" cy="806935"/>
          </a:xfrm>
          <a:solidFill>
            <a:srgbClr val="314C57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lvl="0"/>
              <a:r>
                <a:rPr lang="en-US" sz="2000" dirty="0">
                  <a:solidFill>
                    <a:schemeClr val="bg1"/>
                  </a:solidFill>
                </a:rPr>
                <a:t>What evidence does the author use to support the main point?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3361170"/>
            <a:ext cx="8058154" cy="806935"/>
            <a:chOff x="542923" y="1736761"/>
            <a:chExt cx="8058154" cy="806935"/>
          </a:xfrm>
          <a:solidFill>
            <a:srgbClr val="314C57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lvl="0"/>
              <a:r>
                <a:rPr lang="en-US" sz="2000" dirty="0">
                  <a:solidFill>
                    <a:schemeClr val="bg1"/>
                  </a:solidFill>
                </a:rPr>
                <a:t>What is the author’s purpose?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066922" y="4250116"/>
            <a:ext cx="8058154" cy="806935"/>
            <a:chOff x="542923" y="1736761"/>
            <a:chExt cx="8058154" cy="806935"/>
          </a:xfrm>
          <a:solidFill>
            <a:srgbClr val="314C57"/>
          </a:solidFill>
        </p:grpSpPr>
        <p:sp>
          <p:nvSpPr>
            <p:cNvPr id="28" name="Rectangle 27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lvl="0"/>
              <a:r>
                <a:rPr lang="en-US" sz="2000" dirty="0">
                  <a:solidFill>
                    <a:schemeClr val="bg1"/>
                  </a:solidFill>
                </a:rPr>
                <a:t>How does the author want me to respond?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5655999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Logical Fallacies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881188" y="1476890"/>
            <a:ext cx="8429625" cy="3826922"/>
            <a:chOff x="542923" y="1849761"/>
            <a:chExt cx="8058154" cy="693935"/>
          </a:xfrm>
        </p:grpSpPr>
        <p:sp>
          <p:nvSpPr>
            <p:cNvPr id="9" name="Rectangle 8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solidFill>
              <a:srgbClr val="38654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86646" y="1869441"/>
              <a:ext cx="7770707" cy="334296"/>
            </a:xfrm>
            <a:prstGeom prst="rect">
              <a:avLst/>
            </a:prstGeom>
            <a:solidFill>
              <a:srgbClr val="386546"/>
            </a:solidFill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000" dirty="0">
                  <a:solidFill>
                    <a:schemeClr val="bg1"/>
                  </a:solidFill>
                </a:rPr>
                <a:t>Logical fallacy: faulty, or incorrect, argument</a:t>
              </a:r>
              <a:r>
                <a:rPr lang="en-US" dirty="0">
                  <a:solidFill>
                    <a:schemeClr val="bg1"/>
                  </a:solidFill>
                </a:rPr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256763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Logical Fallacies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881188" y="1476890"/>
            <a:ext cx="8429625" cy="3826922"/>
            <a:chOff x="542923" y="1849761"/>
            <a:chExt cx="8058154" cy="693935"/>
          </a:xfrm>
        </p:grpSpPr>
        <p:sp>
          <p:nvSpPr>
            <p:cNvPr id="9" name="Rectangle 8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solidFill>
              <a:srgbClr val="38654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90248" y="1902416"/>
              <a:ext cx="7770707" cy="166869"/>
            </a:xfrm>
            <a:prstGeom prst="rect">
              <a:avLst/>
            </a:prstGeom>
            <a:solidFill>
              <a:srgbClr val="386546"/>
            </a:solidFill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000" dirty="0">
                  <a:solidFill>
                    <a:schemeClr val="bg1"/>
                  </a:solidFill>
                </a:rPr>
                <a:t>faulty, or incorrect, argument</a:t>
              </a:r>
              <a:r>
                <a:rPr lang="en-US" dirty="0">
                  <a:solidFill>
                    <a:schemeClr val="bg1"/>
                  </a:solidFill>
                </a:rPr>
                <a:t> 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2392813" y="2919281"/>
            <a:ext cx="7406372" cy="2077454"/>
            <a:chOff x="699006" y="2998361"/>
            <a:chExt cx="7406372" cy="2077454"/>
          </a:xfrm>
          <a:solidFill>
            <a:schemeClr val="bg1"/>
          </a:solidFill>
        </p:grpSpPr>
        <p:grpSp>
          <p:nvGrpSpPr>
            <p:cNvPr id="12" name="Group 11"/>
            <p:cNvGrpSpPr/>
            <p:nvPr/>
          </p:nvGrpSpPr>
          <p:grpSpPr>
            <a:xfrm>
              <a:off x="699006" y="2998361"/>
              <a:ext cx="7406372" cy="2077454"/>
              <a:chOff x="645525" y="2538316"/>
              <a:chExt cx="7406372" cy="2077454"/>
            </a:xfrm>
            <a:grpFill/>
          </p:grpSpPr>
          <p:sp>
            <p:nvSpPr>
              <p:cNvPr id="14" name="Rounded Rectangle 13"/>
              <p:cNvSpPr/>
              <p:nvPr/>
            </p:nvSpPr>
            <p:spPr>
              <a:xfrm>
                <a:off x="5275647" y="2565709"/>
                <a:ext cx="2776250" cy="2022667"/>
              </a:xfrm>
              <a:prstGeom prst="roundRect">
                <a:avLst/>
              </a:prstGeom>
              <a:grpFill/>
              <a:ln w="381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>
                  <a:solidFill>
                    <a:srgbClr val="386546"/>
                  </a:solidFill>
                </a:endParaRPr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645525" y="2538316"/>
                <a:ext cx="4401804" cy="2077454"/>
              </a:xfrm>
              <a:prstGeom prst="rightArrow">
                <a:avLst>
                  <a:gd name="adj1" fmla="val 67568"/>
                  <a:gd name="adj2" fmla="val 35360"/>
                </a:avLst>
              </a:prstGeom>
              <a:grpFill/>
              <a:ln w="381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>
                  <a:solidFill>
                    <a:srgbClr val="386546"/>
                  </a:solidFill>
                </a:endParaRPr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914846" y="3069211"/>
                <a:ext cx="3224546" cy="954107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rtlCol="0" anchor="ctr">
                <a:spAutoFit/>
              </a:bodyPr>
              <a:lstStyle/>
              <a:p>
                <a:r>
                  <a:rPr lang="en-US" sz="2800" dirty="0">
                    <a:solidFill>
                      <a:srgbClr val="386546"/>
                    </a:solidFill>
                  </a:rPr>
                  <a:t>Appears logical &amp; persuasive</a:t>
                </a:r>
              </a:p>
            </p:txBody>
          </p:sp>
        </p:grpSp>
        <p:sp>
          <p:nvSpPr>
            <p:cNvPr id="13" name="TextBox 12"/>
            <p:cNvSpPr txBox="1"/>
            <p:nvPr/>
          </p:nvSpPr>
          <p:spPr>
            <a:xfrm>
              <a:off x="5635616" y="3283034"/>
              <a:ext cx="2163274" cy="1384995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dirty="0">
                  <a:solidFill>
                    <a:srgbClr val="386546"/>
                  </a:solidFill>
                </a:rPr>
                <a:t>Audience accepts as fact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005925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i="1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Ad Hominem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/>
          <p:cNvGrpSpPr/>
          <p:nvPr/>
        </p:nvGrpSpPr>
        <p:grpSpPr>
          <a:xfrm>
            <a:off x="2223006" y="2998361"/>
            <a:ext cx="7739914" cy="2077454"/>
            <a:chOff x="645525" y="2538316"/>
            <a:chExt cx="7739914" cy="2077454"/>
          </a:xfrm>
          <a:solidFill>
            <a:schemeClr val="bg1"/>
          </a:solidFill>
        </p:grpSpPr>
        <p:sp>
          <p:nvSpPr>
            <p:cNvPr id="24" name="Rounded Rectangle 23"/>
            <p:cNvSpPr/>
            <p:nvPr/>
          </p:nvSpPr>
          <p:spPr>
            <a:xfrm>
              <a:off x="5201565" y="2565709"/>
              <a:ext cx="3183874" cy="2022667"/>
            </a:xfrm>
            <a:prstGeom prst="roundRect">
              <a:avLst/>
            </a:prstGeom>
            <a:grpFill/>
            <a:ln w="38100">
              <a:solidFill>
                <a:srgbClr val="38654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rgbClr val="386546"/>
                </a:solidFill>
              </a:endParaRPr>
            </a:p>
          </p:txBody>
        </p:sp>
        <p:sp>
          <p:nvSpPr>
            <p:cNvPr id="18" name="Rectangle 14"/>
            <p:cNvSpPr/>
            <p:nvPr/>
          </p:nvSpPr>
          <p:spPr>
            <a:xfrm>
              <a:off x="645525" y="2538316"/>
              <a:ext cx="4401804" cy="2077454"/>
            </a:xfrm>
            <a:prstGeom prst="rightArrow">
              <a:avLst>
                <a:gd name="adj1" fmla="val 67568"/>
                <a:gd name="adj2" fmla="val 35360"/>
              </a:avLst>
            </a:prstGeom>
            <a:grpFill/>
            <a:ln w="38100">
              <a:solidFill>
                <a:srgbClr val="38654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rgbClr val="386546"/>
                </a:solidFill>
              </a:endParaRPr>
            </a:p>
          </p:txBody>
        </p:sp>
      </p:grpSp>
      <p:sp>
        <p:nvSpPr>
          <p:cNvPr id="23" name="Rectangle 14"/>
          <p:cNvSpPr/>
          <p:nvPr/>
        </p:nvSpPr>
        <p:spPr>
          <a:xfrm>
            <a:off x="2223006" y="1699230"/>
            <a:ext cx="7739915" cy="780502"/>
          </a:xfrm>
          <a:prstGeom prst="rect">
            <a:avLst/>
          </a:prstGeom>
          <a:solidFill>
            <a:srgbClr val="386546"/>
          </a:solidFill>
          <a:ln w="57150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223006" y="1820221"/>
            <a:ext cx="7739914" cy="523220"/>
          </a:xfrm>
          <a:prstGeom prst="rect">
            <a:avLst/>
          </a:prstGeom>
          <a:solidFill>
            <a:srgbClr val="386546"/>
          </a:solidFill>
          <a:ln w="28575"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Attack a person’s character or reputation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8338855-3F6A-F1CE-09C9-3F72099871C6}"/>
              </a:ext>
            </a:extLst>
          </p:cNvPr>
          <p:cNvSpPr txBox="1"/>
          <p:nvPr/>
        </p:nvSpPr>
        <p:spPr>
          <a:xfrm>
            <a:off x="7001040" y="3621588"/>
            <a:ext cx="2769802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>
                <a:solidFill>
                  <a:srgbClr val="386546"/>
                </a:solidFill>
              </a:rPr>
              <a:t>You should not vote for that candidate.</a:t>
            </a:r>
          </a:p>
        </p:txBody>
      </p:sp>
    </p:spTree>
    <p:extLst>
      <p:ext uri="{BB962C8B-B14F-4D97-AF65-F5344CB8AC3E}">
        <p14:creationId xmlns:p14="http://schemas.microsoft.com/office/powerpoint/2010/main" val="14864999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i="1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Ad Hominem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/>
          <p:cNvGrpSpPr/>
          <p:nvPr/>
        </p:nvGrpSpPr>
        <p:grpSpPr>
          <a:xfrm>
            <a:off x="2223006" y="2998361"/>
            <a:ext cx="7739914" cy="2077454"/>
            <a:chOff x="645525" y="2538316"/>
            <a:chExt cx="7739914" cy="2077454"/>
          </a:xfrm>
          <a:solidFill>
            <a:schemeClr val="bg1"/>
          </a:solidFill>
        </p:grpSpPr>
        <p:sp>
          <p:nvSpPr>
            <p:cNvPr id="24" name="Rounded Rectangle 23"/>
            <p:cNvSpPr/>
            <p:nvPr/>
          </p:nvSpPr>
          <p:spPr>
            <a:xfrm>
              <a:off x="5201565" y="2565709"/>
              <a:ext cx="3183874" cy="2022667"/>
            </a:xfrm>
            <a:prstGeom prst="roundRect">
              <a:avLst/>
            </a:prstGeom>
            <a:grpFill/>
            <a:ln w="38100">
              <a:solidFill>
                <a:srgbClr val="38654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rgbClr val="386546"/>
                </a:solidFill>
              </a:endParaRPr>
            </a:p>
          </p:txBody>
        </p:sp>
        <p:sp>
          <p:nvSpPr>
            <p:cNvPr id="18" name="Rectangle 14"/>
            <p:cNvSpPr/>
            <p:nvPr/>
          </p:nvSpPr>
          <p:spPr>
            <a:xfrm>
              <a:off x="645525" y="2538316"/>
              <a:ext cx="4401804" cy="2077454"/>
            </a:xfrm>
            <a:prstGeom prst="rightArrow">
              <a:avLst>
                <a:gd name="adj1" fmla="val 67568"/>
                <a:gd name="adj2" fmla="val 35360"/>
              </a:avLst>
            </a:prstGeom>
            <a:solidFill>
              <a:srgbClr val="386546"/>
            </a:solidFill>
            <a:ln w="38100">
              <a:solidFill>
                <a:srgbClr val="38654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rgbClr val="386546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793660" y="3346207"/>
              <a:ext cx="3721820" cy="461665"/>
            </a:xfrm>
            <a:prstGeom prst="rect">
              <a:avLst/>
            </a:prstGeom>
            <a:solidFill>
              <a:srgbClr val="386546"/>
            </a:solidFill>
          </p:spPr>
          <p:txBody>
            <a:bodyPr wrap="square" rtlCol="0" anchor="ctr">
              <a:spAutoFit/>
            </a:bodyPr>
            <a:lstStyle/>
            <a:p>
              <a:r>
                <a:rPr lang="en-US" sz="2400" dirty="0">
                  <a:solidFill>
                    <a:schemeClr val="bg1"/>
                  </a:solidFill>
                </a:rPr>
                <a:t>He has been divorced twice.</a:t>
              </a:r>
            </a:p>
          </p:txBody>
        </p:sp>
      </p:grpSp>
      <p:sp>
        <p:nvSpPr>
          <p:cNvPr id="23" name="Rectangle 14"/>
          <p:cNvSpPr/>
          <p:nvPr/>
        </p:nvSpPr>
        <p:spPr>
          <a:xfrm>
            <a:off x="2223006" y="1699230"/>
            <a:ext cx="7739915" cy="780502"/>
          </a:xfrm>
          <a:prstGeom prst="rect">
            <a:avLst/>
          </a:prstGeom>
          <a:solidFill>
            <a:srgbClr val="386546"/>
          </a:solidFill>
          <a:ln w="57150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7EEE476-D663-F442-F96E-D373D5D5AC73}"/>
              </a:ext>
            </a:extLst>
          </p:cNvPr>
          <p:cNvSpPr txBox="1"/>
          <p:nvPr/>
        </p:nvSpPr>
        <p:spPr>
          <a:xfrm>
            <a:off x="7001040" y="3621588"/>
            <a:ext cx="2769802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>
                <a:solidFill>
                  <a:srgbClr val="386546"/>
                </a:solidFill>
              </a:rPr>
              <a:t>You should not vote for that candidate.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1F187C0-F555-54F8-6C24-168BB8C8977D}"/>
              </a:ext>
            </a:extLst>
          </p:cNvPr>
          <p:cNvSpPr txBox="1"/>
          <p:nvPr/>
        </p:nvSpPr>
        <p:spPr>
          <a:xfrm>
            <a:off x="2223006" y="1820221"/>
            <a:ext cx="7739914" cy="523220"/>
          </a:xfrm>
          <a:prstGeom prst="rect">
            <a:avLst/>
          </a:prstGeom>
          <a:solidFill>
            <a:srgbClr val="386546"/>
          </a:solidFill>
          <a:ln w="28575"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Attack a person’s character or reputation</a:t>
            </a:r>
          </a:p>
        </p:txBody>
      </p:sp>
    </p:spTree>
    <p:extLst>
      <p:ext uri="{BB962C8B-B14F-4D97-AF65-F5344CB8AC3E}">
        <p14:creationId xmlns:p14="http://schemas.microsoft.com/office/powerpoint/2010/main" val="13146952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Appeal to Tradition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 16"/>
          <p:cNvGrpSpPr/>
          <p:nvPr/>
        </p:nvGrpSpPr>
        <p:grpSpPr>
          <a:xfrm>
            <a:off x="2410291" y="2209459"/>
            <a:ext cx="7371416" cy="1870852"/>
            <a:chOff x="876820" y="3446933"/>
            <a:chExt cx="7371416" cy="1532334"/>
          </a:xfrm>
          <a:solidFill>
            <a:srgbClr val="314C57"/>
          </a:solidFill>
          <a:effectLst>
            <a:glow rad="127000">
              <a:schemeClr val="accent1">
                <a:alpha val="0"/>
              </a:schemeClr>
            </a:glow>
          </a:effectLst>
        </p:grpSpPr>
        <p:grpSp>
          <p:nvGrpSpPr>
            <p:cNvPr id="18" name="Group 17"/>
            <p:cNvGrpSpPr/>
            <p:nvPr/>
          </p:nvGrpSpPr>
          <p:grpSpPr>
            <a:xfrm>
              <a:off x="4980277" y="3446933"/>
              <a:ext cx="3267959" cy="1532334"/>
              <a:chOff x="472803" y="1849761"/>
              <a:chExt cx="5675750" cy="693935"/>
            </a:xfrm>
            <a:grpFill/>
          </p:grpSpPr>
          <p:sp>
            <p:nvSpPr>
              <p:cNvPr id="24" name="Rectangle 11"/>
              <p:cNvSpPr/>
              <p:nvPr/>
            </p:nvSpPr>
            <p:spPr>
              <a:xfrm>
                <a:off x="472803" y="1849761"/>
                <a:ext cx="5675750" cy="693935"/>
              </a:xfrm>
              <a:prstGeom prst="roundRect">
                <a:avLst/>
              </a:prstGeom>
              <a:grpFill/>
              <a:ln>
                <a:solidFill>
                  <a:srgbClr val="314C5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668211" y="2102909"/>
                <a:ext cx="5270134" cy="214718"/>
              </a:xfrm>
              <a:prstGeom prst="roundRect">
                <a:avLst/>
              </a:prstGeom>
              <a:grpFill/>
              <a:ln>
                <a:solidFill>
                  <a:srgbClr val="314C57"/>
                </a:solidFill>
              </a:ln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2800" dirty="0">
                    <a:solidFill>
                      <a:schemeClr val="bg1"/>
                    </a:solidFill>
                  </a:rPr>
                  <a:t>It’s always been.</a:t>
                </a:r>
              </a:p>
            </p:txBody>
          </p:sp>
        </p:grpSp>
        <p:grpSp>
          <p:nvGrpSpPr>
            <p:cNvPr id="19" name="Group 18"/>
            <p:cNvGrpSpPr/>
            <p:nvPr/>
          </p:nvGrpSpPr>
          <p:grpSpPr>
            <a:xfrm>
              <a:off x="876820" y="3446933"/>
              <a:ext cx="3221887" cy="1532334"/>
              <a:chOff x="472803" y="1811986"/>
              <a:chExt cx="5675750" cy="740586"/>
            </a:xfrm>
            <a:grpFill/>
          </p:grpSpPr>
          <p:sp>
            <p:nvSpPr>
              <p:cNvPr id="22" name="Rectangle 14"/>
              <p:cNvSpPr/>
              <p:nvPr/>
            </p:nvSpPr>
            <p:spPr>
              <a:xfrm>
                <a:off x="472803" y="1811986"/>
                <a:ext cx="5675750" cy="740586"/>
              </a:xfrm>
              <a:prstGeom prst="roundRect">
                <a:avLst/>
              </a:prstGeom>
              <a:grpFill/>
              <a:ln>
                <a:solidFill>
                  <a:srgbClr val="314C5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472803" y="2067702"/>
                <a:ext cx="5675748" cy="229153"/>
              </a:xfrm>
              <a:prstGeom prst="roundRect">
                <a:avLst/>
              </a:prstGeom>
              <a:grpFill/>
              <a:ln>
                <a:solidFill>
                  <a:srgbClr val="314C57"/>
                </a:solidFill>
              </a:ln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2800" dirty="0">
                    <a:solidFill>
                      <a:schemeClr val="bg1"/>
                    </a:solidFill>
                  </a:rPr>
                  <a:t>Something is right.</a:t>
                </a:r>
              </a:p>
            </p:txBody>
          </p:sp>
        </p:grpSp>
        <p:cxnSp>
          <p:nvCxnSpPr>
            <p:cNvPr id="20" name="Straight Arrow Connector 19"/>
            <p:cNvCxnSpPr/>
            <p:nvPr/>
          </p:nvCxnSpPr>
          <p:spPr>
            <a:xfrm>
              <a:off x="4161615" y="4213100"/>
              <a:ext cx="735724" cy="0"/>
            </a:xfrm>
            <a:prstGeom prst="straightConnector1">
              <a:avLst/>
            </a:prstGeom>
            <a:grpFill/>
            <a:ln w="76200">
              <a:solidFill>
                <a:srgbClr val="314C57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2146647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Appeal to Tradition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 16"/>
          <p:cNvGrpSpPr/>
          <p:nvPr/>
        </p:nvGrpSpPr>
        <p:grpSpPr>
          <a:xfrm>
            <a:off x="2410291" y="2209459"/>
            <a:ext cx="7371416" cy="1870852"/>
            <a:chOff x="876820" y="3446933"/>
            <a:chExt cx="7371416" cy="1532334"/>
          </a:xfrm>
          <a:solidFill>
            <a:srgbClr val="314C57"/>
          </a:solidFill>
          <a:effectLst>
            <a:glow rad="127000">
              <a:schemeClr val="accent1">
                <a:alpha val="0"/>
              </a:schemeClr>
            </a:glow>
          </a:effectLst>
        </p:grpSpPr>
        <p:grpSp>
          <p:nvGrpSpPr>
            <p:cNvPr id="18" name="Group 17"/>
            <p:cNvGrpSpPr/>
            <p:nvPr/>
          </p:nvGrpSpPr>
          <p:grpSpPr>
            <a:xfrm>
              <a:off x="4980277" y="3446933"/>
              <a:ext cx="3267959" cy="1532334"/>
              <a:chOff x="472803" y="1849761"/>
              <a:chExt cx="5675750" cy="693935"/>
            </a:xfrm>
            <a:grpFill/>
          </p:grpSpPr>
          <p:sp>
            <p:nvSpPr>
              <p:cNvPr id="24" name="Rectangle 11"/>
              <p:cNvSpPr/>
              <p:nvPr/>
            </p:nvSpPr>
            <p:spPr>
              <a:xfrm>
                <a:off x="472803" y="1849761"/>
                <a:ext cx="5675750" cy="693935"/>
              </a:xfrm>
              <a:prstGeom prst="roundRect">
                <a:avLst/>
              </a:prstGeom>
              <a:grpFill/>
              <a:ln>
                <a:solidFill>
                  <a:srgbClr val="314C5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668211" y="2102909"/>
                <a:ext cx="5270134" cy="214718"/>
              </a:xfrm>
              <a:prstGeom prst="roundRect">
                <a:avLst/>
              </a:prstGeom>
              <a:grpFill/>
              <a:ln>
                <a:solidFill>
                  <a:srgbClr val="314C57"/>
                </a:solidFill>
              </a:ln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2800" dirty="0">
                    <a:solidFill>
                      <a:schemeClr val="bg1"/>
                    </a:solidFill>
                  </a:rPr>
                  <a:t>Something is right.</a:t>
                </a:r>
              </a:p>
            </p:txBody>
          </p:sp>
        </p:grpSp>
        <p:sp>
          <p:nvSpPr>
            <p:cNvPr id="22" name="Rectangle 14"/>
            <p:cNvSpPr/>
            <p:nvPr/>
          </p:nvSpPr>
          <p:spPr>
            <a:xfrm>
              <a:off x="876820" y="3446933"/>
              <a:ext cx="3221887" cy="1532334"/>
            </a:xfrm>
            <a:prstGeom prst="roundRect">
              <a:avLst/>
            </a:prstGeom>
            <a:grpFill/>
            <a:ln>
              <a:solidFill>
                <a:srgbClr val="314C5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cxnSp>
          <p:nvCxnSpPr>
            <p:cNvPr id="20" name="Straight Arrow Connector 19"/>
            <p:cNvCxnSpPr/>
            <p:nvPr/>
          </p:nvCxnSpPr>
          <p:spPr>
            <a:xfrm>
              <a:off x="4161615" y="4213100"/>
              <a:ext cx="735724" cy="0"/>
            </a:xfrm>
            <a:prstGeom prst="straightConnector1">
              <a:avLst/>
            </a:prstGeom>
            <a:grpFill/>
            <a:ln w="76200">
              <a:solidFill>
                <a:srgbClr val="314C57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TextBox 14"/>
          <p:cNvSpPr txBox="1"/>
          <p:nvPr/>
        </p:nvSpPr>
        <p:spPr>
          <a:xfrm>
            <a:off x="6626260" y="2653583"/>
            <a:ext cx="3034415" cy="1055608"/>
          </a:xfrm>
          <a:prstGeom prst="roundRect">
            <a:avLst/>
          </a:prstGeom>
          <a:solidFill>
            <a:srgbClr val="314C57"/>
          </a:solidFill>
          <a:ln>
            <a:solidFill>
              <a:srgbClr val="314C57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We should buy a blue car.</a:t>
            </a:r>
          </a:p>
        </p:txBody>
      </p:sp>
    </p:spTree>
    <p:extLst>
      <p:ext uri="{BB962C8B-B14F-4D97-AF65-F5344CB8AC3E}">
        <p14:creationId xmlns:p14="http://schemas.microsoft.com/office/powerpoint/2010/main" val="8022487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Appeal to Tradition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 16"/>
          <p:cNvGrpSpPr/>
          <p:nvPr/>
        </p:nvGrpSpPr>
        <p:grpSpPr>
          <a:xfrm>
            <a:off x="2410291" y="2209459"/>
            <a:ext cx="7371416" cy="1870852"/>
            <a:chOff x="876820" y="3446933"/>
            <a:chExt cx="7371416" cy="1532334"/>
          </a:xfrm>
          <a:solidFill>
            <a:srgbClr val="314C57"/>
          </a:solidFill>
          <a:effectLst>
            <a:glow rad="127000">
              <a:schemeClr val="accent1">
                <a:alpha val="0"/>
              </a:schemeClr>
            </a:glow>
          </a:effectLst>
        </p:grpSpPr>
        <p:grpSp>
          <p:nvGrpSpPr>
            <p:cNvPr id="18" name="Group 17"/>
            <p:cNvGrpSpPr/>
            <p:nvPr/>
          </p:nvGrpSpPr>
          <p:grpSpPr>
            <a:xfrm>
              <a:off x="4980277" y="3446933"/>
              <a:ext cx="3267959" cy="1532334"/>
              <a:chOff x="472803" y="1849761"/>
              <a:chExt cx="5675750" cy="693935"/>
            </a:xfrm>
            <a:grpFill/>
          </p:grpSpPr>
          <p:sp>
            <p:nvSpPr>
              <p:cNvPr id="24" name="Rectangle 11"/>
              <p:cNvSpPr/>
              <p:nvPr/>
            </p:nvSpPr>
            <p:spPr>
              <a:xfrm>
                <a:off x="472803" y="1849761"/>
                <a:ext cx="5675750" cy="693935"/>
              </a:xfrm>
              <a:prstGeom prst="roundRect">
                <a:avLst/>
              </a:prstGeom>
              <a:grpFill/>
              <a:ln>
                <a:solidFill>
                  <a:srgbClr val="314C5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668211" y="2102909"/>
                <a:ext cx="5270134" cy="214718"/>
              </a:xfrm>
              <a:prstGeom prst="roundRect">
                <a:avLst/>
              </a:prstGeom>
              <a:grpFill/>
              <a:ln>
                <a:solidFill>
                  <a:srgbClr val="314C57"/>
                </a:solidFill>
              </a:ln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2800" dirty="0">
                    <a:solidFill>
                      <a:schemeClr val="bg1"/>
                    </a:solidFill>
                  </a:rPr>
                  <a:t>Something is right.</a:t>
                </a:r>
              </a:p>
            </p:txBody>
          </p:sp>
        </p:grpSp>
        <p:sp>
          <p:nvSpPr>
            <p:cNvPr id="22" name="Rectangle 14"/>
            <p:cNvSpPr/>
            <p:nvPr/>
          </p:nvSpPr>
          <p:spPr>
            <a:xfrm>
              <a:off x="876820" y="3446933"/>
              <a:ext cx="3221887" cy="1532334"/>
            </a:xfrm>
            <a:prstGeom prst="roundRect">
              <a:avLst/>
            </a:prstGeom>
            <a:grpFill/>
            <a:ln>
              <a:solidFill>
                <a:srgbClr val="314C5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cxnSp>
          <p:nvCxnSpPr>
            <p:cNvPr id="20" name="Straight Arrow Connector 19"/>
            <p:cNvCxnSpPr/>
            <p:nvPr/>
          </p:nvCxnSpPr>
          <p:spPr>
            <a:xfrm>
              <a:off x="4161615" y="4213100"/>
              <a:ext cx="735724" cy="0"/>
            </a:xfrm>
            <a:prstGeom prst="straightConnector1">
              <a:avLst/>
            </a:prstGeom>
            <a:grpFill/>
            <a:ln w="76200">
              <a:solidFill>
                <a:srgbClr val="314C57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TextBox 14"/>
          <p:cNvSpPr txBox="1"/>
          <p:nvPr/>
        </p:nvSpPr>
        <p:spPr>
          <a:xfrm>
            <a:off x="6626260" y="2653583"/>
            <a:ext cx="3034415" cy="1055608"/>
          </a:xfrm>
          <a:prstGeom prst="roundRect">
            <a:avLst/>
          </a:prstGeom>
          <a:solidFill>
            <a:srgbClr val="314C57"/>
          </a:solidFill>
          <a:ln>
            <a:solidFill>
              <a:srgbClr val="314C57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We should buy a blue car.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62BFEF4-1BF1-D2C1-F5F0-F099B27622B0}"/>
              </a:ext>
            </a:extLst>
          </p:cNvPr>
          <p:cNvSpPr txBox="1"/>
          <p:nvPr/>
        </p:nvSpPr>
        <p:spPr>
          <a:xfrm>
            <a:off x="2504026" y="2617081"/>
            <a:ext cx="3034415" cy="1055608"/>
          </a:xfrm>
          <a:prstGeom prst="roundRect">
            <a:avLst/>
          </a:prstGeom>
          <a:solidFill>
            <a:srgbClr val="314C57"/>
          </a:solidFill>
          <a:ln>
            <a:solidFill>
              <a:srgbClr val="314C57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We’ve always bought blue cars.</a:t>
            </a:r>
          </a:p>
        </p:txBody>
      </p:sp>
    </p:spTree>
    <p:extLst>
      <p:ext uri="{BB962C8B-B14F-4D97-AF65-F5344CB8AC3E}">
        <p14:creationId xmlns:p14="http://schemas.microsoft.com/office/powerpoint/2010/main" val="17068796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1326</TotalTime>
  <Words>340</Words>
  <Application>Microsoft Office PowerPoint</Application>
  <PresentationFormat>Widescreen</PresentationFormat>
  <Paragraphs>87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Sarah Quinn</cp:lastModifiedBy>
  <cp:revision>120</cp:revision>
  <dcterms:created xsi:type="dcterms:W3CDTF">2014-11-06T15:36:04Z</dcterms:created>
  <dcterms:modified xsi:type="dcterms:W3CDTF">2022-08-01T19:45:45Z</dcterms:modified>
</cp:coreProperties>
</file>