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26"/>
  </p:notesMasterIdLst>
  <p:sldIdLst>
    <p:sldId id="396" r:id="rId3"/>
    <p:sldId id="397" r:id="rId4"/>
    <p:sldId id="393" r:id="rId5"/>
    <p:sldId id="387" r:id="rId6"/>
    <p:sldId id="379" r:id="rId7"/>
    <p:sldId id="383" r:id="rId8"/>
    <p:sldId id="384" r:id="rId9"/>
    <p:sldId id="385" r:id="rId10"/>
    <p:sldId id="386" r:id="rId11"/>
    <p:sldId id="360" r:id="rId12"/>
    <p:sldId id="351" r:id="rId13"/>
    <p:sldId id="389" r:id="rId14"/>
    <p:sldId id="388" r:id="rId15"/>
    <p:sldId id="366" r:id="rId16"/>
    <p:sldId id="372" r:id="rId17"/>
    <p:sldId id="378" r:id="rId18"/>
    <p:sldId id="377" r:id="rId19"/>
    <p:sldId id="373" r:id="rId20"/>
    <p:sldId id="374" r:id="rId21"/>
    <p:sldId id="375" r:id="rId22"/>
    <p:sldId id="395" r:id="rId23"/>
    <p:sldId id="371" r:id="rId24"/>
    <p:sldId id="34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F2E2D2"/>
    <a:srgbClr val="314C57"/>
    <a:srgbClr val="C7D4CB"/>
    <a:srgbClr val="5A7E83"/>
    <a:srgbClr val="F3EDE7"/>
    <a:srgbClr val="CCA49C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4" autoAdjust="0"/>
    <p:restoredTop sz="83006" autoAdjust="0"/>
  </p:normalViewPr>
  <p:slideViewPr>
    <p:cSldViewPr snapToGrid="0">
      <p:cViewPr varScale="1">
        <p:scale>
          <a:sx n="91" d="100"/>
          <a:sy n="91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Most</a:t>
            </a:r>
            <a:r>
              <a:rPr lang="en-US" sz="2400" baseline="0" dirty="0"/>
              <a:t> Popular Ice Cream Flavors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8654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Vanilla</c:v>
                </c:pt>
                <c:pt idx="1">
                  <c:v>Chocolate</c:v>
                </c:pt>
                <c:pt idx="2">
                  <c:v>Strawberry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4F-4BFE-BD2F-2FA7F1410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498240"/>
        <c:axId val="96498632"/>
      </c:barChart>
      <c:catAx>
        <c:axId val="964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98632"/>
        <c:crosses val="autoZero"/>
        <c:auto val="1"/>
        <c:lblAlgn val="ctr"/>
        <c:lblOffset val="100"/>
        <c:noMultiLvlLbl val="0"/>
      </c:catAx>
      <c:valAx>
        <c:axId val="964986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649824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Strategies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4300" b="1" i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Ethos</a:t>
          </a:r>
        </a:p>
      </dgm:t>
    </dgm:pt>
    <dgm:pt modelId="{5F7538E8-1241-4509-9B0A-75CDCC5F82A7}" type="parTrans" cxnId="{6981C974-78E7-4B80-BB1B-9C638F2126BA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Logos</a:t>
          </a:r>
        </a:p>
      </dgm:t>
    </dgm:pt>
    <dgm:pt modelId="{657EF522-5BB5-4828-8FDB-105D4E46CF44}" type="parTrans" cxnId="{BD63DA2E-D29C-4FAA-9097-EA0ECA9C652F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Pathos</a:t>
          </a:r>
        </a:p>
      </dgm:t>
    </dgm:pt>
    <dgm:pt modelId="{DD287FD9-43F0-4F12-BF68-00A8BF45FDB0}" type="parTrans" cxnId="{02C8299E-63FA-4848-9E45-B6CF88C67C41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BA971873-4EBD-422F-A7A3-6280000E4616}" type="presOf" srcId="{657EF522-5BB5-4828-8FDB-105D4E46CF44}" destId="{981D61ED-3E19-49A2-94FF-3F26495F5D2D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E4279459-A477-43FC-8212-E54E2DAFC63F}" type="presOf" srcId="{E0071ECA-8D85-44F0-84CB-1167B11FD995}" destId="{6EDF19EE-BB46-43BC-91F7-8803514CA034}" srcOrd="0" destOrd="0" presId="urn:microsoft.com/office/officeart/2005/8/layout/radial4"/>
    <dgm:cxn modelId="{449C875A-A609-403C-ADAB-02B1A9FF6C7D}" type="presOf" srcId="{5F7538E8-1241-4509-9B0A-75CDCC5F82A7}" destId="{C9ECE4A2-4DB4-42D3-81B6-F7FB63D81F80}" srcOrd="0" destOrd="0" presId="urn:microsoft.com/office/officeart/2005/8/layout/radial4"/>
    <dgm:cxn modelId="{6E2A6389-6488-4DEF-99DF-CD0A4332A84B}" type="presOf" srcId="{DD287FD9-43F0-4F12-BF68-00A8BF45FDB0}" destId="{602BB363-7D72-44ED-876D-5A5803C17AFE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167D45B2-C63E-43CA-B5BA-30FC7C6AEC02}" type="presOf" srcId="{B743ED07-B68B-4D83-901B-D748BF850970}" destId="{A80AE341-AE32-4D14-8ED4-C3152201E407}" srcOrd="0" destOrd="0" presId="urn:microsoft.com/office/officeart/2005/8/layout/radial4"/>
    <dgm:cxn modelId="{F9AF5CE1-69BF-49E6-AEC8-78AC2BD0D438}" type="presOf" srcId="{EA437005-87F2-426C-83A5-3BB9CEB165EE}" destId="{7B1E9866-9070-4C00-B222-A517C628DF19}" srcOrd="0" destOrd="0" presId="urn:microsoft.com/office/officeart/2005/8/layout/radial4"/>
    <dgm:cxn modelId="{6DD800EA-37BC-4F34-9072-F0FD9077FB09}" type="presOf" srcId="{2C3CD66E-FE56-4DAD-A92B-4C6B78F6E8BB}" destId="{CAD37BF6-372D-47C7-8B11-0CCC3EEA1DCC}" srcOrd="0" destOrd="0" presId="urn:microsoft.com/office/officeart/2005/8/layout/radial4"/>
    <dgm:cxn modelId="{2565EAFF-E85A-4291-9C3E-6FE0763F8BB2}" type="presOf" srcId="{BC610F94-98E8-4F00-8AC6-730090A490A7}" destId="{FCBBE624-7115-4BDC-8937-6057BDCC1E14}" srcOrd="0" destOrd="0" presId="urn:microsoft.com/office/officeart/2005/8/layout/radial4"/>
    <dgm:cxn modelId="{6F1F5A60-09F6-4E90-A760-7BF2833AE919}" type="presParOf" srcId="{CAD37BF6-372D-47C7-8B11-0CCC3EEA1DCC}" destId="{A80AE341-AE32-4D14-8ED4-C3152201E407}" srcOrd="0" destOrd="0" presId="urn:microsoft.com/office/officeart/2005/8/layout/radial4"/>
    <dgm:cxn modelId="{89E07C98-A1B3-4F21-AB38-5062B6B00292}" type="presParOf" srcId="{CAD37BF6-372D-47C7-8B11-0CCC3EEA1DCC}" destId="{C9ECE4A2-4DB4-42D3-81B6-F7FB63D81F80}" srcOrd="1" destOrd="0" presId="urn:microsoft.com/office/officeart/2005/8/layout/radial4"/>
    <dgm:cxn modelId="{2A1B3999-489A-4B98-835A-6E2EE7E1E45E}" type="presParOf" srcId="{CAD37BF6-372D-47C7-8B11-0CCC3EEA1DCC}" destId="{FCBBE624-7115-4BDC-8937-6057BDCC1E14}" srcOrd="2" destOrd="0" presId="urn:microsoft.com/office/officeart/2005/8/layout/radial4"/>
    <dgm:cxn modelId="{EC060D92-E846-4CD3-9173-B0064E8DBDAE}" type="presParOf" srcId="{CAD37BF6-372D-47C7-8B11-0CCC3EEA1DCC}" destId="{981D61ED-3E19-49A2-94FF-3F26495F5D2D}" srcOrd="3" destOrd="0" presId="urn:microsoft.com/office/officeart/2005/8/layout/radial4"/>
    <dgm:cxn modelId="{014ECC7E-03AC-4504-92DE-18A6FB5B9F15}" type="presParOf" srcId="{CAD37BF6-372D-47C7-8B11-0CCC3EEA1DCC}" destId="{7B1E9866-9070-4C00-B222-A517C628DF19}" srcOrd="4" destOrd="0" presId="urn:microsoft.com/office/officeart/2005/8/layout/radial4"/>
    <dgm:cxn modelId="{CDA5363B-E138-426A-A1EC-B22CD7C1F9AC}" type="presParOf" srcId="{CAD37BF6-372D-47C7-8B11-0CCC3EEA1DCC}" destId="{602BB363-7D72-44ED-876D-5A5803C17AFE}" srcOrd="5" destOrd="0" presId="urn:microsoft.com/office/officeart/2005/8/layout/radial4"/>
    <dgm:cxn modelId="{7DAB6B9F-3483-4E9E-A4DE-0C7B4D44FF09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Strategies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chemeClr val="bg1"/>
              </a:solidFill>
            </a:rPr>
            <a:t>Ethos</a:t>
          </a:r>
        </a:p>
        <a:p>
          <a:r>
            <a:rPr lang="en-US" sz="2500" dirty="0">
              <a:solidFill>
                <a:schemeClr val="bg1"/>
              </a:solidFill>
            </a:rPr>
            <a:t>(Credibility)</a:t>
          </a:r>
        </a:p>
      </dgm:t>
    </dgm:pt>
    <dgm:pt modelId="{5F7538E8-1241-4509-9B0A-75CDCC5F82A7}" type="parTrans" cxnId="{6981C974-78E7-4B80-BB1B-9C638F2126BA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Logos</a:t>
          </a:r>
        </a:p>
        <a:p>
          <a:r>
            <a:rPr lang="en-US" dirty="0">
              <a:solidFill>
                <a:schemeClr val="bg1"/>
              </a:solidFill>
            </a:rPr>
            <a:t>(Logic)</a:t>
          </a:r>
        </a:p>
      </dgm:t>
    </dgm:pt>
    <dgm:pt modelId="{657EF522-5BB5-4828-8FDB-105D4E46CF44}" type="parTrans" cxnId="{BD63DA2E-D29C-4FAA-9097-EA0ECA9C652F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Pathos</a:t>
          </a:r>
        </a:p>
        <a:p>
          <a:r>
            <a:rPr lang="en-US" dirty="0">
              <a:solidFill>
                <a:schemeClr val="bg1"/>
              </a:solidFill>
            </a:rPr>
            <a:t>(Emotion)</a:t>
          </a:r>
        </a:p>
      </dgm:t>
    </dgm:pt>
    <dgm:pt modelId="{DD287FD9-43F0-4F12-BF68-00A8BF45FDB0}" type="parTrans" cxnId="{02C8299E-63FA-4848-9E45-B6CF88C67C41}">
      <dgm:prSet/>
      <dgm:spPr>
        <a:solidFill>
          <a:srgbClr val="386546"/>
        </a:solidFill>
      </dgm:spPr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65D5F239-C862-4E26-A10B-3426B09385F6}" type="presOf" srcId="{5F7538E8-1241-4509-9B0A-75CDCC5F82A7}" destId="{C9ECE4A2-4DB4-42D3-81B6-F7FB63D81F80}" srcOrd="0" destOrd="0" presId="urn:microsoft.com/office/officeart/2005/8/layout/radial4"/>
    <dgm:cxn modelId="{8243674B-B5F0-45EE-9054-80DC87183153}" type="presOf" srcId="{657EF522-5BB5-4828-8FDB-105D4E46CF44}" destId="{981D61ED-3E19-49A2-94FF-3F26495F5D2D}" srcOrd="0" destOrd="0" presId="urn:microsoft.com/office/officeart/2005/8/layout/radial4"/>
    <dgm:cxn modelId="{437D844D-1108-48E6-A035-9B778A78EFA8}" type="presOf" srcId="{E0071ECA-8D85-44F0-84CB-1167B11FD995}" destId="{6EDF19EE-BB46-43BC-91F7-8803514CA034}" srcOrd="0" destOrd="0" presId="urn:microsoft.com/office/officeart/2005/8/layout/radial4"/>
    <dgm:cxn modelId="{16F61250-6175-4115-B34A-E10EDAFFDD81}" type="presOf" srcId="{EA437005-87F2-426C-83A5-3BB9CEB165EE}" destId="{7B1E9866-9070-4C00-B222-A517C628DF19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5BC32575-189C-45D3-A3A2-5309DC7B171A}" type="presOf" srcId="{B743ED07-B68B-4D83-901B-D748BF850970}" destId="{A80AE341-AE32-4D14-8ED4-C3152201E407}" srcOrd="0" destOrd="0" presId="urn:microsoft.com/office/officeart/2005/8/layout/radial4"/>
    <dgm:cxn modelId="{25473B7C-EF9E-4B20-94E7-5E8144E73E4F}" type="presOf" srcId="{DD287FD9-43F0-4F12-BF68-00A8BF45FDB0}" destId="{602BB363-7D72-44ED-876D-5A5803C17AFE}" srcOrd="0" destOrd="0" presId="urn:microsoft.com/office/officeart/2005/8/layout/radial4"/>
    <dgm:cxn modelId="{8BF2D696-9131-4C2E-BC8A-7DBD30E9FAF9}" type="presOf" srcId="{2C3CD66E-FE56-4DAD-A92B-4C6B78F6E8BB}" destId="{CAD37BF6-372D-47C7-8B11-0CCC3EEA1DCC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9E75DCD5-25A7-463C-A694-C8463401F44F}" type="presOf" srcId="{BC610F94-98E8-4F00-8AC6-730090A490A7}" destId="{FCBBE624-7115-4BDC-8937-6057BDCC1E14}" srcOrd="0" destOrd="0" presId="urn:microsoft.com/office/officeart/2005/8/layout/radial4"/>
    <dgm:cxn modelId="{F04C7582-B3D3-45BE-8BAD-AFB0ADA7F1F8}" type="presParOf" srcId="{CAD37BF6-372D-47C7-8B11-0CCC3EEA1DCC}" destId="{A80AE341-AE32-4D14-8ED4-C3152201E407}" srcOrd="0" destOrd="0" presId="urn:microsoft.com/office/officeart/2005/8/layout/radial4"/>
    <dgm:cxn modelId="{3708A6AC-FD18-49B3-87A6-4E5C7600EA77}" type="presParOf" srcId="{CAD37BF6-372D-47C7-8B11-0CCC3EEA1DCC}" destId="{C9ECE4A2-4DB4-42D3-81B6-F7FB63D81F80}" srcOrd="1" destOrd="0" presId="urn:microsoft.com/office/officeart/2005/8/layout/radial4"/>
    <dgm:cxn modelId="{1933FC14-B8A0-4670-B443-764E3D6C2094}" type="presParOf" srcId="{CAD37BF6-372D-47C7-8B11-0CCC3EEA1DCC}" destId="{FCBBE624-7115-4BDC-8937-6057BDCC1E14}" srcOrd="2" destOrd="0" presId="urn:microsoft.com/office/officeart/2005/8/layout/radial4"/>
    <dgm:cxn modelId="{199073AA-2DDB-44B3-ADF9-7E3CA171C3D7}" type="presParOf" srcId="{CAD37BF6-372D-47C7-8B11-0CCC3EEA1DCC}" destId="{981D61ED-3E19-49A2-94FF-3F26495F5D2D}" srcOrd="3" destOrd="0" presId="urn:microsoft.com/office/officeart/2005/8/layout/radial4"/>
    <dgm:cxn modelId="{99F90222-9A60-4CE9-8366-0629E69FC549}" type="presParOf" srcId="{CAD37BF6-372D-47C7-8B11-0CCC3EEA1DCC}" destId="{7B1E9866-9070-4C00-B222-A517C628DF19}" srcOrd="4" destOrd="0" presId="urn:microsoft.com/office/officeart/2005/8/layout/radial4"/>
    <dgm:cxn modelId="{E16D6427-6AE3-47CE-9413-C7DC64277052}" type="presParOf" srcId="{CAD37BF6-372D-47C7-8B11-0CCC3EEA1DCC}" destId="{602BB363-7D72-44ED-876D-5A5803C17AFE}" srcOrd="5" destOrd="0" presId="urn:microsoft.com/office/officeart/2005/8/layout/radial4"/>
    <dgm:cxn modelId="{E618E6F9-D66C-459E-9789-0AC3549F0E09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Strategies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i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Ethos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i="1" kern="1200" dirty="0">
              <a:solidFill>
                <a:schemeClr val="bg1"/>
              </a:solidFill>
            </a:rPr>
            <a:t>Logos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i="1" kern="1200" dirty="0">
              <a:solidFill>
                <a:schemeClr val="bg1"/>
              </a:solidFill>
            </a:rPr>
            <a:t>Pathos</a:t>
          </a:r>
        </a:p>
      </dsp:txBody>
      <dsp:txXfrm>
        <a:off x="5497924" y="1412135"/>
        <a:ext cx="1750839" cy="1383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Strategies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bg1"/>
              </a:solidFill>
            </a:rPr>
            <a:t>Ethos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(Credibility)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Logos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(Logic)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Pathos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(Emotion)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A1175-E0FD-4055-A63E-8AD62BE91663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4F702-3727-43BA-A431-F6F82FD60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4F702-3727-43BA-A431-F6F82FD603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9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4F702-3727-43BA-A431-F6F82FD603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77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4F702-3727-43BA-A431-F6F82FD603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1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8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8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87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2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17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93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75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2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6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415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15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16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80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9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1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1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8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4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9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Analyzing and Evaluating Visuals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560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61460" y="1612192"/>
            <a:ext cx="8449447" cy="3427895"/>
            <a:chOff x="386917" y="1821206"/>
            <a:chExt cx="8344989" cy="3197722"/>
          </a:xfrm>
        </p:grpSpPr>
        <p:grpSp>
          <p:nvGrpSpPr>
            <p:cNvPr id="9" name="Group 8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30512"/>
              <a:ext cx="3325552" cy="1464262"/>
            </a:xfrm>
            <a:prstGeom prst="rect">
              <a:avLst/>
            </a:prstGeom>
            <a:noFill/>
            <a:ln>
              <a:solidFill>
                <a:srgbClr val="386546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Details to include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30512"/>
              <a:ext cx="3325552" cy="1464262"/>
            </a:xfrm>
            <a:prstGeom prst="rect">
              <a:avLst/>
            </a:prstGeom>
            <a:noFill/>
            <a:ln>
              <a:solidFill>
                <a:srgbClr val="386546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Details to exclude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2618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49" y="1612191"/>
            <a:ext cx="5206701" cy="34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61460" y="1612192"/>
            <a:ext cx="8449447" cy="3427895"/>
            <a:chOff x="386917" y="1821206"/>
            <a:chExt cx="8344989" cy="3197722"/>
          </a:xfrm>
        </p:grpSpPr>
        <p:grpSp>
          <p:nvGrpSpPr>
            <p:cNvPr id="16" name="Group 15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tx1"/>
                    </a:solidFill>
                  </a:rPr>
                  <a:t>vs.</a:t>
                </a: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748359" y="2285979"/>
              <a:ext cx="3325552" cy="21533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larger, brighter images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49554" y="2285979"/>
              <a:ext cx="3325552" cy="21533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smaller, darker 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5873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49" y="1612191"/>
            <a:ext cx="5206701" cy="34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95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730686827"/>
              </p:ext>
            </p:extLst>
          </p:nvPr>
        </p:nvGraphicFramePr>
        <p:xfrm>
          <a:off x="2442382" y="1137909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87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15111" y="1998818"/>
            <a:ext cx="1361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Ethos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credibility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8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15111" y="1998818"/>
            <a:ext cx="1361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Ethos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athletes to advertise athletic shoes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51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88114" y="1998818"/>
            <a:ext cx="14157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Logos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logic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35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88114" y="1998818"/>
            <a:ext cx="14157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Logos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before-and-after photos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6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0873" y="1998818"/>
            <a:ext cx="16302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Pathos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emotion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9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Argument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44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0873" y="1998818"/>
            <a:ext cx="16302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Pathos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animals in shelters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98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074152203"/>
              </p:ext>
            </p:extLst>
          </p:nvPr>
        </p:nvGraphicFramePr>
        <p:xfrm>
          <a:off x="2442382" y="1137909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162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use a legitimate expert to establish </a:t>
              </a:r>
              <a:r>
                <a:rPr lang="en-US" sz="2000" i="1" dirty="0">
                  <a:solidFill>
                    <a:schemeClr val="bg1"/>
                  </a:solidFill>
                </a:rPr>
                <a:t>ethos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</a:t>
              </a:r>
              <a:r>
                <a:rPr lang="en-US" sz="2000" i="1" dirty="0">
                  <a:solidFill>
                    <a:schemeClr val="bg1"/>
                  </a:solidFill>
                </a:rPr>
                <a:t>logos</a:t>
              </a:r>
              <a:r>
                <a:rPr lang="en-US" sz="2000" dirty="0">
                  <a:solidFill>
                    <a:schemeClr val="bg1"/>
                  </a:solidFill>
                </a:rPr>
                <a:t> of the image make sense?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rely too heavily on </a:t>
              </a:r>
              <a:r>
                <a:rPr lang="en-US" sz="2000" i="1" dirty="0">
                  <a:solidFill>
                    <a:schemeClr val="bg1"/>
                  </a:solidFill>
                </a:rPr>
                <a:t>pathos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 the argumentation strategies fit the purpose of the image?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0418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Reflect</a:t>
              </a:r>
              <a:r>
                <a:rPr lang="en-US" sz="2200" dirty="0"/>
                <a:t>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558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140125696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2108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19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90068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676364" y="2997700"/>
            <a:ext cx="489396" cy="539836"/>
          </a:xfrm>
          <a:prstGeom prst="rightArrow">
            <a:avLst/>
          </a:prstGeom>
          <a:solidFill>
            <a:srgbClr val="386546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75558" y="2760165"/>
            <a:ext cx="17257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Inform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01040" y="2236943"/>
            <a:ext cx="2088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which ice cream flavor is most popular</a:t>
            </a:r>
          </a:p>
        </p:txBody>
      </p:sp>
    </p:spTree>
    <p:extLst>
      <p:ext uri="{BB962C8B-B14F-4D97-AF65-F5344CB8AC3E}">
        <p14:creationId xmlns:p14="http://schemas.microsoft.com/office/powerpoint/2010/main" val="2932235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19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90068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676364" y="2997700"/>
            <a:ext cx="489396" cy="539836"/>
          </a:xfrm>
          <a:prstGeom prst="rightArrow">
            <a:avLst/>
          </a:prstGeom>
          <a:solidFill>
            <a:srgbClr val="386546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63781" y="2768096"/>
            <a:ext cx="23439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Persuade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01040" y="2236944"/>
            <a:ext cx="2088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chocolate is the best flavor</a:t>
            </a:r>
          </a:p>
        </p:txBody>
      </p:sp>
    </p:spTree>
    <p:extLst>
      <p:ext uri="{BB962C8B-B14F-4D97-AF65-F5344CB8AC3E}">
        <p14:creationId xmlns:p14="http://schemas.microsoft.com/office/powerpoint/2010/main" val="2091918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19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90068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676364" y="2997700"/>
            <a:ext cx="489396" cy="539836"/>
          </a:xfrm>
          <a:prstGeom prst="rightArrow">
            <a:avLst/>
          </a:prstGeom>
          <a:solidFill>
            <a:srgbClr val="386546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33701" y="2760165"/>
            <a:ext cx="1767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Reflect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01040" y="2236943"/>
            <a:ext cx="2088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author’s desire to eat chocolate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ice cream</a:t>
            </a:r>
          </a:p>
        </p:txBody>
      </p:sp>
    </p:spTree>
    <p:extLst>
      <p:ext uri="{BB962C8B-B14F-4D97-AF65-F5344CB8AC3E}">
        <p14:creationId xmlns:p14="http://schemas.microsoft.com/office/powerpoint/2010/main" val="345769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19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90068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676364" y="2997700"/>
            <a:ext cx="489396" cy="539836"/>
          </a:xfrm>
          <a:prstGeom prst="rightArrow">
            <a:avLst/>
          </a:prstGeom>
          <a:solidFill>
            <a:srgbClr val="386546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77439" y="2760165"/>
            <a:ext cx="2533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Entertain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76298" y="2236943"/>
            <a:ext cx="22601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stories about eating ice cream as a child</a:t>
            </a:r>
          </a:p>
        </p:txBody>
      </p:sp>
    </p:spTree>
    <p:extLst>
      <p:ext uri="{BB962C8B-B14F-4D97-AF65-F5344CB8AC3E}">
        <p14:creationId xmlns:p14="http://schemas.microsoft.com/office/powerpoint/2010/main" val="2692769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338904" y="1612191"/>
            <a:ext cx="7492674" cy="3535882"/>
            <a:chOff x="779955" y="1612190"/>
            <a:chExt cx="7492674" cy="3535882"/>
          </a:xfrm>
          <a:solidFill>
            <a:srgbClr val="386546"/>
          </a:solidFill>
        </p:grpSpPr>
        <p:grpSp>
          <p:nvGrpSpPr>
            <p:cNvPr id="8" name="Group 7"/>
            <p:cNvGrpSpPr/>
            <p:nvPr/>
          </p:nvGrpSpPr>
          <p:grpSpPr>
            <a:xfrm>
              <a:off x="4575609" y="1612191"/>
              <a:ext cx="3697020" cy="3535881"/>
              <a:chOff x="4828440" y="1541465"/>
              <a:chExt cx="3232598" cy="3206840"/>
            </a:xfrm>
            <a:grpFill/>
          </p:grpSpPr>
          <p:sp>
            <p:nvSpPr>
              <p:cNvPr id="20" name="Rectangle 19"/>
              <p:cNvSpPr/>
              <p:nvPr/>
            </p:nvSpPr>
            <p:spPr>
              <a:xfrm>
                <a:off x="4828440" y="1541465"/>
                <a:ext cx="3232598" cy="3206840"/>
              </a:xfrm>
              <a:prstGeom prst="rect">
                <a:avLst/>
              </a:prstGeom>
              <a:grp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52297" y="2799535"/>
                <a:ext cx="2260139" cy="642012"/>
              </a:xfrm>
              <a:prstGeom prst="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bg1"/>
                    </a:solidFill>
                  </a:rPr>
                  <a:t>stated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79955" y="1612190"/>
              <a:ext cx="3697020" cy="3535881"/>
              <a:chOff x="4903696" y="1541465"/>
              <a:chExt cx="3232598" cy="3206840"/>
            </a:xfrm>
            <a:grpFill/>
          </p:grpSpPr>
          <p:sp>
            <p:nvSpPr>
              <p:cNvPr id="14" name="Rectangle 13"/>
              <p:cNvSpPr/>
              <p:nvPr/>
            </p:nvSpPr>
            <p:spPr>
              <a:xfrm>
                <a:off x="4903696" y="1541465"/>
                <a:ext cx="3232598" cy="3206840"/>
              </a:xfrm>
              <a:prstGeom prst="rect">
                <a:avLst/>
              </a:prstGeom>
              <a:grpFill/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52297" y="2799535"/>
                <a:ext cx="2260139" cy="642012"/>
              </a:xfrm>
              <a:prstGeom prst="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bg1"/>
                    </a:solidFill>
                  </a:rPr>
                  <a:t>actual</a:t>
                </a:r>
              </a:p>
            </p:txBody>
          </p:sp>
        </p:grpSp>
      </p:grpSp>
      <p:sp>
        <p:nvSpPr>
          <p:cNvPr id="17" name="Oval 16"/>
          <p:cNvSpPr/>
          <p:nvPr/>
        </p:nvSpPr>
        <p:spPr>
          <a:xfrm>
            <a:off x="5685132" y="2939484"/>
            <a:ext cx="821734" cy="901735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45651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1399</TotalTime>
  <Words>227</Words>
  <Application>Microsoft Office PowerPoint</Application>
  <PresentationFormat>Widescreen</PresentationFormat>
  <Paragraphs>100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2022-08-05T15:41:50Z</dcterms:modified>
</cp:coreProperties>
</file>