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20"/>
  </p:notesMasterIdLst>
  <p:sldIdLst>
    <p:sldId id="293" r:id="rId4"/>
    <p:sldId id="351" r:id="rId5"/>
    <p:sldId id="259" r:id="rId6"/>
    <p:sldId id="258" r:id="rId7"/>
    <p:sldId id="260" r:id="rId8"/>
    <p:sldId id="261" r:id="rId9"/>
    <p:sldId id="263" r:id="rId10"/>
    <p:sldId id="266" r:id="rId11"/>
    <p:sldId id="267" r:id="rId12"/>
    <p:sldId id="352" r:id="rId13"/>
    <p:sldId id="268" r:id="rId14"/>
    <p:sldId id="269" r:id="rId15"/>
    <p:sldId id="270" r:id="rId16"/>
    <p:sldId id="271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CCA49C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 autoAdjust="0"/>
    <p:restoredTop sz="93988" autoAdjust="0"/>
  </p:normalViewPr>
  <p:slideViewPr>
    <p:cSldViewPr>
      <p:cViewPr varScale="1">
        <p:scale>
          <a:sx n="75" d="100"/>
          <a:sy n="75" d="100"/>
        </p:scale>
        <p:origin x="12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0AF36-F951-49B4-837C-38077C98936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84566-FA2F-4AD6-81E9-82C5DB6BD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84566-FA2F-4AD6-81E9-82C5DB6BDE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0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136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257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69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10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010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377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63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5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103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3067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177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501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752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66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570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0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968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4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650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64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65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4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0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2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9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4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Consistent Pronouns and Antecedents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AEEA488-9408-AD4D-8259-F4C8A19EBAC0}"/>
              </a:ext>
            </a:extLst>
          </p:cNvPr>
          <p:cNvSpPr txBox="1"/>
          <p:nvPr/>
        </p:nvSpPr>
        <p:spPr>
          <a:xfrm>
            <a:off x="1013183" y="2592116"/>
            <a:ext cx="101656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Dominic dusted off his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books</a:t>
            </a:r>
            <a:r>
              <a:rPr lang="en-US" sz="2800" dirty="0"/>
              <a:t> and put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them</a:t>
            </a:r>
            <a:r>
              <a:rPr lang="en-US" sz="2800" dirty="0"/>
              <a:t> back on the shelf.</a:t>
            </a:r>
          </a:p>
        </p:txBody>
      </p:sp>
    </p:spTree>
    <p:extLst>
      <p:ext uri="{BB962C8B-B14F-4D97-AF65-F5344CB8AC3E}">
        <p14:creationId xmlns:p14="http://schemas.microsoft.com/office/powerpoint/2010/main" val="1058780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7F0745B6-154D-0A91-C435-AFE52E5A02CC}"/>
              </a:ext>
            </a:extLst>
          </p:cNvPr>
          <p:cNvGrpSpPr/>
          <p:nvPr/>
        </p:nvGrpSpPr>
        <p:grpSpPr>
          <a:xfrm>
            <a:off x="2673294" y="1981200"/>
            <a:ext cx="6845412" cy="1623460"/>
            <a:chOff x="2673294" y="2133600"/>
            <a:chExt cx="6845412" cy="16234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294C4D5-B48B-581B-A4C3-2D3081788677}"/>
                </a:ext>
              </a:extLst>
            </p:cNvPr>
            <p:cNvSpPr/>
            <p:nvPr/>
          </p:nvSpPr>
          <p:spPr>
            <a:xfrm>
              <a:off x="2673294" y="2139147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BBF1E9-DFC2-9100-6F72-4A23C75056F4}"/>
                </a:ext>
              </a:extLst>
            </p:cNvPr>
            <p:cNvSpPr/>
            <p:nvPr/>
          </p:nvSpPr>
          <p:spPr>
            <a:xfrm>
              <a:off x="7438366" y="2133600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Both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292279B-C7D0-155E-46DD-28472CF9CD40}"/>
                </a:ext>
              </a:extLst>
            </p:cNvPr>
            <p:cNvSpPr/>
            <p:nvPr/>
          </p:nvSpPr>
          <p:spPr>
            <a:xfrm>
              <a:off x="5055830" y="2133600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8820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27483" y="2830338"/>
            <a:ext cx="993703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Someone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in the previous class left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their</a:t>
            </a:r>
            <a:r>
              <a:rPr lang="en-US" sz="2800" b="1" dirty="0">
                <a:solidFill>
                  <a:srgbClr val="CCA49C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backpack under the table.</a:t>
            </a:r>
            <a:endParaRPr lang="en-US" sz="28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700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B3874F7D-C893-BA88-64F6-4921DAFBEF59}"/>
              </a:ext>
            </a:extLst>
          </p:cNvPr>
          <p:cNvGrpSpPr/>
          <p:nvPr/>
        </p:nvGrpSpPr>
        <p:grpSpPr>
          <a:xfrm>
            <a:off x="1720090" y="2057400"/>
            <a:ext cx="8751819" cy="1831702"/>
            <a:chOff x="1752600" y="2057400"/>
            <a:chExt cx="8751819" cy="1831702"/>
          </a:xfrm>
        </p:grpSpPr>
        <p:sp>
          <p:nvSpPr>
            <p:cNvPr id="8" name="TextBox 7"/>
            <p:cNvSpPr txBox="1"/>
            <p:nvPr/>
          </p:nvSpPr>
          <p:spPr>
            <a:xfrm>
              <a:off x="3691586" y="2057400"/>
              <a:ext cx="480882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All</a:t>
              </a:r>
              <a:r>
                <a:rPr lang="en-US" sz="2800" b="1" dirty="0">
                  <a:solidFill>
                    <a:srgbClr val="323542"/>
                  </a:solidFill>
                </a:rPr>
                <a:t> </a:t>
              </a:r>
              <a:r>
                <a:rPr lang="en-US" sz="2800" dirty="0">
                  <a:solidFill>
                    <a:srgbClr val="323542"/>
                  </a:solidFill>
                </a:rPr>
                <a:t>the </a:t>
              </a:r>
              <a:r>
                <a:rPr lang="en-US" sz="2800" u="sng" dirty="0">
                  <a:solidFill>
                    <a:srgbClr val="323542"/>
                  </a:solidFill>
                </a:rPr>
                <a:t>soup</a:t>
              </a:r>
              <a:r>
                <a:rPr lang="en-US" sz="2800" dirty="0">
                  <a:solidFill>
                    <a:srgbClr val="323542"/>
                  </a:solidFill>
                </a:rPr>
                <a:t> has been served.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91586" y="3365882"/>
              <a:ext cx="6812833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chemeClr val="bg1"/>
                  </a:solidFill>
                  <a:highlight>
                    <a:srgbClr val="627981"/>
                  </a:highlight>
                </a:rPr>
                <a:t>All</a:t>
              </a:r>
              <a:r>
                <a:rPr lang="en-US" sz="2800" b="1" dirty="0">
                  <a:solidFill>
                    <a:srgbClr val="323542"/>
                  </a:solidFill>
                </a:rPr>
                <a:t> </a:t>
              </a:r>
              <a:r>
                <a:rPr lang="en-US" sz="2800" dirty="0">
                  <a:solidFill>
                    <a:srgbClr val="323542"/>
                  </a:solidFill>
                </a:rPr>
                <a:t>the </a:t>
              </a:r>
              <a:r>
                <a:rPr lang="en-US" sz="2800" u="sng" dirty="0">
                  <a:solidFill>
                    <a:srgbClr val="323542"/>
                  </a:solidFill>
                </a:rPr>
                <a:t>visitors</a:t>
              </a:r>
              <a:r>
                <a:rPr lang="en-US" sz="2800" dirty="0">
                  <a:solidFill>
                    <a:srgbClr val="323542"/>
                  </a:solidFill>
                </a:rPr>
                <a:t> parked their cars on the grass.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4AE639E-EF16-7BD1-37D9-15DF6163DEF2}"/>
                </a:ext>
              </a:extLst>
            </p:cNvPr>
            <p:cNvSpPr txBox="1"/>
            <p:nvPr/>
          </p:nvSpPr>
          <p:spPr>
            <a:xfrm>
              <a:off x="1752600" y="2057400"/>
              <a:ext cx="13917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800" b="1" dirty="0"/>
                <a:t>Singular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3F5E3F-6015-BE58-8BB0-6743470E7D4E}"/>
                </a:ext>
              </a:extLst>
            </p:cNvPr>
            <p:cNvSpPr txBox="1"/>
            <p:nvPr/>
          </p:nvSpPr>
          <p:spPr>
            <a:xfrm>
              <a:off x="2101927" y="3365882"/>
              <a:ext cx="10424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800" b="1" dirty="0"/>
                <a:t>Plural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4455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A9DAA124-1D91-06CE-5FC0-7CE56CCAAC26}"/>
              </a:ext>
            </a:extLst>
          </p:cNvPr>
          <p:cNvSpPr/>
          <p:nvPr/>
        </p:nvSpPr>
        <p:spPr>
          <a:xfrm>
            <a:off x="1452561" y="1524000"/>
            <a:ext cx="9286878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Compound antecedent</a:t>
            </a:r>
            <a:r>
              <a:rPr lang="en-US" sz="2400" dirty="0">
                <a:solidFill>
                  <a:schemeClr val="bg1"/>
                </a:solidFill>
              </a:rPr>
              <a:t>: an antecedent made up of more than one noun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782832D-7673-5367-DF60-2585C0A46ECC}"/>
              </a:ext>
            </a:extLst>
          </p:cNvPr>
          <p:cNvGrpSpPr/>
          <p:nvPr/>
        </p:nvGrpSpPr>
        <p:grpSpPr>
          <a:xfrm>
            <a:off x="4554781" y="2485438"/>
            <a:ext cx="3082437" cy="954107"/>
            <a:chOff x="4648200" y="2982832"/>
            <a:chExt cx="3082437" cy="954107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17DEEF0-871E-B2E3-3DB4-E296E668387D}"/>
                </a:ext>
              </a:extLst>
            </p:cNvPr>
            <p:cNvSpPr txBox="1"/>
            <p:nvPr/>
          </p:nvSpPr>
          <p:spPr>
            <a:xfrm>
              <a:off x="4648200" y="3198275"/>
              <a:ext cx="10424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800" b="1" dirty="0"/>
                <a:t>Plural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917927D-4A3E-2B9D-BE86-B66B8DF68730}"/>
                </a:ext>
              </a:extLst>
            </p:cNvPr>
            <p:cNvSpPr txBox="1"/>
            <p:nvPr/>
          </p:nvSpPr>
          <p:spPr>
            <a:xfrm>
              <a:off x="6126480" y="2982832"/>
              <a:ext cx="160415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and</a:t>
              </a:r>
            </a:p>
            <a:p>
              <a:r>
                <a:rPr lang="en-US" sz="2800" dirty="0"/>
                <a:t>both/and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11EB76E-6923-D877-3300-F707D773ACED}"/>
              </a:ext>
            </a:extLst>
          </p:cNvPr>
          <p:cNvSpPr txBox="1"/>
          <p:nvPr/>
        </p:nvSpPr>
        <p:spPr>
          <a:xfrm>
            <a:off x="1867853" y="3951932"/>
            <a:ext cx="8458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Once a week, </a:t>
            </a:r>
            <a:r>
              <a:rPr lang="en-US" sz="2800" b="1" dirty="0">
                <a:solidFill>
                  <a:srgbClr val="627981"/>
                </a:solidFill>
              </a:rPr>
              <a:t>Ashwin </a:t>
            </a:r>
            <a:r>
              <a:rPr lang="en-US" sz="2800" b="1" u="sng" dirty="0">
                <a:solidFill>
                  <a:srgbClr val="627981"/>
                </a:solidFill>
              </a:rPr>
              <a:t>and</a:t>
            </a:r>
            <a:r>
              <a:rPr lang="en-US" sz="2800" b="1" dirty="0">
                <a:solidFill>
                  <a:srgbClr val="627981"/>
                </a:solidFill>
              </a:rPr>
              <a:t> Cate</a:t>
            </a:r>
            <a:r>
              <a:rPr lang="en-US" sz="2800" dirty="0"/>
              <a:t> </a:t>
            </a:r>
            <a:r>
              <a:rPr lang="en-US" sz="2800" u="sng" dirty="0"/>
              <a:t>work</a:t>
            </a:r>
            <a:r>
              <a:rPr lang="en-US" sz="2800" dirty="0"/>
              <a:t> at a coffee shop.</a:t>
            </a:r>
          </a:p>
        </p:txBody>
      </p:sp>
    </p:spTree>
    <p:extLst>
      <p:ext uri="{BB962C8B-B14F-4D97-AF65-F5344CB8AC3E}">
        <p14:creationId xmlns:p14="http://schemas.microsoft.com/office/powerpoint/2010/main" val="1572846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34844" y="3917148"/>
            <a:ext cx="872231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rgbClr val="627981"/>
                </a:solidFill>
              </a:rPr>
              <a:t>Neither the movie nor its </a:t>
            </a:r>
            <a:r>
              <a:rPr lang="en-US" sz="2800" b="1" u="sng" dirty="0">
                <a:solidFill>
                  <a:srgbClr val="627981"/>
                </a:solidFill>
              </a:rPr>
              <a:t>stars</a:t>
            </a:r>
            <a:r>
              <a:rPr lang="en-US" sz="2800" b="1" dirty="0">
                <a:solidFill>
                  <a:srgbClr val="314C57"/>
                </a:solidFill>
              </a:rPr>
              <a:t> </a:t>
            </a:r>
            <a:r>
              <a:rPr lang="en-US" sz="2800" u="sng" dirty="0">
                <a:solidFill>
                  <a:srgbClr val="323542"/>
                </a:solidFill>
              </a:rPr>
              <a:t>are</a:t>
            </a:r>
            <a:r>
              <a:rPr lang="en-US" sz="2800" dirty="0">
                <a:solidFill>
                  <a:srgbClr val="323542"/>
                </a:solidFill>
              </a:rPr>
              <a:t> nominated for awards.</a:t>
            </a:r>
            <a:endParaRPr lang="en-US" sz="2800" b="1" dirty="0">
              <a:solidFill>
                <a:srgbClr val="323542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CB61C3-9CFE-E0E5-09EE-BEE01DAAA0ED}"/>
              </a:ext>
            </a:extLst>
          </p:cNvPr>
          <p:cNvGrpSpPr/>
          <p:nvPr/>
        </p:nvGrpSpPr>
        <p:grpSpPr>
          <a:xfrm>
            <a:off x="3581400" y="1427227"/>
            <a:ext cx="5065294" cy="1815882"/>
            <a:chOff x="2993125" y="2982832"/>
            <a:chExt cx="5065294" cy="181588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0B27F85-D1F7-13C9-772C-601F338805EF}"/>
                </a:ext>
              </a:extLst>
            </p:cNvPr>
            <p:cNvSpPr txBox="1"/>
            <p:nvPr/>
          </p:nvSpPr>
          <p:spPr>
            <a:xfrm>
              <a:off x="2993125" y="3629163"/>
              <a:ext cx="27335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800" b="1" dirty="0"/>
                <a:t>Singular or plural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8506193-2A59-7479-BA58-D05DC734E024}"/>
                </a:ext>
              </a:extLst>
            </p:cNvPr>
            <p:cNvSpPr txBox="1"/>
            <p:nvPr/>
          </p:nvSpPr>
          <p:spPr>
            <a:xfrm>
              <a:off x="6126480" y="2982832"/>
              <a:ext cx="1931939" cy="18158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nor</a:t>
              </a:r>
            </a:p>
            <a:p>
              <a:r>
                <a:rPr lang="en-US" sz="2800" dirty="0"/>
                <a:t>neither/nor</a:t>
              </a:r>
            </a:p>
            <a:p>
              <a:r>
                <a:rPr lang="en-US" sz="2800" dirty="0"/>
                <a:t>or</a:t>
              </a:r>
            </a:p>
            <a:p>
              <a:r>
                <a:rPr lang="en-US" sz="2800" dirty="0"/>
                <a:t>either/or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4939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Reference and Antecedents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Agreement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Reference and Antecedents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C342A7D-F897-A413-B154-6EAA5619EA7A}"/>
              </a:ext>
            </a:extLst>
          </p:cNvPr>
          <p:cNvSpPr txBox="1"/>
          <p:nvPr/>
        </p:nvSpPr>
        <p:spPr>
          <a:xfrm>
            <a:off x="2114635" y="2129134"/>
            <a:ext cx="950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Clear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F53B1D-A609-539F-6F03-B470DA6C0A25}"/>
              </a:ext>
            </a:extLst>
          </p:cNvPr>
          <p:cNvSpPr txBox="1"/>
          <p:nvPr/>
        </p:nvSpPr>
        <p:spPr>
          <a:xfrm>
            <a:off x="1206003" y="2855579"/>
            <a:ext cx="1864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Ambiguous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49746D-5B9E-77B4-2D18-3F36D64228A0}"/>
              </a:ext>
            </a:extLst>
          </p:cNvPr>
          <p:cNvSpPr txBox="1"/>
          <p:nvPr/>
        </p:nvSpPr>
        <p:spPr>
          <a:xfrm>
            <a:off x="1742737" y="3582024"/>
            <a:ext cx="1322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/>
              <a:t>Missing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F6D61-887F-B111-6B4F-3CC96780E3D3}"/>
              </a:ext>
            </a:extLst>
          </p:cNvPr>
          <p:cNvSpPr txBox="1"/>
          <p:nvPr/>
        </p:nvSpPr>
        <p:spPr>
          <a:xfrm>
            <a:off x="3694835" y="2129134"/>
            <a:ext cx="728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June</a:t>
            </a:r>
            <a:r>
              <a:rPr lang="en-US" sz="2800" dirty="0"/>
              <a:t> left the apartment and rode </a:t>
            </a:r>
            <a:r>
              <a:rPr lang="en-US" sz="2800" b="1" dirty="0">
                <a:solidFill>
                  <a:srgbClr val="627981"/>
                </a:solidFill>
              </a:rPr>
              <a:t>her</a:t>
            </a:r>
            <a:r>
              <a:rPr lang="en-US" sz="2800" dirty="0"/>
              <a:t> bike home.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9C640B-DEEB-7B48-5B04-41FB1A82A80E}"/>
              </a:ext>
            </a:extLst>
          </p:cNvPr>
          <p:cNvSpPr txBox="1"/>
          <p:nvPr/>
        </p:nvSpPr>
        <p:spPr>
          <a:xfrm>
            <a:off x="3694835" y="2855579"/>
            <a:ext cx="7676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June</a:t>
            </a:r>
            <a:r>
              <a:rPr lang="en-US" sz="2800" dirty="0"/>
              <a:t> left </a:t>
            </a:r>
            <a:r>
              <a:rPr lang="en-US" sz="2800" b="1" dirty="0">
                <a:solidFill>
                  <a:srgbClr val="627981"/>
                </a:solidFill>
              </a:rPr>
              <a:t>Gabi’s</a:t>
            </a:r>
            <a:r>
              <a:rPr lang="en-US" sz="2800" dirty="0"/>
              <a:t> apartment and rode </a:t>
            </a:r>
            <a:r>
              <a:rPr lang="en-US" sz="2800" b="1" dirty="0">
                <a:solidFill>
                  <a:srgbClr val="627981"/>
                </a:solidFill>
              </a:rPr>
              <a:t>her</a:t>
            </a:r>
            <a:r>
              <a:rPr lang="en-US" sz="2800" dirty="0"/>
              <a:t> bike home.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EA0ACC-3068-F260-ACAC-22EED6AAB9FE}"/>
              </a:ext>
            </a:extLst>
          </p:cNvPr>
          <p:cNvSpPr txBox="1"/>
          <p:nvPr/>
        </p:nvSpPr>
        <p:spPr>
          <a:xfrm>
            <a:off x="3694834" y="3582024"/>
            <a:ext cx="7676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She</a:t>
            </a:r>
            <a:r>
              <a:rPr lang="en-US" sz="2800" dirty="0"/>
              <a:t> gave </a:t>
            </a:r>
            <a:r>
              <a:rPr lang="en-US" sz="2800" b="1" dirty="0">
                <a:solidFill>
                  <a:srgbClr val="627981"/>
                </a:solidFill>
              </a:rPr>
              <a:t>her</a:t>
            </a:r>
            <a:r>
              <a:rPr lang="en-US" sz="2800" dirty="0"/>
              <a:t> the present, left </a:t>
            </a:r>
            <a:r>
              <a:rPr lang="en-US" sz="2800" b="1" dirty="0">
                <a:solidFill>
                  <a:srgbClr val="627981"/>
                </a:solidFill>
              </a:rPr>
              <a:t>her</a:t>
            </a:r>
            <a:r>
              <a:rPr lang="en-US" sz="2800" dirty="0"/>
              <a:t> apartment, and rode </a:t>
            </a:r>
            <a:r>
              <a:rPr lang="en-US" sz="2800" b="1" dirty="0">
                <a:solidFill>
                  <a:srgbClr val="627981"/>
                </a:solidFill>
              </a:rPr>
              <a:t>her</a:t>
            </a:r>
            <a:r>
              <a:rPr lang="en-US" sz="2800" dirty="0"/>
              <a:t> bike home.</a:t>
            </a:r>
          </a:p>
        </p:txBody>
      </p:sp>
    </p:spTree>
    <p:extLst>
      <p:ext uri="{BB962C8B-B14F-4D97-AF65-F5344CB8AC3E}">
        <p14:creationId xmlns:p14="http://schemas.microsoft.com/office/powerpoint/2010/main" val="197314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9738"/>
              <a:ext cx="3325552" cy="10858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Gender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9738"/>
              <a:ext cx="3325552" cy="10858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Number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890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24DDA1E3-9E0E-A163-3630-5E18B349940D}"/>
              </a:ext>
            </a:extLst>
          </p:cNvPr>
          <p:cNvGrpSpPr/>
          <p:nvPr/>
        </p:nvGrpSpPr>
        <p:grpSpPr>
          <a:xfrm>
            <a:off x="2673293" y="2362200"/>
            <a:ext cx="6845412" cy="1623460"/>
            <a:chOff x="2673294" y="2133600"/>
            <a:chExt cx="6845412" cy="16234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77E7266-14CE-3868-6E25-4D7D59D7CA62}"/>
                </a:ext>
              </a:extLst>
            </p:cNvPr>
            <p:cNvSpPr/>
            <p:nvPr/>
          </p:nvSpPr>
          <p:spPr>
            <a:xfrm>
              <a:off x="2673294" y="2139147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Male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F430D04-D5F1-9D44-99FA-0416386CEE17}"/>
                </a:ext>
              </a:extLst>
            </p:cNvPr>
            <p:cNvSpPr/>
            <p:nvPr/>
          </p:nvSpPr>
          <p:spPr>
            <a:xfrm>
              <a:off x="7438366" y="2133600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Neutral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9A0DEC5-2F07-5FEC-2A44-6794E3CDC2AD}"/>
                </a:ext>
              </a:extLst>
            </p:cNvPr>
            <p:cNvSpPr/>
            <p:nvPr/>
          </p:nvSpPr>
          <p:spPr>
            <a:xfrm>
              <a:off x="5055830" y="2133600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Female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7A057E0-B115-D2B3-1643-E0E76AAEF669}"/>
              </a:ext>
            </a:extLst>
          </p:cNvPr>
          <p:cNvSpPr txBox="1"/>
          <p:nvPr/>
        </p:nvSpPr>
        <p:spPr>
          <a:xfrm>
            <a:off x="5373686" y="1490443"/>
            <a:ext cx="1444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Gender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4934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52497"/>
            <a:ext cx="832338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/>
              <a:t>When the </a:t>
            </a:r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branch</a:t>
            </a:r>
            <a:r>
              <a:rPr lang="en-US" sz="3200" dirty="0"/>
              <a:t> fell, </a:t>
            </a:r>
            <a:r>
              <a:rPr lang="en-US" sz="3200" b="1" dirty="0">
                <a:solidFill>
                  <a:schemeClr val="bg1"/>
                </a:solidFill>
                <a:highlight>
                  <a:srgbClr val="627981"/>
                </a:highlight>
              </a:rPr>
              <a:t>it</a:t>
            </a:r>
            <a:r>
              <a:rPr lang="en-US" sz="3200" dirty="0"/>
              <a:t> landed on a power line.</a:t>
            </a:r>
          </a:p>
        </p:txBody>
      </p:sp>
      <p:sp>
        <p:nvSpPr>
          <p:cNvPr id="5" name="Curved Down Arrow 4"/>
          <p:cNvSpPr/>
          <p:nvPr/>
        </p:nvSpPr>
        <p:spPr>
          <a:xfrm flipH="1">
            <a:off x="4343400" y="2151221"/>
            <a:ext cx="1903476" cy="701276"/>
          </a:xfrm>
          <a:prstGeom prst="curvedDownArrow">
            <a:avLst>
              <a:gd name="adj1" fmla="val 25000"/>
              <a:gd name="adj2" fmla="val 98966"/>
              <a:gd name="adj3" fmla="val 25000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13183" y="2057400"/>
            <a:ext cx="101656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When a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singer</a:t>
            </a:r>
            <a:r>
              <a:rPr lang="en-US" sz="2800" dirty="0">
                <a:solidFill>
                  <a:srgbClr val="323542"/>
                </a:solidFill>
              </a:rPr>
              <a:t> warms up,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he or she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will often recite tongue twisters.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D2334C-8DB5-036F-2A63-156074CACBA0}"/>
              </a:ext>
            </a:extLst>
          </p:cNvPr>
          <p:cNvSpPr txBox="1"/>
          <p:nvPr/>
        </p:nvSpPr>
        <p:spPr>
          <a:xfrm>
            <a:off x="1013183" y="2976891"/>
            <a:ext cx="101656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When a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singer</a:t>
            </a:r>
            <a:r>
              <a:rPr lang="en-US" sz="2800" dirty="0">
                <a:solidFill>
                  <a:srgbClr val="323542"/>
                </a:solidFill>
              </a:rPr>
              <a:t> warms up,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they</a:t>
            </a:r>
            <a:r>
              <a:rPr lang="en-US" sz="2800" dirty="0">
                <a:solidFill>
                  <a:srgbClr val="323542"/>
                </a:solidFill>
              </a:rPr>
              <a:t> will often recite tongue twisters.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7560A7-6819-5ED9-4061-041DF173ED7B}"/>
              </a:ext>
            </a:extLst>
          </p:cNvPr>
          <p:cNvSpPr txBox="1"/>
          <p:nvPr/>
        </p:nvSpPr>
        <p:spPr>
          <a:xfrm>
            <a:off x="1013183" y="3896382"/>
            <a:ext cx="101656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When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singers</a:t>
            </a:r>
            <a:r>
              <a:rPr lang="en-US" sz="2800" dirty="0">
                <a:solidFill>
                  <a:srgbClr val="323542"/>
                </a:solidFill>
              </a:rPr>
              <a:t> warm up,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they</a:t>
            </a:r>
            <a:r>
              <a:rPr lang="en-US" sz="2800" dirty="0">
                <a:solidFill>
                  <a:srgbClr val="323542"/>
                </a:solidFill>
              </a:rPr>
              <a:t> will often recite tongue twisters.</a:t>
            </a:r>
          </a:p>
        </p:txBody>
      </p:sp>
    </p:spTree>
    <p:extLst>
      <p:ext uri="{BB962C8B-B14F-4D97-AF65-F5344CB8AC3E}">
        <p14:creationId xmlns:p14="http://schemas.microsoft.com/office/powerpoint/2010/main" val="105712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48340" y="2381874"/>
              <a:ext cx="3609300" cy="216820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Singular pronoun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+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singular antecedent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5CB6230-5E78-316A-A21F-172C83F8634C}"/>
              </a:ext>
            </a:extLst>
          </p:cNvPr>
          <p:cNvSpPr txBox="1"/>
          <p:nvPr/>
        </p:nvSpPr>
        <p:spPr>
          <a:xfrm>
            <a:off x="6501144" y="2177203"/>
            <a:ext cx="3603573" cy="22320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Plural pronoun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+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plural antecedent</a:t>
            </a:r>
          </a:p>
        </p:txBody>
      </p:sp>
    </p:spTree>
    <p:extLst>
      <p:ext uri="{BB962C8B-B14F-4D97-AF65-F5344CB8AC3E}">
        <p14:creationId xmlns:p14="http://schemas.microsoft.com/office/powerpoint/2010/main" val="340026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Agreement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AEEA488-9408-AD4D-8259-F4C8A19EBAC0}"/>
              </a:ext>
            </a:extLst>
          </p:cNvPr>
          <p:cNvSpPr txBox="1"/>
          <p:nvPr/>
        </p:nvSpPr>
        <p:spPr>
          <a:xfrm>
            <a:off x="1013183" y="2592116"/>
            <a:ext cx="101656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Dominic</a:t>
            </a:r>
            <a:r>
              <a:rPr lang="en-US" sz="2800" dirty="0">
                <a:solidFill>
                  <a:srgbClr val="323542"/>
                </a:solidFill>
              </a:rPr>
              <a:t> dusted off </a:t>
            </a:r>
            <a:r>
              <a:rPr lang="en-US" sz="2800" b="1" dirty="0">
                <a:solidFill>
                  <a:schemeClr val="bg1"/>
                </a:solidFill>
                <a:highlight>
                  <a:srgbClr val="627981"/>
                </a:highlight>
              </a:rPr>
              <a:t>his</a:t>
            </a:r>
            <a:r>
              <a:rPr lang="en-US" sz="2800" dirty="0">
                <a:solidFill>
                  <a:srgbClr val="323542"/>
                </a:solidFill>
              </a:rPr>
              <a:t> </a:t>
            </a:r>
            <a:r>
              <a:rPr lang="en-US" sz="2800" dirty="0"/>
              <a:t>books</a:t>
            </a:r>
            <a:r>
              <a:rPr lang="en-US" sz="2800" dirty="0">
                <a:solidFill>
                  <a:srgbClr val="323542"/>
                </a:solidFill>
              </a:rPr>
              <a:t> and put </a:t>
            </a:r>
            <a:r>
              <a:rPr lang="en-US" sz="2800" dirty="0"/>
              <a:t>them</a:t>
            </a:r>
            <a:r>
              <a:rPr lang="en-US" sz="2800" dirty="0">
                <a:solidFill>
                  <a:srgbClr val="323542"/>
                </a:solidFill>
              </a:rPr>
              <a:t> back on the shelf.</a:t>
            </a:r>
          </a:p>
        </p:txBody>
      </p:sp>
    </p:spTree>
    <p:extLst>
      <p:ext uri="{BB962C8B-B14F-4D97-AF65-F5344CB8AC3E}">
        <p14:creationId xmlns:p14="http://schemas.microsoft.com/office/powerpoint/2010/main" val="1102443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252</Words>
  <Application>Microsoft Office PowerPoint</Application>
  <PresentationFormat>Widescreen</PresentationFormat>
  <Paragraphs>65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7</cp:revision>
  <dcterms:created xsi:type="dcterms:W3CDTF">2015-07-07T19:39:15Z</dcterms:created>
  <dcterms:modified xsi:type="dcterms:W3CDTF">2022-06-08T17:47:12Z</dcterms:modified>
</cp:coreProperties>
</file>