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  <p:sldMasterId id="2147483696" r:id="rId3"/>
  </p:sldMasterIdLst>
  <p:sldIdLst>
    <p:sldId id="293" r:id="rId4"/>
    <p:sldId id="351" r:id="rId5"/>
    <p:sldId id="259" r:id="rId6"/>
    <p:sldId id="260" r:id="rId7"/>
    <p:sldId id="261" r:id="rId8"/>
    <p:sldId id="262" r:id="rId9"/>
    <p:sldId id="352" r:id="rId10"/>
    <p:sldId id="264" r:id="rId11"/>
    <p:sldId id="265" r:id="rId12"/>
    <p:sldId id="266" r:id="rId13"/>
    <p:sldId id="354" r:id="rId14"/>
    <p:sldId id="268" r:id="rId15"/>
    <p:sldId id="355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CCA49C"/>
    <a:srgbClr val="314C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48" autoAdjust="0"/>
    <p:restoredTop sz="94682" autoAdjust="0"/>
  </p:normalViewPr>
  <p:slideViewPr>
    <p:cSldViewPr>
      <p:cViewPr varScale="1">
        <p:scale>
          <a:sx n="76" d="100"/>
          <a:sy n="76" d="100"/>
        </p:scale>
        <p:origin x="1133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936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328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50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533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417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303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7166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163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3196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361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346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1578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302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0844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2772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5413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0360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2287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381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6276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6059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178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9908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5943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291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14812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50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018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087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80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398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891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948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88DB6-5F92-43FA-8355-29E4923642F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316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88DB6-5F92-43FA-8355-29E4923642F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463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14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Using Correct Pronoun Reference and Case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Use Correct Pronoun Reference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477107" y="2286000"/>
            <a:ext cx="923778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dirty="0"/>
              <a:t>Zainab mentioned to Jamie that she had spinach in her teeth.</a:t>
            </a:r>
          </a:p>
        </p:txBody>
      </p:sp>
    </p:spTree>
    <p:extLst>
      <p:ext uri="{BB962C8B-B14F-4D97-AF65-F5344CB8AC3E}">
        <p14:creationId xmlns:p14="http://schemas.microsoft.com/office/powerpoint/2010/main" val="3396717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Use Correct Pronoun Reference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BF52525-1C84-55F2-0A4A-A02662C37AC0}"/>
              </a:ext>
            </a:extLst>
          </p:cNvPr>
          <p:cNvSpPr txBox="1"/>
          <p:nvPr/>
        </p:nvSpPr>
        <p:spPr>
          <a:xfrm>
            <a:off x="1769451" y="2286000"/>
            <a:ext cx="865309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Zainab mentioned the spinach in Jamie’s teeth right away.</a:t>
            </a:r>
          </a:p>
        </p:txBody>
      </p:sp>
    </p:spTree>
    <p:extLst>
      <p:ext uri="{BB962C8B-B14F-4D97-AF65-F5344CB8AC3E}">
        <p14:creationId xmlns:p14="http://schemas.microsoft.com/office/powerpoint/2010/main" val="981296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Use Correct Pronoun Reference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82007" y="2209800"/>
            <a:ext cx="702798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I stopped by </a:t>
            </a:r>
            <a:r>
              <a:rPr lang="en-US" sz="2800" b="1" dirty="0">
                <a:solidFill>
                  <a:schemeClr val="bg1"/>
                </a:solidFill>
                <a:highlight>
                  <a:srgbClr val="386546"/>
                </a:highlight>
              </a:rPr>
              <a:t>Alex’s</a:t>
            </a:r>
            <a:r>
              <a:rPr lang="en-US" sz="2800" dirty="0">
                <a:solidFill>
                  <a:srgbClr val="323542"/>
                </a:solidFill>
              </a:rPr>
              <a:t> house, but </a:t>
            </a:r>
            <a:r>
              <a:rPr lang="en-US" sz="2800" b="1" dirty="0">
                <a:solidFill>
                  <a:schemeClr val="bg1"/>
                </a:solidFill>
                <a:highlight>
                  <a:srgbClr val="386546"/>
                </a:highlight>
              </a:rPr>
              <a:t>he</a:t>
            </a:r>
            <a:r>
              <a:rPr lang="en-US" sz="2800" b="1" dirty="0">
                <a:solidFill>
                  <a:srgbClr val="323542"/>
                </a:solidFill>
              </a:rPr>
              <a:t> </a:t>
            </a:r>
            <a:r>
              <a:rPr lang="en-US" sz="2800" dirty="0">
                <a:solidFill>
                  <a:srgbClr val="323542"/>
                </a:solidFill>
              </a:rPr>
              <a:t>wasn’t home.</a:t>
            </a:r>
          </a:p>
        </p:txBody>
      </p:sp>
    </p:spTree>
    <p:extLst>
      <p:ext uri="{BB962C8B-B14F-4D97-AF65-F5344CB8AC3E}">
        <p14:creationId xmlns:p14="http://schemas.microsoft.com/office/powerpoint/2010/main" val="2254469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Use Correct Pronoun Reference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434003" y="2209800"/>
            <a:ext cx="7323993" cy="184665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I stopped by </a:t>
            </a:r>
            <a:r>
              <a:rPr lang="en-US" sz="2800" b="1" dirty="0">
                <a:solidFill>
                  <a:schemeClr val="bg1"/>
                </a:solidFill>
                <a:highlight>
                  <a:srgbClr val="386546"/>
                </a:highlight>
              </a:rPr>
              <a:t>Alex’s</a:t>
            </a:r>
            <a:r>
              <a:rPr lang="en-US" sz="2800" dirty="0">
                <a:solidFill>
                  <a:srgbClr val="323542"/>
                </a:solidFill>
              </a:rPr>
              <a:t> house, but </a:t>
            </a:r>
            <a:r>
              <a:rPr lang="en-US" sz="2800" b="1" strike="sngStrike" dirty="0">
                <a:solidFill>
                  <a:schemeClr val="bg1"/>
                </a:solidFill>
                <a:highlight>
                  <a:srgbClr val="386546"/>
                </a:highlight>
              </a:rPr>
              <a:t>he</a:t>
            </a:r>
            <a:r>
              <a:rPr lang="en-US" sz="2800" b="1" dirty="0">
                <a:solidFill>
                  <a:srgbClr val="323542"/>
                </a:solidFill>
              </a:rPr>
              <a:t> </a:t>
            </a:r>
            <a:r>
              <a:rPr lang="en-US" sz="2800" dirty="0">
                <a:solidFill>
                  <a:srgbClr val="323542"/>
                </a:solidFill>
              </a:rPr>
              <a:t>wasn’t home.</a:t>
            </a:r>
          </a:p>
          <a:p>
            <a:pPr algn="ctr">
              <a:spcAft>
                <a:spcPts val="1800"/>
              </a:spcAft>
            </a:pPr>
            <a:endParaRPr lang="en-US" sz="2800" dirty="0">
              <a:solidFill>
                <a:srgbClr val="323542"/>
              </a:solidFill>
            </a:endParaRPr>
          </a:p>
          <a:p>
            <a:pPr algn="ctr"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I stopped by Alex’s house, but </a:t>
            </a:r>
            <a:r>
              <a:rPr lang="en-US" sz="2800" b="1" dirty="0">
                <a:solidFill>
                  <a:schemeClr val="bg1"/>
                </a:solidFill>
                <a:highlight>
                  <a:srgbClr val="386546"/>
                </a:highlight>
              </a:rPr>
              <a:t>Alex</a:t>
            </a:r>
            <a:r>
              <a:rPr lang="en-US" sz="2800" dirty="0">
                <a:solidFill>
                  <a:srgbClr val="323542"/>
                </a:solidFill>
              </a:rPr>
              <a:t> wasn’t home.</a:t>
            </a:r>
          </a:p>
        </p:txBody>
      </p:sp>
    </p:spTree>
    <p:extLst>
      <p:ext uri="{BB962C8B-B14F-4D97-AF65-F5344CB8AC3E}">
        <p14:creationId xmlns:p14="http://schemas.microsoft.com/office/powerpoint/2010/main" val="20626618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019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Identify Subjective, Objective, and Possessive Pronoun Case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Apply Correct Case with Difficult Wording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Use Correct Pronoun Reference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3999" y="148256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Identify Subjective, Objective, and Possessive Pronoun Case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8" y="1524000"/>
            <a:ext cx="2564507" cy="3482474"/>
            <a:chOff x="1145104" y="1753237"/>
            <a:chExt cx="2564507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56032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CA49C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5104" y="2204407"/>
              <a:ext cx="1664514" cy="20018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342900" indent="-342900" algn="ctr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prstClr val="white"/>
                  </a:solidFill>
                </a:rPr>
                <a:t>Subjects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746305" y="1553724"/>
            <a:ext cx="2560320" cy="3474165"/>
            <a:chOff x="5914363" y="1747690"/>
            <a:chExt cx="2560320" cy="1617913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56032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64788" y="2186096"/>
              <a:ext cx="1875582" cy="57039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prstClr val="white"/>
                  </a:solidFill>
                </a:rPr>
                <a:t>Show possession</a:t>
              </a:r>
            </a:p>
            <a:p>
              <a:pPr algn="ctr">
                <a:lnSpc>
                  <a:spcPct val="150000"/>
                </a:lnSpc>
              </a:pPr>
              <a:endParaRPr lang="en-US" sz="220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817679" y="1553723"/>
            <a:ext cx="2560320" cy="3474165"/>
            <a:chOff x="3531827" y="1747690"/>
            <a:chExt cx="256032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56032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72418" y="2138724"/>
              <a:ext cx="2448646" cy="96455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prstClr val="white"/>
                  </a:solidFill>
                </a:rPr>
                <a:t>Direct objects</a:t>
              </a: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prstClr val="white"/>
                  </a:solidFill>
                </a:rPr>
                <a:t>Indirect objects</a:t>
              </a: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prstClr val="white"/>
                  </a:solidFill>
                </a:rPr>
                <a:t>Objects of prepositions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3608FA2A-2882-A535-1F3F-AD88F8DD303D}"/>
              </a:ext>
            </a:extLst>
          </p:cNvPr>
          <p:cNvSpPr txBox="1"/>
          <p:nvPr/>
        </p:nvSpPr>
        <p:spPr>
          <a:xfrm>
            <a:off x="5055830" y="1825661"/>
            <a:ext cx="2080339" cy="461665"/>
          </a:xfrm>
          <a:prstGeom prst="rect">
            <a:avLst/>
          </a:prstGeom>
          <a:solidFill>
            <a:srgbClr val="386546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>
                <a:solidFill>
                  <a:prstClr val="white"/>
                </a:solidFill>
              </a:rPr>
              <a:t>Objective</a:t>
            </a:r>
            <a:endParaRPr lang="en-US" sz="2200" b="1" dirty="0">
              <a:solidFill>
                <a:prstClr val="white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F24ED46-5B7B-3A09-A5FC-C90078D4A3AE}"/>
              </a:ext>
            </a:extLst>
          </p:cNvPr>
          <p:cNvSpPr txBox="1"/>
          <p:nvPr/>
        </p:nvSpPr>
        <p:spPr>
          <a:xfrm>
            <a:off x="7986296" y="1822581"/>
            <a:ext cx="2080339" cy="461665"/>
          </a:xfrm>
          <a:prstGeom prst="rect">
            <a:avLst/>
          </a:prstGeom>
          <a:solidFill>
            <a:srgbClr val="386546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>
                <a:solidFill>
                  <a:prstClr val="white"/>
                </a:solidFill>
              </a:rPr>
              <a:t>Possessive</a:t>
            </a:r>
            <a:endParaRPr lang="en-US" sz="2200" b="1" dirty="0">
              <a:solidFill>
                <a:prstClr val="white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C7F520A-E365-C2C6-2E53-907CC75E0E7A}"/>
              </a:ext>
            </a:extLst>
          </p:cNvPr>
          <p:cNvSpPr txBox="1"/>
          <p:nvPr/>
        </p:nvSpPr>
        <p:spPr>
          <a:xfrm>
            <a:off x="2125365" y="1825662"/>
            <a:ext cx="2080339" cy="461665"/>
          </a:xfrm>
          <a:prstGeom prst="rect">
            <a:avLst/>
          </a:prstGeom>
          <a:solidFill>
            <a:srgbClr val="386546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>
                <a:solidFill>
                  <a:prstClr val="white"/>
                </a:solidFill>
              </a:rPr>
              <a:t>Subjective</a:t>
            </a:r>
            <a:endParaRPr lang="en-US" sz="22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681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0" y="153273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Identify Subjective, Objective, and Possessive Pronoun Case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3091D798-2239-D74A-B9CE-FC15B32207D5}"/>
              </a:ext>
            </a:extLst>
          </p:cNvPr>
          <p:cNvGrpSpPr/>
          <p:nvPr/>
        </p:nvGrpSpPr>
        <p:grpSpPr>
          <a:xfrm>
            <a:off x="2363454" y="2057400"/>
            <a:ext cx="7465092" cy="2396320"/>
            <a:chOff x="2382294" y="2209800"/>
            <a:chExt cx="7465092" cy="2396320"/>
          </a:xfrm>
        </p:grpSpPr>
        <p:sp>
          <p:nvSpPr>
            <p:cNvPr id="8" name="TextBox 7"/>
            <p:cNvSpPr txBox="1"/>
            <p:nvPr/>
          </p:nvSpPr>
          <p:spPr>
            <a:xfrm>
              <a:off x="4648200" y="2209800"/>
              <a:ext cx="5199186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800" b="1" dirty="0">
                  <a:solidFill>
                    <a:schemeClr val="bg1"/>
                  </a:solidFill>
                  <a:highlight>
                    <a:srgbClr val="386546"/>
                  </a:highlight>
                </a:rPr>
                <a:t>They</a:t>
              </a:r>
              <a:r>
                <a:rPr lang="en-US" sz="2800" b="1" dirty="0">
                  <a:solidFill>
                    <a:srgbClr val="314C57"/>
                  </a:solidFill>
                </a:rPr>
                <a:t> </a:t>
              </a:r>
              <a:r>
                <a:rPr lang="en-US" sz="2800" dirty="0">
                  <a:solidFill>
                    <a:srgbClr val="323542"/>
                  </a:solidFill>
                </a:rPr>
                <a:t>arrived fifteen minutes late.</a:t>
              </a:r>
              <a:endParaRPr lang="en-US" sz="2800" b="1" dirty="0">
                <a:solidFill>
                  <a:srgbClr val="323542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D26950F-86BC-B25E-C00D-3F1AA8824675}"/>
                </a:ext>
              </a:extLst>
            </p:cNvPr>
            <p:cNvSpPr txBox="1"/>
            <p:nvPr/>
          </p:nvSpPr>
          <p:spPr>
            <a:xfrm>
              <a:off x="2382294" y="2209800"/>
              <a:ext cx="1752599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>
                <a:spcAft>
                  <a:spcPts val="1800"/>
                </a:spcAft>
              </a:pPr>
              <a:r>
                <a:rPr lang="en-US" sz="2800" b="1" dirty="0">
                  <a:solidFill>
                    <a:srgbClr val="386546"/>
                  </a:solidFill>
                </a:rPr>
                <a:t>Subjective</a:t>
              </a:r>
              <a:endParaRPr lang="en-US" sz="2800" b="1" dirty="0">
                <a:solidFill>
                  <a:srgbClr val="323542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D851F0A-3FCE-0D9A-6778-92019AE736BE}"/>
                </a:ext>
              </a:extLst>
            </p:cNvPr>
            <p:cNvSpPr txBox="1"/>
            <p:nvPr/>
          </p:nvSpPr>
          <p:spPr>
            <a:xfrm>
              <a:off x="2385643" y="3122091"/>
              <a:ext cx="1752599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>
                <a:spcAft>
                  <a:spcPts val="1800"/>
                </a:spcAft>
              </a:pPr>
              <a:r>
                <a:rPr lang="en-US" sz="2800" b="1" dirty="0">
                  <a:solidFill>
                    <a:srgbClr val="386546"/>
                  </a:solidFill>
                </a:rPr>
                <a:t>Objective</a:t>
              </a:r>
              <a:endParaRPr lang="en-US" sz="2800" b="1" dirty="0">
                <a:solidFill>
                  <a:srgbClr val="323542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6E3883E-E410-37F4-CC2E-9B36C2D696F2}"/>
                </a:ext>
              </a:extLst>
            </p:cNvPr>
            <p:cNvSpPr txBox="1"/>
            <p:nvPr/>
          </p:nvSpPr>
          <p:spPr>
            <a:xfrm>
              <a:off x="2383969" y="4082900"/>
              <a:ext cx="1752599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>
                <a:spcAft>
                  <a:spcPts val="1800"/>
                </a:spcAft>
              </a:pPr>
              <a:r>
                <a:rPr lang="en-US" sz="2800" b="1" dirty="0">
                  <a:solidFill>
                    <a:srgbClr val="386546"/>
                  </a:solidFill>
                </a:rPr>
                <a:t>Possessive</a:t>
              </a:r>
              <a:endParaRPr lang="en-US" sz="2800" b="1" dirty="0">
                <a:solidFill>
                  <a:srgbClr val="323542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154780A-1444-4AD7-C0B2-9BB22F14E045}"/>
                </a:ext>
              </a:extLst>
            </p:cNvPr>
            <p:cNvSpPr txBox="1"/>
            <p:nvPr/>
          </p:nvSpPr>
          <p:spPr>
            <a:xfrm>
              <a:off x="4648200" y="3122091"/>
              <a:ext cx="5199186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800" dirty="0"/>
                <a:t>Seagulls perched next to </a:t>
              </a:r>
              <a:r>
                <a:rPr lang="en-US" sz="2800" b="1" dirty="0">
                  <a:solidFill>
                    <a:schemeClr val="bg1"/>
                  </a:solidFill>
                  <a:highlight>
                    <a:srgbClr val="386546"/>
                  </a:highlight>
                </a:rPr>
                <a:t>them</a:t>
              </a:r>
              <a:r>
                <a:rPr lang="en-US" sz="2800" dirty="0"/>
                <a:t>.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F93F7A6-AFA0-5A31-1ED7-815A3D517013}"/>
                </a:ext>
              </a:extLst>
            </p:cNvPr>
            <p:cNvSpPr txBox="1"/>
            <p:nvPr/>
          </p:nvSpPr>
          <p:spPr>
            <a:xfrm>
              <a:off x="4645688" y="4082900"/>
              <a:ext cx="5199186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800" b="1" dirty="0">
                  <a:solidFill>
                    <a:schemeClr val="bg1"/>
                  </a:solidFill>
                  <a:highlight>
                    <a:srgbClr val="386546"/>
                  </a:highlight>
                </a:rPr>
                <a:t>My</a:t>
              </a:r>
              <a:r>
                <a:rPr lang="en-US" sz="2800" dirty="0"/>
                <a:t> leg has fallen asleep.</a:t>
              </a:r>
              <a:endParaRPr lang="en-US" sz="2800" b="1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91629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Apply Correct Case with Difficult Wording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1CBA889B-6E54-3463-FA15-C8B998620AEB}"/>
              </a:ext>
            </a:extLst>
          </p:cNvPr>
          <p:cNvSpPr/>
          <p:nvPr/>
        </p:nvSpPr>
        <p:spPr>
          <a:xfrm>
            <a:off x="2066922" y="1580912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Relative pronouns</a:t>
            </a:r>
            <a:r>
              <a:rPr lang="en-US" sz="2400" dirty="0">
                <a:solidFill>
                  <a:schemeClr val="bg1"/>
                </a:solidFill>
              </a:rPr>
              <a:t>: introduce dependent clauses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1685A6D-6C47-F6D5-C36B-7DF052D12F60}"/>
              </a:ext>
            </a:extLst>
          </p:cNvPr>
          <p:cNvSpPr txBox="1"/>
          <p:nvPr/>
        </p:nvSpPr>
        <p:spPr>
          <a:xfrm>
            <a:off x="1138602" y="2948837"/>
            <a:ext cx="991479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dirty="0"/>
              <a:t>The song </a:t>
            </a:r>
            <a:r>
              <a:rPr lang="en-US" sz="2800" dirty="0">
                <a:solidFill>
                  <a:schemeClr val="bg1"/>
                </a:solidFill>
                <a:highlight>
                  <a:srgbClr val="386546"/>
                </a:highlight>
              </a:rPr>
              <a:t>that</a:t>
            </a:r>
            <a:r>
              <a:rPr lang="en-US" sz="2800" u="sng" dirty="0"/>
              <a:t> I chose for karaoke</a:t>
            </a:r>
            <a:r>
              <a:rPr lang="en-US" sz="2800" dirty="0"/>
              <a:t> was my favorite in middle school.</a:t>
            </a:r>
          </a:p>
        </p:txBody>
      </p:sp>
    </p:spTree>
    <p:extLst>
      <p:ext uri="{BB962C8B-B14F-4D97-AF65-F5344CB8AC3E}">
        <p14:creationId xmlns:p14="http://schemas.microsoft.com/office/powerpoint/2010/main" val="3169169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Apply Correct Case with Difficult Wording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02F2CC4A-E95D-BEA7-B382-015B6B8911D8}"/>
              </a:ext>
            </a:extLst>
          </p:cNvPr>
          <p:cNvGrpSpPr/>
          <p:nvPr/>
        </p:nvGrpSpPr>
        <p:grpSpPr>
          <a:xfrm>
            <a:off x="2206452" y="1765757"/>
            <a:ext cx="7622094" cy="2328053"/>
            <a:chOff x="2225292" y="1994357"/>
            <a:chExt cx="7622094" cy="232805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684B1C5-7F0F-D3B0-BD19-5262F6BA81D7}"/>
                </a:ext>
              </a:extLst>
            </p:cNvPr>
            <p:cNvSpPr txBox="1"/>
            <p:nvPr/>
          </p:nvSpPr>
          <p:spPr>
            <a:xfrm>
              <a:off x="4648200" y="2209800"/>
              <a:ext cx="5199186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800" b="1" dirty="0">
                  <a:solidFill>
                    <a:schemeClr val="bg1"/>
                  </a:solidFill>
                  <a:highlight>
                    <a:srgbClr val="386546"/>
                  </a:highlight>
                </a:rPr>
                <a:t>Who</a:t>
              </a:r>
              <a:r>
                <a:rPr lang="en-US" sz="2800" dirty="0"/>
                <a:t> made these cookies?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D94F9F8-93E8-E14E-F2A8-E59894DB1613}"/>
                </a:ext>
              </a:extLst>
            </p:cNvPr>
            <p:cNvSpPr txBox="1"/>
            <p:nvPr/>
          </p:nvSpPr>
          <p:spPr>
            <a:xfrm>
              <a:off x="2225292" y="1994357"/>
              <a:ext cx="1909602" cy="95410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>
                <a:spcAft>
                  <a:spcPts val="1800"/>
                </a:spcAft>
              </a:pPr>
              <a:r>
                <a:rPr lang="en-US" sz="2800" b="1" dirty="0">
                  <a:solidFill>
                    <a:srgbClr val="386546"/>
                  </a:solidFill>
                </a:rPr>
                <a:t>Who (</a:t>
              </a:r>
              <a:r>
                <a:rPr lang="en-US" sz="2800" b="1" i="1" dirty="0">
                  <a:solidFill>
                    <a:srgbClr val="386546"/>
                  </a:solidFill>
                </a:rPr>
                <a:t>subjective</a:t>
              </a:r>
              <a:r>
                <a:rPr lang="en-US" sz="2800" b="1" dirty="0">
                  <a:solidFill>
                    <a:srgbClr val="386546"/>
                  </a:solidFill>
                </a:rPr>
                <a:t>)</a:t>
              </a:r>
              <a:endParaRPr lang="en-US" sz="2800" b="1" dirty="0">
                <a:solidFill>
                  <a:srgbClr val="323542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E21BDFF-BCC5-AFD6-2D19-DA6D1AE369F9}"/>
                </a:ext>
              </a:extLst>
            </p:cNvPr>
            <p:cNvSpPr txBox="1"/>
            <p:nvPr/>
          </p:nvSpPr>
          <p:spPr>
            <a:xfrm>
              <a:off x="2225292" y="3368303"/>
              <a:ext cx="1909602" cy="95410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>
                <a:spcAft>
                  <a:spcPts val="1800"/>
                </a:spcAft>
              </a:pPr>
              <a:r>
                <a:rPr lang="en-US" sz="2800" b="1" dirty="0">
                  <a:solidFill>
                    <a:srgbClr val="386546"/>
                  </a:solidFill>
                </a:rPr>
                <a:t>Whom (</a:t>
              </a:r>
              <a:r>
                <a:rPr lang="en-US" sz="2800" b="1" i="1" dirty="0">
                  <a:solidFill>
                    <a:srgbClr val="386546"/>
                  </a:solidFill>
                </a:rPr>
                <a:t>objective</a:t>
              </a:r>
              <a:r>
                <a:rPr lang="en-US" sz="2800" b="1" dirty="0">
                  <a:solidFill>
                    <a:srgbClr val="386546"/>
                  </a:solidFill>
                </a:rPr>
                <a:t>)</a:t>
              </a:r>
              <a:endParaRPr lang="en-US" sz="2800" b="1" dirty="0">
                <a:solidFill>
                  <a:srgbClr val="323542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212468B-82D8-27EB-9396-4B01ADD80C6C}"/>
                </a:ext>
              </a:extLst>
            </p:cNvPr>
            <p:cNvSpPr txBox="1"/>
            <p:nvPr/>
          </p:nvSpPr>
          <p:spPr>
            <a:xfrm>
              <a:off x="4648200" y="3583746"/>
              <a:ext cx="5199186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800" dirty="0"/>
                <a:t>You sent the bill to </a:t>
              </a:r>
              <a:r>
                <a:rPr lang="en-US" sz="2800" b="1" dirty="0">
                  <a:solidFill>
                    <a:schemeClr val="bg1"/>
                  </a:solidFill>
                  <a:highlight>
                    <a:srgbClr val="386546"/>
                  </a:highlight>
                </a:rPr>
                <a:t>whom</a:t>
              </a:r>
              <a:r>
                <a:rPr lang="en-US" sz="2800" dirty="0"/>
                <a:t>?</a:t>
              </a:r>
              <a:endParaRPr lang="en-US" sz="2800" b="1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79184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Apply Correct Case with Difficult Wording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83F97A9D-54B8-DB6E-B178-D47709792714}"/>
              </a:ext>
            </a:extLst>
          </p:cNvPr>
          <p:cNvSpPr/>
          <p:nvPr/>
        </p:nvSpPr>
        <p:spPr>
          <a:xfrm>
            <a:off x="2066923" y="1522804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Demonstrative pronouns</a:t>
            </a:r>
            <a:r>
              <a:rPr lang="en-US" sz="2400" dirty="0">
                <a:solidFill>
                  <a:schemeClr val="bg1"/>
                </a:solidFill>
              </a:rPr>
              <a:t>: replace or modify a noun phrase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A0F40DD-C9CD-DEE1-73C8-1FEEC2F72791}"/>
              </a:ext>
            </a:extLst>
          </p:cNvPr>
          <p:cNvGrpSpPr/>
          <p:nvPr/>
        </p:nvGrpSpPr>
        <p:grpSpPr>
          <a:xfrm>
            <a:off x="1828277" y="2819400"/>
            <a:ext cx="8535447" cy="1536101"/>
            <a:chOff x="2225292" y="2209800"/>
            <a:chExt cx="8535447" cy="1536101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BF70EA4-2200-2821-23CE-7877D0EE2092}"/>
                </a:ext>
              </a:extLst>
            </p:cNvPr>
            <p:cNvSpPr txBox="1"/>
            <p:nvPr/>
          </p:nvSpPr>
          <p:spPr>
            <a:xfrm>
              <a:off x="4648200" y="2209800"/>
              <a:ext cx="5199186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800" dirty="0"/>
                <a:t>This is much longer than </a:t>
              </a:r>
              <a:r>
                <a:rPr lang="en-US" sz="2800" b="1" dirty="0">
                  <a:solidFill>
                    <a:schemeClr val="bg1"/>
                  </a:solidFill>
                  <a:highlight>
                    <a:srgbClr val="386546"/>
                  </a:highlight>
                </a:rPr>
                <a:t>that</a:t>
              </a:r>
              <a:r>
                <a:rPr lang="en-US" sz="2800" dirty="0"/>
                <a:t>.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0589C3A-D512-4EDF-ECE5-0A9DD63FE655}"/>
                </a:ext>
              </a:extLst>
            </p:cNvPr>
            <p:cNvSpPr txBox="1"/>
            <p:nvPr/>
          </p:nvSpPr>
          <p:spPr>
            <a:xfrm>
              <a:off x="2225292" y="2209800"/>
              <a:ext cx="190960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>
                <a:spcAft>
                  <a:spcPts val="1800"/>
                </a:spcAft>
              </a:pPr>
              <a:r>
                <a:rPr lang="en-US" sz="2800" b="1" dirty="0">
                  <a:solidFill>
                    <a:srgbClr val="386546"/>
                  </a:solidFill>
                </a:rPr>
                <a:t>Pronoun</a:t>
              </a:r>
              <a:endParaRPr lang="en-US" sz="2800" b="1" dirty="0">
                <a:solidFill>
                  <a:srgbClr val="323542"/>
                </a:solidFill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527326B-186C-C993-9399-5762E9E491B3}"/>
                </a:ext>
              </a:extLst>
            </p:cNvPr>
            <p:cNvSpPr txBox="1"/>
            <p:nvPr/>
          </p:nvSpPr>
          <p:spPr>
            <a:xfrm>
              <a:off x="2225292" y="3222681"/>
              <a:ext cx="1909602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>
                <a:spcAft>
                  <a:spcPts val="1800"/>
                </a:spcAft>
              </a:pPr>
              <a:r>
                <a:rPr lang="en-US" sz="2800" b="1" dirty="0">
                  <a:solidFill>
                    <a:srgbClr val="386546"/>
                  </a:solidFill>
                </a:rPr>
                <a:t>Adjective</a:t>
              </a:r>
              <a:endParaRPr lang="en-US" sz="2800" b="1" dirty="0">
                <a:solidFill>
                  <a:srgbClr val="323542"/>
                </a:solidFill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73470B6-F0DB-0764-CDF5-A55E07EBBA17}"/>
                </a:ext>
              </a:extLst>
            </p:cNvPr>
            <p:cNvSpPr txBox="1"/>
            <p:nvPr/>
          </p:nvSpPr>
          <p:spPr>
            <a:xfrm>
              <a:off x="4648200" y="3222681"/>
              <a:ext cx="6112539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800" dirty="0">
                  <a:solidFill>
                    <a:srgbClr val="323542"/>
                  </a:solidFill>
                </a:rPr>
                <a:t>This dress is much longer than </a:t>
              </a:r>
              <a:r>
                <a:rPr lang="en-US" sz="2800" b="1" dirty="0">
                  <a:solidFill>
                    <a:schemeClr val="bg1"/>
                  </a:solidFill>
                  <a:highlight>
                    <a:srgbClr val="386546"/>
                  </a:highlight>
                </a:rPr>
                <a:t>that</a:t>
              </a:r>
              <a:r>
                <a:rPr lang="en-US" sz="2800" dirty="0">
                  <a:solidFill>
                    <a:srgbClr val="323542"/>
                  </a:solidFill>
                </a:rPr>
                <a:t> one.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05662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Use Correct Pronoun Reference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496407" y="1981200"/>
            <a:ext cx="519918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Of all the options, </a:t>
            </a:r>
            <a:r>
              <a:rPr lang="en-US" sz="2800" b="1" dirty="0">
                <a:solidFill>
                  <a:schemeClr val="bg1"/>
                </a:solidFill>
                <a:highlight>
                  <a:srgbClr val="386546"/>
                </a:highlight>
              </a:rPr>
              <a:t>it</a:t>
            </a:r>
            <a:r>
              <a:rPr lang="en-US" sz="2800" b="1" dirty="0">
                <a:solidFill>
                  <a:srgbClr val="323542"/>
                </a:solidFill>
              </a:rPr>
              <a:t> </a:t>
            </a:r>
            <a:r>
              <a:rPr lang="en-US" sz="2800" dirty="0">
                <a:solidFill>
                  <a:srgbClr val="323542"/>
                </a:solidFill>
              </a:rPr>
              <a:t>seemed best. </a:t>
            </a:r>
          </a:p>
        </p:txBody>
      </p:sp>
    </p:spTree>
    <p:extLst>
      <p:ext uri="{BB962C8B-B14F-4D97-AF65-F5344CB8AC3E}">
        <p14:creationId xmlns:p14="http://schemas.microsoft.com/office/powerpoint/2010/main" val="839648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Use Correct Pronoun Reference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BF52525-1C84-55F2-0A4A-A02662C37AC0}"/>
              </a:ext>
            </a:extLst>
          </p:cNvPr>
          <p:cNvSpPr txBox="1"/>
          <p:nvPr/>
        </p:nvSpPr>
        <p:spPr>
          <a:xfrm>
            <a:off x="2319703" y="1981200"/>
            <a:ext cx="7552593" cy="184665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Of all the options, </a:t>
            </a:r>
            <a:r>
              <a:rPr lang="en-US" sz="2800" b="1" strike="sngStrike" dirty="0">
                <a:solidFill>
                  <a:schemeClr val="bg1"/>
                </a:solidFill>
                <a:highlight>
                  <a:srgbClr val="386546"/>
                </a:highlight>
              </a:rPr>
              <a:t>it</a:t>
            </a:r>
            <a:r>
              <a:rPr lang="en-US" sz="2800" b="1" dirty="0">
                <a:solidFill>
                  <a:srgbClr val="323542"/>
                </a:solidFill>
              </a:rPr>
              <a:t> </a:t>
            </a:r>
            <a:r>
              <a:rPr lang="en-US" sz="2800" dirty="0">
                <a:solidFill>
                  <a:srgbClr val="323542"/>
                </a:solidFill>
              </a:rPr>
              <a:t>seemed best.</a:t>
            </a:r>
          </a:p>
          <a:p>
            <a:pPr algn="ctr">
              <a:spcAft>
                <a:spcPts val="1800"/>
              </a:spcAft>
            </a:pPr>
            <a:endParaRPr lang="en-US" sz="2800" dirty="0">
              <a:solidFill>
                <a:srgbClr val="323542"/>
              </a:solidFill>
            </a:endParaRPr>
          </a:p>
          <a:p>
            <a:pPr algn="ctr"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Of all the options, </a:t>
            </a:r>
            <a:r>
              <a:rPr lang="en-US" sz="2800" b="1" dirty="0">
                <a:solidFill>
                  <a:schemeClr val="bg1"/>
                </a:solidFill>
                <a:highlight>
                  <a:srgbClr val="386546"/>
                </a:highlight>
              </a:rPr>
              <a:t>surrender</a:t>
            </a:r>
            <a:r>
              <a:rPr lang="en-US" sz="2800" b="1" dirty="0">
                <a:solidFill>
                  <a:srgbClr val="323542"/>
                </a:solidFill>
              </a:rPr>
              <a:t> </a:t>
            </a:r>
            <a:r>
              <a:rPr lang="en-US" sz="2800" dirty="0">
                <a:solidFill>
                  <a:srgbClr val="323542"/>
                </a:solidFill>
              </a:rPr>
              <a:t>seemed best. </a:t>
            </a:r>
          </a:p>
        </p:txBody>
      </p:sp>
    </p:spTree>
    <p:extLst>
      <p:ext uri="{BB962C8B-B14F-4D97-AF65-F5344CB8AC3E}">
        <p14:creationId xmlns:p14="http://schemas.microsoft.com/office/powerpoint/2010/main" val="1074357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274</Words>
  <Application>Microsoft Office PowerPoint</Application>
  <PresentationFormat>Widescreen</PresentationFormat>
  <Paragraphs>53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Edahl</cp:lastModifiedBy>
  <cp:revision>7</cp:revision>
  <dcterms:created xsi:type="dcterms:W3CDTF">2015-07-09T13:12:56Z</dcterms:created>
  <dcterms:modified xsi:type="dcterms:W3CDTF">2022-06-08T20:35:26Z</dcterms:modified>
</cp:coreProperties>
</file>