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</p:sldMasterIdLst>
  <p:sldIdLst>
    <p:sldId id="293" r:id="rId4"/>
    <p:sldId id="351" r:id="rId5"/>
    <p:sldId id="258" r:id="rId6"/>
    <p:sldId id="260" r:id="rId7"/>
    <p:sldId id="261" r:id="rId8"/>
    <p:sldId id="262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CCA49C"/>
    <a:srgbClr val="AE6F62"/>
    <a:srgbClr val="404040"/>
    <a:srgbClr val="314C57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86" autoAdjust="0"/>
    <p:restoredTop sz="90636" autoAdjust="0"/>
  </p:normalViewPr>
  <p:slideViewPr>
    <p:cSldViewPr>
      <p:cViewPr varScale="1">
        <p:scale>
          <a:sx n="69" d="100"/>
          <a:sy n="69" d="100"/>
        </p:scale>
        <p:origin x="91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5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0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4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79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5229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9569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975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506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475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215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00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5290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693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4402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6/10/2022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124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3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74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753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831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000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797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6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738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624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270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3338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0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2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9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8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1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40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0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00781-90CB-4D6E-9D40-D04786717836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DEAFC-EC57-4700-9B36-48FA9E1E5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51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2618119"/>
            <a:ext cx="1005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Using Semicolons and Colons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Purposes and Functions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81188" y="1794808"/>
            <a:ext cx="1921011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/>
              <a:t>Colon</a:t>
            </a: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endParaRPr lang="en-US" sz="2400" b="1" dirty="0">
              <a:solidFill>
                <a:srgbClr val="386546"/>
              </a:solidFill>
            </a:endParaRPr>
          </a:p>
          <a:p>
            <a:pPr algn="r"/>
            <a:r>
              <a:rPr lang="en-US" sz="2400" b="1" dirty="0"/>
              <a:t>No colon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86200" y="1784866"/>
            <a:ext cx="6156960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404040"/>
                </a:solidFill>
              </a:rPr>
              <a:t>The rock band will play in five cities</a:t>
            </a:r>
            <a:r>
              <a:rPr lang="en-US" sz="2400" b="1" dirty="0">
                <a:solidFill>
                  <a:srgbClr val="404040"/>
                </a:solidFill>
                <a:highlight>
                  <a:srgbClr val="C7D4CB"/>
                </a:highlight>
              </a:rPr>
              <a:t>:</a:t>
            </a:r>
            <a:r>
              <a:rPr lang="en-US" sz="2400" b="1" dirty="0">
                <a:solidFill>
                  <a:srgbClr val="404040"/>
                </a:solidFill>
              </a:rPr>
              <a:t> </a:t>
            </a:r>
            <a:r>
              <a:rPr lang="en-US" sz="2400" dirty="0">
                <a:solidFill>
                  <a:srgbClr val="404040"/>
                </a:solidFill>
              </a:rPr>
              <a:t>Philadelphia, Chicago, Houston, Los Angeles, and Seattle. </a:t>
            </a:r>
          </a:p>
          <a:p>
            <a:endParaRPr lang="en-US" sz="2400" strike="sngStrike" dirty="0">
              <a:solidFill>
                <a:srgbClr val="404040"/>
              </a:solidFill>
            </a:endParaRPr>
          </a:p>
          <a:p>
            <a:r>
              <a:rPr lang="en-US" sz="2400" dirty="0">
                <a:solidFill>
                  <a:srgbClr val="404040"/>
                </a:solidFill>
              </a:rPr>
              <a:t>Her favorite movies include </a:t>
            </a:r>
            <a:r>
              <a:rPr lang="en-US" sz="2400" i="1" dirty="0">
                <a:solidFill>
                  <a:srgbClr val="404040"/>
                </a:solidFill>
              </a:rPr>
              <a:t>Jaws</a:t>
            </a:r>
            <a:r>
              <a:rPr lang="en-US" sz="2400" dirty="0">
                <a:solidFill>
                  <a:srgbClr val="404040"/>
                </a:solidFill>
              </a:rPr>
              <a:t>, </a:t>
            </a:r>
            <a:r>
              <a:rPr lang="en-US" sz="2400" i="1" dirty="0">
                <a:solidFill>
                  <a:srgbClr val="404040"/>
                </a:solidFill>
              </a:rPr>
              <a:t>Jurassic Park</a:t>
            </a:r>
            <a:r>
              <a:rPr lang="en-US" sz="2400" dirty="0">
                <a:solidFill>
                  <a:srgbClr val="404040"/>
                </a:solidFill>
              </a:rPr>
              <a:t>, and </a:t>
            </a:r>
            <a:r>
              <a:rPr lang="en-US" sz="2400" i="1" dirty="0">
                <a:solidFill>
                  <a:srgbClr val="404040"/>
                </a:solidFill>
              </a:rPr>
              <a:t>Sleeping Beauty</a:t>
            </a:r>
            <a:r>
              <a:rPr lang="en-US" sz="2400" dirty="0">
                <a:solidFill>
                  <a:srgbClr val="40404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5441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Purposes and Functions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33800" y="2362200"/>
            <a:ext cx="47244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To whom it may concern</a:t>
            </a:r>
            <a:r>
              <a:rPr lang="en-US" sz="3200" b="1" dirty="0">
                <a:highlight>
                  <a:srgbClr val="C7D4CB"/>
                </a:highlight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193884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Purposes and Functions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881188" y="1794808"/>
            <a:ext cx="1921011" cy="193899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2400" b="1" dirty="0"/>
              <a:t>Colon</a:t>
            </a:r>
          </a:p>
          <a:p>
            <a:pPr algn="r"/>
            <a:endParaRPr lang="en-US" sz="2400" b="1" dirty="0">
              <a:solidFill>
                <a:srgbClr val="314C57"/>
              </a:solidFill>
            </a:endParaRPr>
          </a:p>
          <a:p>
            <a:pPr algn="r"/>
            <a:endParaRPr lang="en-US" sz="2400" b="1" dirty="0">
              <a:solidFill>
                <a:srgbClr val="314C57"/>
              </a:solidFill>
            </a:endParaRPr>
          </a:p>
          <a:p>
            <a:pPr algn="r"/>
            <a:endParaRPr lang="en-US" sz="2400" b="1" dirty="0">
              <a:solidFill>
                <a:srgbClr val="314C57"/>
              </a:solidFill>
            </a:endParaRPr>
          </a:p>
          <a:p>
            <a:pPr algn="r"/>
            <a:r>
              <a:rPr lang="en-US" sz="2400" b="1" dirty="0"/>
              <a:t>Comma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86200" y="1784866"/>
            <a:ext cx="6156960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dirty="0">
                <a:solidFill>
                  <a:srgbClr val="404040"/>
                </a:solidFill>
              </a:rPr>
              <a:t>President Roosevelt’s famous words continue to resonate today</a:t>
            </a:r>
            <a:r>
              <a:rPr lang="en-US" sz="2400" b="1" dirty="0">
                <a:solidFill>
                  <a:srgbClr val="404040"/>
                </a:solidFill>
                <a:highlight>
                  <a:srgbClr val="C7D4CB"/>
                </a:highlight>
              </a:rPr>
              <a:t>:</a:t>
            </a:r>
            <a:r>
              <a:rPr lang="en-US" sz="2400" dirty="0">
                <a:solidFill>
                  <a:srgbClr val="404040"/>
                </a:solidFill>
              </a:rPr>
              <a:t> “The only thing we have to fear is fear itself.”</a:t>
            </a:r>
          </a:p>
          <a:p>
            <a:endParaRPr lang="en-US" sz="2400" strike="sngStrike" dirty="0">
              <a:solidFill>
                <a:srgbClr val="404040"/>
              </a:solidFill>
            </a:endParaRPr>
          </a:p>
          <a:p>
            <a:r>
              <a:rPr lang="en-US" sz="2400" dirty="0">
                <a:solidFill>
                  <a:srgbClr val="404040"/>
                </a:solidFill>
              </a:rPr>
              <a:t>According to Socrates</a:t>
            </a:r>
            <a:r>
              <a:rPr lang="en-US" sz="2400" b="1" dirty="0">
                <a:solidFill>
                  <a:srgbClr val="404040"/>
                </a:solidFill>
                <a:highlight>
                  <a:srgbClr val="C7D4CB"/>
                </a:highlight>
              </a:rPr>
              <a:t>,</a:t>
            </a:r>
            <a:r>
              <a:rPr lang="en-US" sz="2400" dirty="0">
                <a:solidFill>
                  <a:srgbClr val="404040"/>
                </a:solidFill>
              </a:rPr>
              <a:t> “An unexamined life is not worth living.”</a:t>
            </a:r>
          </a:p>
        </p:txBody>
      </p:sp>
    </p:spTree>
    <p:extLst>
      <p:ext uri="{BB962C8B-B14F-4D97-AF65-F5344CB8AC3E}">
        <p14:creationId xmlns:p14="http://schemas.microsoft.com/office/powerpoint/2010/main" val="2496159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Purposes and Functions of Colons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81401" y="2025134"/>
            <a:ext cx="192101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3200" b="1" dirty="0"/>
              <a:t>Ratio</a:t>
            </a:r>
          </a:p>
          <a:p>
            <a:pPr algn="r"/>
            <a:endParaRPr lang="en-US" sz="3200" b="1" dirty="0">
              <a:solidFill>
                <a:srgbClr val="CCA49C"/>
              </a:solidFill>
            </a:endParaRPr>
          </a:p>
          <a:p>
            <a:pPr algn="r"/>
            <a:r>
              <a:rPr lang="en-US" sz="3200" b="1" dirty="0"/>
              <a:t>Time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815013" y="2012729"/>
            <a:ext cx="44958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404040"/>
                </a:solidFill>
              </a:rPr>
              <a:t>1</a:t>
            </a:r>
            <a:r>
              <a:rPr lang="en-US" sz="3200" b="1" dirty="0">
                <a:solidFill>
                  <a:srgbClr val="404040"/>
                </a:solidFill>
                <a:highlight>
                  <a:srgbClr val="C7D4CB"/>
                </a:highlight>
              </a:rPr>
              <a:t>:</a:t>
            </a:r>
            <a:r>
              <a:rPr lang="en-US" sz="3200" dirty="0">
                <a:solidFill>
                  <a:srgbClr val="404040"/>
                </a:solidFill>
              </a:rPr>
              <a:t>3</a:t>
            </a:r>
          </a:p>
          <a:p>
            <a:endParaRPr lang="en-US" sz="3200" dirty="0">
              <a:solidFill>
                <a:srgbClr val="404040"/>
              </a:solidFill>
            </a:endParaRPr>
          </a:p>
          <a:p>
            <a:r>
              <a:rPr lang="en-US" sz="3200" dirty="0">
                <a:solidFill>
                  <a:srgbClr val="404040"/>
                </a:solidFill>
              </a:rPr>
              <a:t>10</a:t>
            </a:r>
            <a:r>
              <a:rPr lang="en-US" sz="3200" b="1" dirty="0">
                <a:solidFill>
                  <a:srgbClr val="404040"/>
                </a:solidFill>
                <a:highlight>
                  <a:srgbClr val="C7D4CB"/>
                </a:highlight>
              </a:rPr>
              <a:t>:</a:t>
            </a:r>
            <a:r>
              <a:rPr lang="en-US" sz="3200" dirty="0">
                <a:solidFill>
                  <a:srgbClr val="404040"/>
                </a:solidFill>
              </a:rPr>
              <a:t>45</a:t>
            </a: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051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794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Purposes and Functions of Semicolons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Purposes and Functions of Colons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Using Semicolons and 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11584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Semicolon</a:t>
              </a:r>
            </a:p>
            <a:p>
              <a:pPr algn="ctr"/>
              <a:r>
                <a:rPr lang="en-US" sz="10000" b="1" dirty="0"/>
                <a:t>;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11583"/>
              <a:ext cx="3325552" cy="230212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Colon</a:t>
              </a:r>
            </a:p>
            <a:p>
              <a:pPr algn="ctr"/>
              <a:r>
                <a:rPr lang="en-US" sz="10000" b="1" dirty="0"/>
                <a:t>:</a:t>
              </a:r>
            </a:p>
          </p:txBody>
        </p:sp>
      </p:grpSp>
      <p:sp>
        <p:nvSpPr>
          <p:cNvPr id="14" name="Oval 13"/>
          <p:cNvSpPr/>
          <p:nvPr/>
        </p:nvSpPr>
        <p:spPr>
          <a:xfrm>
            <a:off x="5726444" y="2887732"/>
            <a:ext cx="739110" cy="844663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chemeClr val="tx1"/>
                </a:solidFill>
              </a:rPr>
              <a:t>+</a:t>
            </a:r>
            <a:endParaRPr lang="en-US" sz="9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95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2"/>
            <a:ext cx="7608462" cy="3252041"/>
            <a:chOff x="365111" y="1821206"/>
            <a:chExt cx="8443024" cy="3298656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6"/>
              <a:chOff x="365111" y="1821206"/>
              <a:chExt cx="8443024" cy="329865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7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10652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53722" y="2968427"/>
              <a:ext cx="3325552" cy="967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/>
                <a:t>Combining related sentences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968427"/>
              <a:ext cx="3325552" cy="96778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/>
                <a:t>Separating list items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4408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490860"/>
            <a:ext cx="7807571" cy="13080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Sunscreen is very important. </a:t>
            </a:r>
          </a:p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It blocks the sun’s harmful ultraviolet rays.</a:t>
            </a:r>
          </a:p>
        </p:txBody>
      </p:sp>
    </p:spTree>
    <p:extLst>
      <p:ext uri="{BB962C8B-B14F-4D97-AF65-F5344CB8AC3E}">
        <p14:creationId xmlns:p14="http://schemas.microsoft.com/office/powerpoint/2010/main" val="417816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60125" y="2514600"/>
            <a:ext cx="807174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Sunscreen is very important</a:t>
            </a:r>
            <a:r>
              <a:rPr lang="en-US" sz="3200" b="1" dirty="0">
                <a:highlight>
                  <a:srgbClr val="C7D4CB"/>
                </a:highlight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it blocks the sun’s harmful ultraviolet rays.</a:t>
            </a:r>
          </a:p>
        </p:txBody>
      </p:sp>
    </p:spTree>
    <p:extLst>
      <p:ext uri="{BB962C8B-B14F-4D97-AF65-F5344CB8AC3E}">
        <p14:creationId xmlns:p14="http://schemas.microsoft.com/office/powerpoint/2010/main" val="1248465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60055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I bought juicy, bright apples, crisp, fresh pears, ripe, sweet bananas, and seedless, firm grapes.</a:t>
            </a:r>
          </a:p>
        </p:txBody>
      </p:sp>
    </p:spTree>
    <p:extLst>
      <p:ext uri="{BB962C8B-B14F-4D97-AF65-F5344CB8AC3E}">
        <p14:creationId xmlns:p14="http://schemas.microsoft.com/office/powerpoint/2010/main" val="210664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Semicolons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4" y="2360055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404040"/>
                </a:solidFill>
              </a:rPr>
              <a:t>I bought juicy, bright apples</a:t>
            </a:r>
            <a:r>
              <a:rPr lang="en-US" sz="3200" b="1" dirty="0">
                <a:solidFill>
                  <a:srgbClr val="404040"/>
                </a:solidFill>
              </a:rPr>
              <a:t>;</a:t>
            </a:r>
            <a:r>
              <a:rPr lang="en-US" sz="3200" dirty="0">
                <a:solidFill>
                  <a:srgbClr val="404040"/>
                </a:solidFill>
              </a:rPr>
              <a:t> crisp, fresh pears</a:t>
            </a:r>
            <a:r>
              <a:rPr lang="en-US" sz="3200" b="1" dirty="0">
                <a:highlight>
                  <a:srgbClr val="C7D4CB"/>
                </a:highlight>
              </a:rPr>
              <a:t>;</a:t>
            </a:r>
            <a:r>
              <a:rPr lang="en-US" sz="3200" dirty="0">
                <a:solidFill>
                  <a:srgbClr val="404040"/>
                </a:solidFill>
              </a:rPr>
              <a:t> ripe, sweet bananas</a:t>
            </a:r>
            <a:r>
              <a:rPr lang="en-US" sz="3200" b="1" dirty="0">
                <a:highlight>
                  <a:srgbClr val="C7D4CB"/>
                </a:highlight>
              </a:rPr>
              <a:t>;</a:t>
            </a:r>
            <a:r>
              <a:rPr lang="en-US" sz="3200" dirty="0">
                <a:solidFill>
                  <a:srgbClr val="404040"/>
                </a:solidFill>
              </a:rPr>
              <a:t> and seedless, firm grapes.</a:t>
            </a:r>
          </a:p>
        </p:txBody>
      </p:sp>
    </p:spTree>
    <p:extLst>
      <p:ext uri="{BB962C8B-B14F-4D97-AF65-F5344CB8AC3E}">
        <p14:creationId xmlns:p14="http://schemas.microsoft.com/office/powerpoint/2010/main" val="2766689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Colons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Lists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Quotes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38457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Related numbers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Salutations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9090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254</Words>
  <Application>Microsoft Office PowerPoint</Application>
  <PresentationFormat>Widescreen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11</cp:revision>
  <dcterms:created xsi:type="dcterms:W3CDTF">2015-07-10T16:38:23Z</dcterms:created>
  <dcterms:modified xsi:type="dcterms:W3CDTF">2022-06-10T21:16:09Z</dcterms:modified>
</cp:coreProperties>
</file>