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</p:sldMasterIdLst>
  <p:sldIdLst>
    <p:sldId id="293" r:id="rId4"/>
    <p:sldId id="351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84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691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336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242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1060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6958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2007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4174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9784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1804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8745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00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8825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6359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3472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0737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7816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3790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8940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8966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2698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49877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835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78276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3273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69557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16663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32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770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955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554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037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764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33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B55EA-BAB6-4837-AFFA-60CB65A95E88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593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B55EA-BAB6-4837-AFFA-60CB65A95E88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737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052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Quotation Marks, Parentheses, and Brackets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931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Quotation Marks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Parentheses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Brackets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Quotation Marks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881186" y="2743200"/>
            <a:ext cx="8429625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/>
              <a:t>Zora Neale Hurston wrote, </a:t>
            </a:r>
            <a:r>
              <a:rPr lang="en-US" sz="2800" dirty="0">
                <a:solidFill>
                  <a:schemeClr val="bg1"/>
                </a:solidFill>
                <a:highlight>
                  <a:srgbClr val="386546"/>
                </a:highlight>
                <a:uFill>
                  <a:solidFill>
                    <a:srgbClr val="386546"/>
                  </a:solidFill>
                </a:uFill>
              </a:rPr>
              <a:t>“</a:t>
            </a:r>
            <a:r>
              <a:rPr lang="en-US" sz="2800" dirty="0">
                <a:uFill>
                  <a:solidFill>
                    <a:srgbClr val="386546"/>
                  </a:solidFill>
                </a:uFill>
              </a:rPr>
              <a:t>There are years that ask questions and years that answer.</a:t>
            </a:r>
            <a:r>
              <a:rPr lang="en-US" sz="2800" dirty="0">
                <a:solidFill>
                  <a:schemeClr val="bg1"/>
                </a:solidFill>
                <a:highlight>
                  <a:srgbClr val="386546"/>
                </a:highlight>
                <a:uFill>
                  <a:solidFill>
                    <a:srgbClr val="386546"/>
                  </a:solidFill>
                </a:uFill>
              </a:rPr>
              <a:t>”</a:t>
            </a:r>
            <a:r>
              <a:rPr lang="en-US" sz="2800" dirty="0">
                <a:uFill>
                  <a:solidFill>
                    <a:srgbClr val="386546"/>
                  </a:solidFill>
                </a:uFill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81CCE1-4B60-2DE8-8935-C86BFE1C5471}"/>
              </a:ext>
            </a:extLst>
          </p:cNvPr>
          <p:cNvSpPr txBox="1"/>
          <p:nvPr/>
        </p:nvSpPr>
        <p:spPr>
          <a:xfrm>
            <a:off x="3925662" y="1440789"/>
            <a:ext cx="43406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Repeating someone else’s words</a:t>
            </a:r>
          </a:p>
        </p:txBody>
      </p:sp>
    </p:spTree>
    <p:extLst>
      <p:ext uri="{BB962C8B-B14F-4D97-AF65-F5344CB8AC3E}">
        <p14:creationId xmlns:p14="http://schemas.microsoft.com/office/powerpoint/2010/main" val="611672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Quotation Marks 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/>
          <p:cNvSpPr/>
          <p:nvPr/>
        </p:nvSpPr>
        <p:spPr>
          <a:xfrm>
            <a:off x="3326650" y="1536952"/>
            <a:ext cx="5443662" cy="608874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Titles of articles</a:t>
            </a:r>
          </a:p>
        </p:txBody>
      </p:sp>
      <p:sp>
        <p:nvSpPr>
          <p:cNvPr id="55" name="Rectangle 54"/>
          <p:cNvSpPr/>
          <p:nvPr/>
        </p:nvSpPr>
        <p:spPr>
          <a:xfrm>
            <a:off x="3326650" y="2281873"/>
            <a:ext cx="5443662" cy="608874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Titles of short stories</a:t>
            </a:r>
          </a:p>
        </p:txBody>
      </p:sp>
      <p:sp>
        <p:nvSpPr>
          <p:cNvPr id="58" name="Rectangle 57"/>
          <p:cNvSpPr/>
          <p:nvPr/>
        </p:nvSpPr>
        <p:spPr>
          <a:xfrm>
            <a:off x="3326650" y="3032690"/>
            <a:ext cx="5443662" cy="608874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Titles of book chapters</a:t>
            </a:r>
          </a:p>
        </p:txBody>
      </p:sp>
      <p:sp>
        <p:nvSpPr>
          <p:cNvPr id="61" name="Rectangle 60"/>
          <p:cNvSpPr/>
          <p:nvPr/>
        </p:nvSpPr>
        <p:spPr>
          <a:xfrm>
            <a:off x="3326650" y="3765690"/>
            <a:ext cx="5443662" cy="608874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Titles of songs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326650" y="4494297"/>
            <a:ext cx="5443662" cy="608874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Titles of television episodes</a:t>
            </a:r>
          </a:p>
        </p:txBody>
      </p:sp>
    </p:spTree>
    <p:extLst>
      <p:ext uri="{BB962C8B-B14F-4D97-AF65-F5344CB8AC3E}">
        <p14:creationId xmlns:p14="http://schemas.microsoft.com/office/powerpoint/2010/main" val="1631567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Quotation Marks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881188" y="2286000"/>
            <a:ext cx="8429625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/>
              <a:t>In Chapter 2, </a:t>
            </a:r>
            <a:r>
              <a:rPr lang="en-US" sz="2400" dirty="0">
                <a:solidFill>
                  <a:schemeClr val="bg1"/>
                </a:solidFill>
                <a:highlight>
                  <a:srgbClr val="386546"/>
                </a:highlight>
              </a:rPr>
              <a:t>“</a:t>
            </a:r>
            <a:r>
              <a:rPr lang="en-US" sz="2400" dirty="0"/>
              <a:t>Climate Change and Controversy,</a:t>
            </a:r>
            <a:r>
              <a:rPr lang="en-US" sz="2400" dirty="0">
                <a:solidFill>
                  <a:schemeClr val="bg1"/>
                </a:solidFill>
                <a:highlight>
                  <a:srgbClr val="386546"/>
                </a:highlight>
              </a:rPr>
              <a:t>”</a:t>
            </a:r>
            <a:r>
              <a:rPr lang="en-US" sz="2400" dirty="0"/>
              <a:t> the author explores arguments from different points of view. </a:t>
            </a:r>
          </a:p>
        </p:txBody>
      </p:sp>
    </p:spTree>
    <p:extLst>
      <p:ext uri="{BB962C8B-B14F-4D97-AF65-F5344CB8AC3E}">
        <p14:creationId xmlns:p14="http://schemas.microsoft.com/office/powerpoint/2010/main" val="2831043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Quotation Marks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066922" y="1295400"/>
            <a:ext cx="8058154" cy="1115568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bg1"/>
                </a:solidFill>
              </a:rPr>
              <a:t>Quotation marks always come in pairs.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066922" y="2568459"/>
            <a:ext cx="8058154" cy="111758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bg1"/>
                </a:solidFill>
              </a:rPr>
              <a:t>Punctuation that appears at the end of a quote should be inside the quotation marks.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59565A-FF60-B2C4-A8F7-605B7A5D3214}"/>
              </a:ext>
            </a:extLst>
          </p:cNvPr>
          <p:cNvSpPr txBox="1"/>
          <p:nvPr/>
        </p:nvSpPr>
        <p:spPr>
          <a:xfrm>
            <a:off x="2814978" y="3985368"/>
            <a:ext cx="74958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Exception</a:t>
            </a:r>
            <a:r>
              <a:rPr lang="en-US" sz="2400" dirty="0"/>
              <a:t>: I can’t believe you’ve never read “The Lottery</a:t>
            </a:r>
            <a:r>
              <a:rPr lang="en-US" sz="2400" dirty="0">
                <a:solidFill>
                  <a:schemeClr val="bg1"/>
                </a:solidFill>
                <a:highlight>
                  <a:srgbClr val="386546"/>
                </a:highlight>
              </a:rPr>
              <a:t>”!</a:t>
            </a:r>
          </a:p>
        </p:txBody>
      </p:sp>
      <p:sp>
        <p:nvSpPr>
          <p:cNvPr id="6" name="Arrow: Bent-Up 5">
            <a:extLst>
              <a:ext uri="{FF2B5EF4-FFF2-40B4-BE49-F238E27FC236}">
                <a16:creationId xmlns:a16="http://schemas.microsoft.com/office/drawing/2014/main" id="{A9556FCF-7AB1-436D-13AC-1BE93D9C9A5A}"/>
              </a:ext>
            </a:extLst>
          </p:cNvPr>
          <p:cNvSpPr/>
          <p:nvPr/>
        </p:nvSpPr>
        <p:spPr>
          <a:xfrm rot="5400000">
            <a:off x="2254852" y="3783274"/>
            <a:ext cx="607809" cy="512442"/>
          </a:xfrm>
          <a:prstGeom prst="bentUp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799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Parentheses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172307" y="2133600"/>
            <a:ext cx="9847386" cy="166199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/>
              <a:t>Henry VIII </a:t>
            </a:r>
            <a:r>
              <a:rPr lang="en-US" sz="2400" dirty="0">
                <a:solidFill>
                  <a:schemeClr val="bg1"/>
                </a:solidFill>
                <a:highlight>
                  <a:srgbClr val="386546"/>
                </a:highlight>
              </a:rPr>
              <a:t>(</a:t>
            </a:r>
            <a:r>
              <a:rPr lang="en-US" sz="2400" dirty="0"/>
              <a:t>1491–1547</a:t>
            </a:r>
            <a:r>
              <a:rPr lang="en-US" sz="2400" dirty="0">
                <a:solidFill>
                  <a:schemeClr val="bg1"/>
                </a:solidFill>
                <a:highlight>
                  <a:srgbClr val="386546"/>
                </a:highlight>
              </a:rPr>
              <a:t>)</a:t>
            </a:r>
            <a:r>
              <a:rPr lang="en-US" sz="2400" dirty="0"/>
              <a:t> ruled England for almost forty years. </a:t>
            </a:r>
          </a:p>
          <a:p>
            <a:pPr>
              <a:spcAft>
                <a:spcPts val="1800"/>
              </a:spcAft>
            </a:pPr>
            <a:endParaRPr lang="en-US" sz="2400" dirty="0"/>
          </a:p>
          <a:p>
            <a:pPr>
              <a:spcAft>
                <a:spcPts val="1800"/>
              </a:spcAft>
            </a:pPr>
            <a:r>
              <a:rPr lang="en-US" sz="2400" dirty="0"/>
              <a:t>This drug has not been approved by the Food and Drug Administration </a:t>
            </a:r>
            <a:r>
              <a:rPr lang="en-US" sz="2400" dirty="0">
                <a:solidFill>
                  <a:schemeClr val="bg1"/>
                </a:solidFill>
                <a:highlight>
                  <a:srgbClr val="386546"/>
                </a:highlight>
              </a:rPr>
              <a:t>(</a:t>
            </a:r>
            <a:r>
              <a:rPr lang="en-US" sz="2400" dirty="0"/>
              <a:t>FDA</a:t>
            </a:r>
            <a:r>
              <a:rPr lang="en-US" sz="2400" dirty="0">
                <a:solidFill>
                  <a:schemeClr val="bg1"/>
                </a:solidFill>
                <a:highlight>
                  <a:srgbClr val="386546"/>
                </a:highlight>
              </a:rPr>
              <a:t>)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27196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Brackets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606663" y="2362200"/>
            <a:ext cx="8978674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/>
              <a:t>When my partner left her job, she had to sign several documents (including a nondisclosure agreement </a:t>
            </a:r>
            <a:r>
              <a:rPr lang="en-US" sz="2400" dirty="0">
                <a:solidFill>
                  <a:schemeClr val="bg1"/>
                </a:solidFill>
                <a:highlight>
                  <a:srgbClr val="386546"/>
                </a:highlight>
              </a:rPr>
              <a:t>[</a:t>
            </a:r>
            <a:r>
              <a:rPr lang="en-US" sz="2400" dirty="0"/>
              <a:t>NDA</a:t>
            </a:r>
            <a:r>
              <a:rPr lang="en-US" sz="2400" dirty="0">
                <a:solidFill>
                  <a:schemeClr val="bg1"/>
                </a:solidFill>
                <a:highlight>
                  <a:srgbClr val="386546"/>
                </a:highlight>
              </a:rPr>
              <a:t>]</a:t>
            </a:r>
            <a:r>
              <a:rPr lang="en-US" sz="24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76166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Brackets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4" y="2313889"/>
            <a:ext cx="7807571" cy="166199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/>
              <a:t>Colbie said, “I love it.” </a:t>
            </a:r>
          </a:p>
          <a:p>
            <a:pPr>
              <a:spcAft>
                <a:spcPts val="1800"/>
              </a:spcAft>
            </a:pPr>
            <a:endParaRPr lang="en-US" sz="2400" dirty="0"/>
          </a:p>
          <a:p>
            <a:pPr>
              <a:spcAft>
                <a:spcPts val="1800"/>
              </a:spcAft>
            </a:pPr>
            <a:r>
              <a:rPr lang="en-US" sz="2400" dirty="0"/>
              <a:t>Colbie said, “I love </a:t>
            </a:r>
            <a:r>
              <a:rPr lang="en-US" sz="2400" dirty="0">
                <a:solidFill>
                  <a:schemeClr val="bg1"/>
                </a:solidFill>
                <a:highlight>
                  <a:srgbClr val="386546"/>
                </a:highlight>
              </a:rPr>
              <a:t>[</a:t>
            </a:r>
            <a:r>
              <a:rPr lang="en-US" sz="2400" dirty="0"/>
              <a:t>my new car</a:t>
            </a:r>
            <a:r>
              <a:rPr lang="en-US" sz="2400" dirty="0">
                <a:solidFill>
                  <a:schemeClr val="bg1"/>
                </a:solidFill>
                <a:highlight>
                  <a:srgbClr val="386546"/>
                </a:highlight>
              </a:rPr>
              <a:t>]</a:t>
            </a:r>
            <a:r>
              <a:rPr lang="en-US" sz="2400" dirty="0"/>
              <a:t>.” </a:t>
            </a:r>
          </a:p>
        </p:txBody>
      </p:sp>
    </p:spTree>
    <p:extLst>
      <p:ext uri="{BB962C8B-B14F-4D97-AF65-F5344CB8AC3E}">
        <p14:creationId xmlns:p14="http://schemas.microsoft.com/office/powerpoint/2010/main" val="75210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190</Words>
  <Application>Microsoft Office PowerPoint</Application>
  <PresentationFormat>Widescreen</PresentationFormat>
  <Paragraphs>32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Brown</dc:creator>
  <cp:lastModifiedBy>Caitlin Edahl</cp:lastModifiedBy>
  <cp:revision>2</cp:revision>
  <dcterms:created xsi:type="dcterms:W3CDTF">2015-10-07T14:12:03Z</dcterms:created>
  <dcterms:modified xsi:type="dcterms:W3CDTF">2022-06-09T18:42:46Z</dcterms:modified>
</cp:coreProperties>
</file>