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sldIdLst>
    <p:sldId id="376" r:id="rId3"/>
    <p:sldId id="351" r:id="rId4"/>
    <p:sldId id="348" r:id="rId5"/>
    <p:sldId id="365" r:id="rId6"/>
    <p:sldId id="378" r:id="rId7"/>
    <p:sldId id="347" r:id="rId8"/>
    <p:sldId id="319" r:id="rId9"/>
    <p:sldId id="328" r:id="rId10"/>
    <p:sldId id="364" r:id="rId11"/>
    <p:sldId id="379" r:id="rId12"/>
    <p:sldId id="380" r:id="rId13"/>
    <p:sldId id="381" r:id="rId14"/>
    <p:sldId id="370" r:id="rId15"/>
    <p:sldId id="374" r:id="rId16"/>
    <p:sldId id="340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therine Cleveland" initials="K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D4CB"/>
    <a:srgbClr val="386546"/>
    <a:srgbClr val="314C57"/>
    <a:srgbClr val="F2E2D2"/>
    <a:srgbClr val="CCA49C"/>
    <a:srgbClr val="F3EDE7"/>
    <a:srgbClr val="627981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930" autoAdjust="0"/>
    <p:restoredTop sz="94913" autoAdjust="0"/>
  </p:normalViewPr>
  <p:slideViewPr>
    <p:cSldViewPr snapToGrid="0">
      <p:cViewPr varScale="1">
        <p:scale>
          <a:sx n="76" d="100"/>
          <a:sy n="76" d="100"/>
        </p:scale>
        <p:origin x="350" y="5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commentAuthors" Target="commentAuthors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149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89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77876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0192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027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520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611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351934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996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194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949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5954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6488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7415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073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268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289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87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872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792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055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39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52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>
                  <a:lumMod val="75000"/>
                  <a:lumOff val="2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Using Ellipses, Hyphens, and Dashes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525942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66926" y="1532677"/>
            <a:ext cx="8058151" cy="2918744"/>
            <a:chOff x="1906953" y="1849761"/>
            <a:chExt cx="5443662" cy="3216464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1"/>
              <a:ext cx="5443662" cy="321646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57659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92214" y="2494956"/>
            <a:ext cx="7807571" cy="11430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careful re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creation of the destroyed monument took archaeologists over ten years.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79394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8C6DAD1-BE8D-C226-1937-D5D58C446CDE}"/>
              </a:ext>
            </a:extLst>
          </p:cNvPr>
          <p:cNvGrpSpPr/>
          <p:nvPr/>
        </p:nvGrpSpPr>
        <p:grpSpPr>
          <a:xfrm>
            <a:off x="3374169" y="1541105"/>
            <a:ext cx="5443662" cy="2498332"/>
            <a:chOff x="3374168" y="1531057"/>
            <a:chExt cx="5443662" cy="2498332"/>
          </a:xfrm>
        </p:grpSpPr>
        <p:sp>
          <p:nvSpPr>
            <p:cNvPr id="23" name="Rectangle 22"/>
            <p:cNvSpPr/>
            <p:nvPr/>
          </p:nvSpPr>
          <p:spPr>
            <a:xfrm>
              <a:off x="3374168" y="1531057"/>
              <a:ext cx="5443662" cy="2498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35049" y="1579929"/>
              <a:ext cx="5274381" cy="523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Numbers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9594" y="2297713"/>
              <a:ext cx="22652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thirty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five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35209" y="3015497"/>
              <a:ext cx="207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one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half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2733627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Dashes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2494885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Similar length to lowercase </a:t>
              </a:r>
              <a:r>
                <a:rPr lang="en-US" sz="2000" i="1" dirty="0"/>
                <a:t>m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3222074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2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No spaces before or after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19736" y="1256224"/>
            <a:ext cx="1152528" cy="1069848"/>
            <a:chOff x="3876675" y="1736761"/>
            <a:chExt cx="2671735" cy="1029277"/>
          </a:xfrm>
          <a:solidFill>
            <a:srgbClr val="C7D4CB"/>
          </a:solidFill>
        </p:grpSpPr>
        <p:sp>
          <p:nvSpPr>
            <p:cNvPr id="20" name="Rounded Rectangle 19"/>
            <p:cNvSpPr/>
            <p:nvPr/>
          </p:nvSpPr>
          <p:spPr>
            <a:xfrm>
              <a:off x="3876675" y="1736761"/>
              <a:ext cx="2671735" cy="102927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3944" y="1911354"/>
              <a:ext cx="2337198" cy="6810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62501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Dashes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274766" y="1721537"/>
            <a:ext cx="7941452" cy="65221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54048" y="1873852"/>
              <a:ext cx="7807571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Use dashes when a word group already contains multiple commas.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2007909" y="144694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860BB7B-D6F7-BBCB-7A59-1E025EE3F23A}"/>
              </a:ext>
            </a:extLst>
          </p:cNvPr>
          <p:cNvSpPr txBox="1"/>
          <p:nvPr/>
        </p:nvSpPr>
        <p:spPr>
          <a:xfrm>
            <a:off x="1259036" y="2970586"/>
            <a:ext cx="9673928" cy="1143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Fantastic Four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Mr. Fantastic, the Invisible Girl, the Human Torch, and the Thing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first appeared in a comic book in 1961.</a:t>
            </a:r>
          </a:p>
        </p:txBody>
      </p:sp>
    </p:spTree>
    <p:extLst>
      <p:ext uri="{BB962C8B-B14F-4D97-AF65-F5344CB8AC3E}">
        <p14:creationId xmlns:p14="http://schemas.microsoft.com/office/powerpoint/2010/main" val="42917425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Dashes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/>
          <p:cNvGrpSpPr/>
          <p:nvPr/>
        </p:nvGrpSpPr>
        <p:grpSpPr>
          <a:xfrm>
            <a:off x="2274766" y="1721537"/>
            <a:ext cx="7941452" cy="652211"/>
            <a:chOff x="542923" y="1736761"/>
            <a:chExt cx="8058154" cy="806935"/>
          </a:xfrm>
          <a:solidFill>
            <a:srgbClr val="C7D4CB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75408" y="1890783"/>
              <a:ext cx="6289804" cy="495028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Use dashes to give greater emphasis to extra information.</a:t>
              </a:r>
            </a:p>
          </p:txBody>
        </p:sp>
      </p:grpSp>
      <p:sp>
        <p:nvSpPr>
          <p:cNvPr id="5" name="Oval 4"/>
          <p:cNvSpPr/>
          <p:nvPr/>
        </p:nvSpPr>
        <p:spPr>
          <a:xfrm>
            <a:off x="2007909" y="1446949"/>
            <a:ext cx="636683" cy="600693"/>
          </a:xfrm>
          <a:prstGeom prst="ellipse">
            <a:avLst/>
          </a:prstGeom>
          <a:solidFill>
            <a:schemeClr val="bg1"/>
          </a:solidFill>
          <a:ln w="3810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4157954-BB51-92E4-100E-6E9591BD00D3}"/>
              </a:ext>
            </a:extLst>
          </p:cNvPr>
          <p:cNvSpPr txBox="1"/>
          <p:nvPr/>
        </p:nvSpPr>
        <p:spPr>
          <a:xfrm>
            <a:off x="1711389" y="3134464"/>
            <a:ext cx="8769219" cy="589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full impact of the loss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 $100,000 of it</a:t>
            </a:r>
            <a:r>
              <a:rPr lang="en-US" sz="2400" dirty="0">
                <a:effectLst/>
                <a:highlight>
                  <a:srgbClr val="C7D4CB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 sz="2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did not yet seem real.</a:t>
            </a:r>
          </a:p>
        </p:txBody>
      </p:sp>
    </p:spTree>
    <p:extLst>
      <p:ext uri="{BB962C8B-B14F-4D97-AF65-F5344CB8AC3E}">
        <p14:creationId xmlns:p14="http://schemas.microsoft.com/office/powerpoint/2010/main" val="12712009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Ellipses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libri" panose="020F0502020204030204"/>
              </a:rPr>
              <a:t>Hyphens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Dashes</a:t>
            </a:r>
          </a:p>
          <a:p>
            <a:pPr marL="285750" marR="0" lvl="0" indent="-2857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070112" y="3799120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Always add spaces before, after, and between.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066922" y="2557949"/>
            <a:ext cx="8058154" cy="1067579"/>
          </a:xfrm>
          <a:prstGeom prst="rect">
            <a:avLst/>
          </a:prstGeom>
          <a:solidFill>
            <a:srgbClr val="C7D4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Use ellipses to show that information has been removed from a quotation.</a:t>
            </a:r>
          </a:p>
        </p:txBody>
      </p:sp>
      <p:grpSp>
        <p:nvGrpSpPr>
          <p:cNvPr id="34" name="Group 33"/>
          <p:cNvGrpSpPr/>
          <p:nvPr/>
        </p:nvGrpSpPr>
        <p:grpSpPr>
          <a:xfrm>
            <a:off x="5519735" y="1316779"/>
            <a:ext cx="1152528" cy="1067579"/>
            <a:chOff x="3876675" y="1736762"/>
            <a:chExt cx="2671735" cy="806935"/>
          </a:xfrm>
          <a:solidFill>
            <a:srgbClr val="C7D4CB"/>
          </a:solidFill>
        </p:grpSpPr>
        <p:sp>
          <p:nvSpPr>
            <p:cNvPr id="35" name="Rounded Rectangle 34"/>
            <p:cNvSpPr/>
            <p:nvPr/>
          </p:nvSpPr>
          <p:spPr>
            <a:xfrm>
              <a:off x="3876675" y="1736762"/>
              <a:ext cx="2671735" cy="806935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056649" y="1754422"/>
              <a:ext cx="2337198" cy="5815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400" dirty="0"/>
                <a:t>. . 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089443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5009" y="1282204"/>
            <a:ext cx="8429624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phone, with all of its bells and whistles, is any better than the phone I currently use.”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6425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8339C40-6653-83F7-85C4-8BAD971EE00F}"/>
              </a:ext>
            </a:extLst>
          </p:cNvPr>
          <p:cNvSpPr txBox="1"/>
          <p:nvPr/>
        </p:nvSpPr>
        <p:spPr>
          <a:xfrm>
            <a:off x="914400" y="1951361"/>
            <a:ext cx="12779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Original</a:t>
            </a:r>
          </a:p>
        </p:txBody>
      </p:sp>
    </p:spTree>
    <p:extLst>
      <p:ext uri="{BB962C8B-B14F-4D97-AF65-F5344CB8AC3E}">
        <p14:creationId xmlns:p14="http://schemas.microsoft.com/office/powerpoint/2010/main" val="2532602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675009" y="1282204"/>
            <a:ext cx="8429624" cy="1830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phone, with all of its bells and whistles, is any better than the phone I currently use.”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416425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Ellipses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78339C40-6653-83F7-85C4-8BAD971EE00F}"/>
              </a:ext>
            </a:extLst>
          </p:cNvPr>
          <p:cNvSpPr txBox="1"/>
          <p:nvPr/>
        </p:nvSpPr>
        <p:spPr>
          <a:xfrm>
            <a:off x="914400" y="1951361"/>
            <a:ext cx="127791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Original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5BE4E5-9838-11DF-71A9-847516233E2C}"/>
              </a:ext>
            </a:extLst>
          </p:cNvPr>
          <p:cNvSpPr txBox="1"/>
          <p:nvPr/>
        </p:nvSpPr>
        <p:spPr>
          <a:xfrm>
            <a:off x="2675009" y="3625145"/>
            <a:ext cx="8429624" cy="12305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dirty="0"/>
              <a:t>One of the survey participants said, “I don’t think this new phone</a:t>
            </a:r>
            <a:r>
              <a:rPr lang="en-US" sz="2600" dirty="0">
                <a:highlight>
                  <a:srgbClr val="C7D4CB"/>
                </a:highlight>
              </a:rPr>
              <a:t> . . . </a:t>
            </a:r>
            <a:r>
              <a:rPr lang="en-US" sz="2600" dirty="0"/>
              <a:t>is any better than the phone I currently use.”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405BAA-272B-53F6-3950-97FE5F145C37}"/>
              </a:ext>
            </a:extLst>
          </p:cNvPr>
          <p:cNvSpPr txBox="1"/>
          <p:nvPr/>
        </p:nvSpPr>
        <p:spPr>
          <a:xfrm>
            <a:off x="914400" y="4012948"/>
            <a:ext cx="1253805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b="1" dirty="0"/>
              <a:t>Revised</a:t>
            </a:r>
          </a:p>
        </p:txBody>
      </p:sp>
    </p:spTree>
    <p:extLst>
      <p:ext uri="{BB962C8B-B14F-4D97-AF65-F5344CB8AC3E}">
        <p14:creationId xmlns:p14="http://schemas.microsoft.com/office/powerpoint/2010/main" val="3171227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3326650" y="2494885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23" name="Rectangle 22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Compound nouns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3326650" y="3222074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5" name="Rectangle 54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967835" y="1986222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Compound adjectives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326650" y="3949263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58" name="Rectangle 57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Words with prefixes</a:t>
              </a:r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326650" y="4676452"/>
            <a:ext cx="5443662" cy="608874"/>
            <a:chOff x="1906953" y="1849761"/>
            <a:chExt cx="5443662" cy="693935"/>
          </a:xfrm>
          <a:solidFill>
            <a:srgbClr val="C7D4CB"/>
          </a:solidFill>
        </p:grpSpPr>
        <p:sp>
          <p:nvSpPr>
            <p:cNvPr id="61" name="Rectangle 60"/>
            <p:cNvSpPr/>
            <p:nvPr/>
          </p:nvSpPr>
          <p:spPr>
            <a:xfrm>
              <a:off x="1906953" y="1849761"/>
              <a:ext cx="5443662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967835" y="1986221"/>
              <a:ext cx="5274381" cy="45600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Numbers</a:t>
              </a:r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5519736" y="1256224"/>
            <a:ext cx="1152528" cy="1069848"/>
            <a:chOff x="3876675" y="1736761"/>
            <a:chExt cx="2671735" cy="1029277"/>
          </a:xfrm>
          <a:solidFill>
            <a:srgbClr val="C7D4CB"/>
          </a:solidFill>
        </p:grpSpPr>
        <p:sp>
          <p:nvSpPr>
            <p:cNvPr id="20" name="Rounded Rectangle 19"/>
            <p:cNvSpPr/>
            <p:nvPr/>
          </p:nvSpPr>
          <p:spPr>
            <a:xfrm>
              <a:off x="3876675" y="1736761"/>
              <a:ext cx="2671735" cy="1029277"/>
            </a:xfrm>
            <a:prstGeom prst="round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43944" y="1911354"/>
              <a:ext cx="2337198" cy="681041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dirty="0"/>
                <a:t>-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734572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0" cy="799463"/>
            <a:chOff x="-1" y="463132"/>
            <a:chExt cx="9144000" cy="799463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Hyphens</a:t>
              </a:r>
            </a:p>
          </p:txBody>
        </p:sp>
        <p:cxnSp>
          <p:nvCxnSpPr>
            <p:cNvPr id="27" name="Straight Connector 26"/>
            <p:cNvCxnSpPr/>
            <p:nvPr/>
          </p:nvCxnSpPr>
          <p:spPr>
            <a:xfrm>
              <a:off x="357186" y="1262595"/>
              <a:ext cx="8429625" cy="0"/>
            </a:xfrm>
            <a:prstGeom prst="line">
              <a:avLst/>
            </a:prstGeom>
            <a:ln w="12700">
              <a:solidFill>
                <a:srgbClr val="32354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08C6DAD1-BE8D-C226-1937-D5D58C446CDE}"/>
              </a:ext>
            </a:extLst>
          </p:cNvPr>
          <p:cNvGrpSpPr/>
          <p:nvPr/>
        </p:nvGrpSpPr>
        <p:grpSpPr>
          <a:xfrm>
            <a:off x="3374169" y="1541105"/>
            <a:ext cx="5443662" cy="2498332"/>
            <a:chOff x="3374168" y="1531057"/>
            <a:chExt cx="5443662" cy="2498332"/>
          </a:xfrm>
        </p:grpSpPr>
        <p:sp>
          <p:nvSpPr>
            <p:cNvPr id="23" name="Rectangle 22"/>
            <p:cNvSpPr/>
            <p:nvPr/>
          </p:nvSpPr>
          <p:spPr>
            <a:xfrm>
              <a:off x="3374168" y="1531057"/>
              <a:ext cx="5443662" cy="2498332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3435049" y="1579929"/>
              <a:ext cx="5274381" cy="5232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nouns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4939594" y="2297713"/>
              <a:ext cx="2265287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mother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in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law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5035209" y="3015497"/>
              <a:ext cx="207405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dirty="0"/>
                <a:t>two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year</a:t>
              </a:r>
              <a:r>
                <a:rPr lang="en-US" sz="2800" dirty="0">
                  <a:highlight>
                    <a:srgbClr val="C7D4CB"/>
                  </a:highlight>
                </a:rPr>
                <a:t>-</a:t>
              </a:r>
              <a:r>
                <a:rPr lang="en-US" sz="2800" dirty="0"/>
                <a:t>old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370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2171700" y="1707441"/>
            <a:ext cx="7848600" cy="2462624"/>
            <a:chOff x="1906953" y="1849760"/>
            <a:chExt cx="5443662" cy="3911854"/>
          </a:xfrm>
          <a:solidFill>
            <a:schemeClr val="bg1"/>
          </a:solidFill>
        </p:grpSpPr>
        <p:sp>
          <p:nvSpPr>
            <p:cNvPr id="10" name="Rectangle 9"/>
            <p:cNvSpPr/>
            <p:nvPr/>
          </p:nvSpPr>
          <p:spPr>
            <a:xfrm>
              <a:off x="1906953" y="1849760"/>
              <a:ext cx="5443662" cy="391185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967835" y="1898571"/>
              <a:ext cx="5274381" cy="83113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Compound adjectives</a:t>
              </a:r>
            </a:p>
          </p:txBody>
        </p:sp>
      </p:grp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64111" y="3068283"/>
            <a:ext cx="7263778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star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studded cast included all my favorite celebrities.</a:t>
            </a:r>
          </a:p>
        </p:txBody>
      </p:sp>
    </p:spTree>
    <p:extLst>
      <p:ext uri="{BB962C8B-B14F-4D97-AF65-F5344CB8AC3E}">
        <p14:creationId xmlns:p14="http://schemas.microsoft.com/office/powerpoint/2010/main" val="25331171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2066926" y="1532677"/>
            <a:ext cx="8058151" cy="2918744"/>
            <a:chOff x="1906953" y="1849761"/>
            <a:chExt cx="5443662" cy="3216464"/>
          </a:xfrm>
          <a:solidFill>
            <a:schemeClr val="bg1"/>
          </a:solidFill>
        </p:grpSpPr>
        <p:sp>
          <p:nvSpPr>
            <p:cNvPr id="11" name="Rectangle 10"/>
            <p:cNvSpPr/>
            <p:nvPr/>
          </p:nvSpPr>
          <p:spPr>
            <a:xfrm>
              <a:off x="1906953" y="1849761"/>
              <a:ext cx="5443662" cy="3216464"/>
            </a:xfrm>
            <a:prstGeom prst="rect">
              <a:avLst/>
            </a:prstGeom>
            <a:grpFill/>
            <a:ln w="38100">
              <a:solidFill>
                <a:srgbClr val="C7D4C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rgbClr val="323542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1967835" y="1898570"/>
              <a:ext cx="5274381" cy="576590"/>
            </a:xfrm>
            <a:prstGeom prst="rect">
              <a:avLst/>
            </a:prstGeom>
            <a:grp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/>
                <a:t>Prefixes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2192214" y="2494956"/>
            <a:ext cx="7807571" cy="114307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en-US" sz="2400" dirty="0">
                <a:solidFill>
                  <a:srgbClr val="323542"/>
                </a:solidFill>
              </a:rPr>
              <a:t>The ex</a:t>
            </a:r>
            <a:r>
              <a:rPr lang="en-US" sz="2400" dirty="0">
                <a:solidFill>
                  <a:srgbClr val="323542"/>
                </a:solidFill>
                <a:highlight>
                  <a:srgbClr val="C7D4CB"/>
                </a:highlight>
              </a:rPr>
              <a:t>-</a:t>
            </a:r>
            <a:r>
              <a:rPr lang="en-US" sz="2400" dirty="0">
                <a:solidFill>
                  <a:srgbClr val="323542"/>
                </a:solidFill>
              </a:rPr>
              <a:t>teacher used his experiences in the classroom as the basis for his novel.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solidFill>
                  <a:srgbClr val="323542"/>
                </a:solidFill>
                <a:latin typeface="Century Gothic" panose="020B0502020202020204" pitchFamily="34" charset="0"/>
              </a:rPr>
              <a:t>Hyphens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035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1142</TotalTime>
  <Words>289</Words>
  <Application>Microsoft Office PowerPoint</Application>
  <PresentationFormat>Widescreen</PresentationFormat>
  <Paragraphs>54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Caitlin Edahl</cp:lastModifiedBy>
  <cp:revision>130</cp:revision>
  <dcterms:created xsi:type="dcterms:W3CDTF">2014-11-06T15:36:04Z</dcterms:created>
  <dcterms:modified xsi:type="dcterms:W3CDTF">2022-06-09T19:47:47Z</dcterms:modified>
</cp:coreProperties>
</file>