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6" r:id="rId2"/>
    <p:sldMasterId id="2147483708" r:id="rId3"/>
  </p:sldMasterIdLst>
  <p:notesMasterIdLst>
    <p:notesMasterId r:id="rId22"/>
  </p:notesMasterIdLst>
  <p:sldIdLst>
    <p:sldId id="293" r:id="rId4"/>
    <p:sldId id="351" r:id="rId5"/>
    <p:sldId id="269" r:id="rId6"/>
    <p:sldId id="259" r:id="rId7"/>
    <p:sldId id="260" r:id="rId8"/>
    <p:sldId id="294" r:id="rId9"/>
    <p:sldId id="277" r:id="rId10"/>
    <p:sldId id="285" r:id="rId11"/>
    <p:sldId id="295" r:id="rId12"/>
    <p:sldId id="296" r:id="rId13"/>
    <p:sldId id="278" r:id="rId14"/>
    <p:sldId id="272" r:id="rId15"/>
    <p:sldId id="297" r:id="rId16"/>
    <p:sldId id="273" r:id="rId17"/>
    <p:sldId id="298" r:id="rId18"/>
    <p:sldId id="280" r:id="rId19"/>
    <p:sldId id="299" r:id="rId20"/>
    <p:sldId id="26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C7D4CB"/>
    <a:srgbClr val="CCA49C"/>
    <a:srgbClr val="F3EDE7"/>
    <a:srgbClr val="627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3" autoAdjust="0"/>
    <p:restoredTop sz="96197" autoAdjust="0"/>
  </p:normalViewPr>
  <p:slideViewPr>
    <p:cSldViewPr>
      <p:cViewPr varScale="1">
        <p:scale>
          <a:sx n="121" d="100"/>
          <a:sy n="121" d="100"/>
        </p:scale>
        <p:origin x="176" y="2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4EDEAC-D2A4-4073-834F-79DE226053EE}" type="datetimeFigureOut">
              <a:rPr lang="en-US" smtClean="0"/>
              <a:t>6/3/22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F8C23-969C-42BE-9B7A-B05B6D68B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47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2774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8171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7835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650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6/3/22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969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6/3/22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40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6/3/22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417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3325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391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084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547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886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5759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6378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920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6/3/22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9328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238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4917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2432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0367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2592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5116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9546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1230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7332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914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6/3/22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9828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997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22667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9255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242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6/3/22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957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6/3/22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32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6/3/22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354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6/3/22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327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6/3/22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232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6/3/22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444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6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7C8C5-FF2F-4E2D-8173-D04F3DE74409}" type="datetimeFigureOut">
              <a:rPr lang="en-US" smtClean="0"/>
              <a:t>6/3/22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6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6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34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7C8C5-FF2F-4E2D-8173-D04F3DE74409}" type="datetimeFigureOut">
              <a:rPr lang="en-US" smtClean="0"/>
              <a:t>6/3/22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818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11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Understanding Pronouns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7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Gender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2E335C8-2636-40DD-870E-9F9849FEB559}"/>
              </a:ext>
            </a:extLst>
          </p:cNvPr>
          <p:cNvGrpSpPr/>
          <p:nvPr/>
        </p:nvGrpSpPr>
        <p:grpSpPr>
          <a:xfrm>
            <a:off x="1881187" y="1447800"/>
            <a:ext cx="8429626" cy="2733427"/>
            <a:chOff x="365111" y="1821206"/>
            <a:chExt cx="8443024" cy="2655275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06DCEA23-AA00-340B-BCFB-A32BA5BF788D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2655275"/>
              <a:chOff x="365111" y="1821206"/>
              <a:chExt cx="8443024" cy="2655275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7A35D2BB-4533-D3F8-E65A-6614374CBA6D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265527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7A4DCB21-5A83-15F1-38F5-48CE88EC7A42}"/>
                  </a:ext>
                </a:extLst>
              </p:cNvPr>
              <p:cNvSpPr/>
              <p:nvPr/>
            </p:nvSpPr>
            <p:spPr>
              <a:xfrm>
                <a:off x="4632374" y="1821207"/>
                <a:ext cx="4175761" cy="2655274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C2CBAE1D-3458-DBC3-A653-512256110084}"/>
                  </a:ext>
                </a:extLst>
              </p:cNvPr>
              <p:cNvSpPr/>
              <p:nvPr/>
            </p:nvSpPr>
            <p:spPr>
              <a:xfrm>
                <a:off x="4180835" y="2655593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02F9054-075A-D8B5-5F45-6E8F1744BA8F}"/>
                </a:ext>
              </a:extLst>
            </p:cNvPr>
            <p:cNvSpPr txBox="1"/>
            <p:nvPr/>
          </p:nvSpPr>
          <p:spPr>
            <a:xfrm>
              <a:off x="790215" y="1881162"/>
              <a:ext cx="3325552" cy="242800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he or she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him or her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his or hers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2885A8D0-16AF-BBA8-DFA8-828F9A29C0F4}"/>
                </a:ext>
              </a:extLst>
            </p:cNvPr>
            <p:cNvSpPr txBox="1"/>
            <p:nvPr/>
          </p:nvSpPr>
          <p:spPr>
            <a:xfrm>
              <a:off x="5057477" y="1881162"/>
              <a:ext cx="3325552" cy="242800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they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them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theirs</a:t>
              </a:r>
            </a:p>
          </p:txBody>
        </p:sp>
      </p:grpSp>
      <p:sp>
        <p:nvSpPr>
          <p:cNvPr id="11" name="Star: 10 Points 10">
            <a:extLst>
              <a:ext uri="{FF2B5EF4-FFF2-40B4-BE49-F238E27FC236}">
                <a16:creationId xmlns:a16="http://schemas.microsoft.com/office/drawing/2014/main" id="{F3CCAC2C-9735-0C1D-8770-5A15A363763C}"/>
              </a:ext>
            </a:extLst>
          </p:cNvPr>
          <p:cNvSpPr/>
          <p:nvPr/>
        </p:nvSpPr>
        <p:spPr>
          <a:xfrm rot="421388">
            <a:off x="9400931" y="1771951"/>
            <a:ext cx="1554480" cy="1554480"/>
          </a:xfrm>
          <a:prstGeom prst="star10">
            <a:avLst/>
          </a:prstGeom>
          <a:solidFill>
            <a:schemeClr val="bg1"/>
          </a:solidFill>
          <a:ln w="7620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dirty="0">
                <a:solidFill>
                  <a:sysClr val="windowText" lastClr="000000"/>
                </a:solidFill>
              </a:rPr>
              <a:t>Inclusive</a:t>
            </a:r>
            <a:endParaRPr lang="en-US" sz="2000" b="1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146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Case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22927"/>
            <a:ext cx="2080340" cy="2644272"/>
            <a:chOff x="1149291" y="1753237"/>
            <a:chExt cx="2080340" cy="122849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22849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4" y="1813481"/>
              <a:ext cx="1664514" cy="98662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ysClr val="windowText" lastClr="000000"/>
                  </a:solidFill>
                </a:rPr>
                <a:t>Subjective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I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you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they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7056"/>
            <a:ext cx="2080340" cy="2767036"/>
            <a:chOff x="5914363" y="1747690"/>
            <a:chExt cx="2080340" cy="1288604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2314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ysClr val="windowText" lastClr="00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82" y="1810813"/>
              <a:ext cx="1664514" cy="12254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ysClr val="windowText" lastClr="000000"/>
                  </a:solidFill>
                </a:rPr>
                <a:t>Possessive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my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your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their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31238"/>
            <a:ext cx="2080340" cy="2635962"/>
            <a:chOff x="3531827" y="1747690"/>
            <a:chExt cx="2080340" cy="122756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22756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ysClr val="windowText" lastClr="000000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8" y="1804208"/>
              <a:ext cx="2080339" cy="98898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ysClr val="windowText" lastClr="000000"/>
                  </a:solidFill>
                </a:rPr>
                <a:t>Objective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me 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you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them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4017E2FC-144C-056A-F72D-39405368EFC6}"/>
              </a:ext>
            </a:extLst>
          </p:cNvPr>
          <p:cNvSpPr txBox="1"/>
          <p:nvPr/>
        </p:nvSpPr>
        <p:spPr>
          <a:xfrm>
            <a:off x="3159463" y="4384092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subject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13F920A-5EC8-0DA1-B6B5-D872ABE1ED56}"/>
              </a:ext>
            </a:extLst>
          </p:cNvPr>
          <p:cNvSpPr txBox="1"/>
          <p:nvPr/>
        </p:nvSpPr>
        <p:spPr>
          <a:xfrm>
            <a:off x="5055825" y="4406780"/>
            <a:ext cx="20803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object of preposition or verb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BB075C9-7383-73A7-BC7E-83139BD86D5A}"/>
              </a:ext>
            </a:extLst>
          </p:cNvPr>
          <p:cNvSpPr txBox="1"/>
          <p:nvPr/>
        </p:nvSpPr>
        <p:spPr>
          <a:xfrm>
            <a:off x="7711913" y="4384091"/>
            <a:ext cx="15332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ownership</a:t>
            </a:r>
          </a:p>
        </p:txBody>
      </p:sp>
    </p:spTree>
    <p:extLst>
      <p:ext uri="{BB962C8B-B14F-4D97-AF65-F5344CB8AC3E}">
        <p14:creationId xmlns:p14="http://schemas.microsoft.com/office/powerpoint/2010/main" val="1100890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Indefinite Pronouns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381500" y="2667000"/>
            <a:ext cx="34290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b="1" dirty="0">
                <a:solidFill>
                  <a:srgbClr val="386546"/>
                </a:solidFill>
              </a:rPr>
              <a:t>All</a:t>
            </a:r>
            <a:r>
              <a:rPr lang="en-US" sz="3600" b="1" dirty="0">
                <a:solidFill>
                  <a:srgbClr val="627981"/>
                </a:solidFill>
              </a:rPr>
              <a:t> </a:t>
            </a:r>
            <a:r>
              <a:rPr lang="en-US" sz="3600" dirty="0">
                <a:solidFill>
                  <a:srgbClr val="323542"/>
                </a:solidFill>
              </a:rPr>
              <a:t>are welcome.</a:t>
            </a:r>
            <a:endParaRPr lang="en-US" sz="3600" b="1" dirty="0">
              <a:solidFill>
                <a:srgbClr val="323542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A6A1AD3-48F5-A4A3-60B8-085939E5503E}"/>
              </a:ext>
            </a:extLst>
          </p:cNvPr>
          <p:cNvSpPr txBox="1"/>
          <p:nvPr/>
        </p:nvSpPr>
        <p:spPr>
          <a:xfrm>
            <a:off x="4941228" y="1579289"/>
            <a:ext cx="2309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antecedent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3DD305B-204D-FCA2-71B7-D481C3C4F540}"/>
              </a:ext>
            </a:extLst>
          </p:cNvPr>
          <p:cNvCxnSpPr>
            <a:cxnSpLocks/>
          </p:cNvCxnSpPr>
          <p:nvPr/>
        </p:nvCxnSpPr>
        <p:spPr>
          <a:xfrm>
            <a:off x="4941228" y="1748781"/>
            <a:ext cx="2309543" cy="308619"/>
          </a:xfrm>
          <a:prstGeom prst="line">
            <a:avLst/>
          </a:prstGeom>
          <a:ln w="38100">
            <a:solidFill>
              <a:srgbClr val="C7D4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06009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Indefinite Pronouns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E39D863E-F8F3-E17A-53EC-FBB931D6CD3C}"/>
              </a:ext>
            </a:extLst>
          </p:cNvPr>
          <p:cNvGrpSpPr/>
          <p:nvPr/>
        </p:nvGrpSpPr>
        <p:grpSpPr>
          <a:xfrm>
            <a:off x="2590800" y="1524000"/>
            <a:ext cx="2080340" cy="2644272"/>
            <a:chOff x="1149291" y="1753237"/>
            <a:chExt cx="2080340" cy="1228495"/>
          </a:xfrm>
          <a:solidFill>
            <a:srgbClr val="C7D4CB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7202301-1237-EDE9-A1BD-1AABAD703319}"/>
                </a:ext>
              </a:extLst>
            </p:cNvPr>
            <p:cNvSpPr/>
            <p:nvPr/>
          </p:nvSpPr>
          <p:spPr>
            <a:xfrm>
              <a:off x="1149291" y="1753237"/>
              <a:ext cx="2080340" cy="122849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10F13FC-B460-6A94-86A5-D2504837FF40}"/>
                </a:ext>
              </a:extLst>
            </p:cNvPr>
            <p:cNvSpPr txBox="1"/>
            <p:nvPr/>
          </p:nvSpPr>
          <p:spPr>
            <a:xfrm>
              <a:off x="1357204" y="1813481"/>
              <a:ext cx="1664514" cy="98662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ysClr val="windowText" lastClr="000000"/>
                  </a:solidFill>
                </a:rPr>
                <a:t>Singular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anybody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someone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C65DF43-1E70-B875-7B35-7C6E6755D430}"/>
              </a:ext>
            </a:extLst>
          </p:cNvPr>
          <p:cNvGrpSpPr/>
          <p:nvPr/>
        </p:nvGrpSpPr>
        <p:grpSpPr>
          <a:xfrm>
            <a:off x="7355872" y="1518130"/>
            <a:ext cx="2080340" cy="2740809"/>
            <a:chOff x="5914363" y="1747690"/>
            <a:chExt cx="2080340" cy="1276390"/>
          </a:xfrm>
          <a:solidFill>
            <a:srgbClr val="C7D4CB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176A652-10AB-1C61-1E8B-1A9B94FDD5FB}"/>
                </a:ext>
              </a:extLst>
            </p:cNvPr>
            <p:cNvSpPr/>
            <p:nvPr/>
          </p:nvSpPr>
          <p:spPr>
            <a:xfrm>
              <a:off x="5914363" y="1747690"/>
              <a:ext cx="2080340" cy="12314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ysClr val="windowText" lastClr="000000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A37E93E-56F8-E3F4-AF3B-FDEE91712B49}"/>
                </a:ext>
              </a:extLst>
            </p:cNvPr>
            <p:cNvSpPr txBox="1"/>
            <p:nvPr/>
          </p:nvSpPr>
          <p:spPr>
            <a:xfrm>
              <a:off x="6122282" y="1823026"/>
              <a:ext cx="1664514" cy="12010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ysClr val="windowText" lastClr="000000"/>
                  </a:solidFill>
                </a:rPr>
                <a:t>Both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any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some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ysClr val="windowText" lastClr="000000"/>
                </a:solidFill>
              </a:endParaRP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3409B07-2CDB-7176-1B0C-52EEDFD8869E}"/>
              </a:ext>
            </a:extLst>
          </p:cNvPr>
          <p:cNvGrpSpPr/>
          <p:nvPr/>
        </p:nvGrpSpPr>
        <p:grpSpPr>
          <a:xfrm>
            <a:off x="4973336" y="1532311"/>
            <a:ext cx="2080340" cy="2635962"/>
            <a:chOff x="3531827" y="1747690"/>
            <a:chExt cx="2080340" cy="1227563"/>
          </a:xfrm>
          <a:solidFill>
            <a:srgbClr val="C7D4CB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C9CE06-B233-A277-FA07-515EFD2CD38E}"/>
                </a:ext>
              </a:extLst>
            </p:cNvPr>
            <p:cNvSpPr/>
            <p:nvPr/>
          </p:nvSpPr>
          <p:spPr>
            <a:xfrm>
              <a:off x="3531827" y="1747690"/>
              <a:ext cx="2080340" cy="122756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ysClr val="windowText" lastClr="000000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28FECA4-2F19-E5B4-870E-40173A4543CB}"/>
                </a:ext>
              </a:extLst>
            </p:cNvPr>
            <p:cNvSpPr txBox="1"/>
            <p:nvPr/>
          </p:nvSpPr>
          <p:spPr>
            <a:xfrm>
              <a:off x="3531828" y="1816421"/>
              <a:ext cx="2080339" cy="96455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ysClr val="windowText" lastClr="000000"/>
                  </a:solidFill>
                </a:rPr>
                <a:t>Plural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few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many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1475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Relative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918097" y="3120416"/>
            <a:ext cx="835580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The person </a:t>
            </a:r>
            <a:r>
              <a:rPr lang="en-US" sz="2800" b="1" dirty="0">
                <a:solidFill>
                  <a:srgbClr val="386546"/>
                </a:solidFill>
              </a:rPr>
              <a:t>who</a:t>
            </a:r>
            <a:r>
              <a:rPr lang="en-US" sz="2800" dirty="0">
                <a:solidFill>
                  <a:srgbClr val="323542"/>
                </a:solidFill>
              </a:rPr>
              <a:t> finds the missing key will be rewarded.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FB8D023-751C-F8AD-9D3B-8DE24D56DD23}"/>
              </a:ext>
            </a:extLst>
          </p:cNvPr>
          <p:cNvSpPr/>
          <p:nvPr/>
        </p:nvSpPr>
        <p:spPr>
          <a:xfrm>
            <a:off x="2709861" y="1399412"/>
            <a:ext cx="6772278" cy="76200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Introduce dependent clauses</a:t>
            </a:r>
          </a:p>
        </p:txBody>
      </p:sp>
    </p:spTree>
    <p:extLst>
      <p:ext uri="{BB962C8B-B14F-4D97-AF65-F5344CB8AC3E}">
        <p14:creationId xmlns:p14="http://schemas.microsoft.com/office/powerpoint/2010/main" val="34996393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Relative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79BFF258-27F7-A598-2F9C-B25385A6553A}"/>
              </a:ext>
            </a:extLst>
          </p:cNvPr>
          <p:cNvGrpSpPr/>
          <p:nvPr/>
        </p:nvGrpSpPr>
        <p:grpSpPr>
          <a:xfrm>
            <a:off x="3898777" y="1617751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A5D19E2-2824-A66B-727E-54F3E82C0281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98B0E94-CCBE-6217-3DF0-6C65F132DC82}"/>
                </a:ext>
              </a:extLst>
            </p:cNvPr>
            <p:cNvSpPr txBox="1"/>
            <p:nvPr/>
          </p:nvSpPr>
          <p:spPr>
            <a:xfrm>
              <a:off x="1357203" y="2220721"/>
              <a:ext cx="1664514" cy="6718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who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AD91A6D-8623-A8B1-014E-C3AA2792DAC4}"/>
              </a:ext>
            </a:extLst>
          </p:cNvPr>
          <p:cNvGrpSpPr/>
          <p:nvPr/>
        </p:nvGrpSpPr>
        <p:grpSpPr>
          <a:xfrm>
            <a:off x="6281314" y="1612204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3B7F308-D056-D69B-CD24-5436504B4831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9AB3024-E0A0-0F2D-8B53-4C094E3C6AB4}"/>
                </a:ext>
              </a:extLst>
            </p:cNvPr>
            <p:cNvSpPr txBox="1"/>
            <p:nvPr/>
          </p:nvSpPr>
          <p:spPr>
            <a:xfrm>
              <a:off x="3739740" y="2215439"/>
              <a:ext cx="1664514" cy="6718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whom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F64D41B7-0A54-424E-6130-26BA3DBF57B8}"/>
              </a:ext>
            </a:extLst>
          </p:cNvPr>
          <p:cNvSpPr txBox="1"/>
          <p:nvPr/>
        </p:nvSpPr>
        <p:spPr>
          <a:xfrm>
            <a:off x="4198039" y="3425234"/>
            <a:ext cx="1481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subjective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83CA7B7-8485-3005-0263-CBD3DBA55A75}"/>
              </a:ext>
            </a:extLst>
          </p:cNvPr>
          <p:cNvSpPr txBox="1"/>
          <p:nvPr/>
        </p:nvSpPr>
        <p:spPr>
          <a:xfrm>
            <a:off x="6642292" y="3425233"/>
            <a:ext cx="1358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objective</a:t>
            </a:r>
          </a:p>
        </p:txBody>
      </p:sp>
    </p:spTree>
    <p:extLst>
      <p:ext uri="{BB962C8B-B14F-4D97-AF65-F5344CB8AC3E}">
        <p14:creationId xmlns:p14="http://schemas.microsoft.com/office/powerpoint/2010/main" val="3716581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Pronouns in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089A9022-CCCD-AF15-0A7D-A6E0435D128F}"/>
              </a:ext>
            </a:extLst>
          </p:cNvPr>
          <p:cNvSpPr txBox="1"/>
          <p:nvPr/>
        </p:nvSpPr>
        <p:spPr>
          <a:xfrm>
            <a:off x="381000" y="1798766"/>
            <a:ext cx="11430000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000" dirty="0"/>
              <a:t>They have been graded, and they can review them online.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FAD43D-9B10-2846-B908-E57E65574086}"/>
              </a:ext>
            </a:extLst>
          </p:cNvPr>
          <p:cNvSpPr txBox="1"/>
          <p:nvPr/>
        </p:nvSpPr>
        <p:spPr>
          <a:xfrm>
            <a:off x="381000" y="3066365"/>
            <a:ext cx="11430000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000" dirty="0"/>
              <a:t>The </a:t>
            </a:r>
            <a:r>
              <a:rPr lang="en-US" sz="3000" b="1" dirty="0">
                <a:solidFill>
                  <a:srgbClr val="386546"/>
                </a:solidFill>
              </a:rPr>
              <a:t>papers</a:t>
            </a:r>
            <a:r>
              <a:rPr lang="en-US" sz="3000" dirty="0"/>
              <a:t> have been graded, and </a:t>
            </a:r>
            <a:r>
              <a:rPr lang="en-US" sz="3000" b="1" dirty="0"/>
              <a:t>students</a:t>
            </a:r>
            <a:r>
              <a:rPr lang="en-US" sz="3000" dirty="0"/>
              <a:t> can review </a:t>
            </a:r>
            <a:r>
              <a:rPr lang="en-US" sz="3000" b="1" dirty="0">
                <a:solidFill>
                  <a:srgbClr val="386546"/>
                </a:solidFill>
              </a:rPr>
              <a:t>them</a:t>
            </a:r>
            <a:r>
              <a:rPr lang="en-US" sz="3000" dirty="0"/>
              <a:t> online.</a:t>
            </a:r>
          </a:p>
        </p:txBody>
      </p:sp>
    </p:spTree>
    <p:extLst>
      <p:ext uri="{BB962C8B-B14F-4D97-AF65-F5344CB8AC3E}">
        <p14:creationId xmlns:p14="http://schemas.microsoft.com/office/powerpoint/2010/main" val="14239293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Pronouns in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089A9022-CCCD-AF15-0A7D-A6E0435D128F}"/>
              </a:ext>
            </a:extLst>
          </p:cNvPr>
          <p:cNvSpPr txBox="1"/>
          <p:nvPr/>
        </p:nvSpPr>
        <p:spPr>
          <a:xfrm>
            <a:off x="381000" y="1786147"/>
            <a:ext cx="11430000" cy="140576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  <a:spcAft>
                <a:spcPts val="1800"/>
              </a:spcAft>
            </a:pPr>
            <a:r>
              <a:rPr lang="en-US" sz="3000" dirty="0"/>
              <a:t>After taking the Spanish 104 final, </a:t>
            </a:r>
            <a:r>
              <a:rPr lang="en-US" sz="3000" b="1" dirty="0">
                <a:solidFill>
                  <a:srgbClr val="386546"/>
                </a:solidFill>
              </a:rPr>
              <a:t>Killian</a:t>
            </a:r>
            <a:r>
              <a:rPr lang="en-US" sz="3000" dirty="0"/>
              <a:t> felt like a huge weight had been lifted from </a:t>
            </a:r>
            <a:r>
              <a:rPr lang="en-US" sz="3000" b="1" dirty="0">
                <a:solidFill>
                  <a:srgbClr val="386546"/>
                </a:solidFill>
              </a:rPr>
              <a:t>his</a:t>
            </a:r>
            <a:r>
              <a:rPr lang="en-US" sz="3000" dirty="0"/>
              <a:t> shoulders.</a:t>
            </a:r>
          </a:p>
        </p:txBody>
      </p:sp>
    </p:spTree>
    <p:extLst>
      <p:ext uri="{BB962C8B-B14F-4D97-AF65-F5344CB8AC3E}">
        <p14:creationId xmlns:p14="http://schemas.microsoft.com/office/powerpoint/2010/main" val="35191763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9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989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Personal Pronouns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Indefinite Pronouns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Relative Pronouns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Pronouns in Sentences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7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Personal Pronouns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72544A1E-85DC-9376-6CAD-D95DA8DAEFF1}"/>
              </a:ext>
            </a:extLst>
          </p:cNvPr>
          <p:cNvSpPr txBox="1"/>
          <p:nvPr/>
        </p:nvSpPr>
        <p:spPr>
          <a:xfrm>
            <a:off x="5275711" y="1524000"/>
            <a:ext cx="16405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Rename</a:t>
            </a:r>
            <a:r>
              <a:rPr lang="en-US" dirty="0"/>
              <a:t>: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BA65131-AE36-D920-3604-A8862A6F4ECC}"/>
              </a:ext>
            </a:extLst>
          </p:cNvPr>
          <p:cNvSpPr/>
          <p:nvPr/>
        </p:nvSpPr>
        <p:spPr>
          <a:xfrm>
            <a:off x="1904879" y="2743200"/>
            <a:ext cx="1737360" cy="1737360"/>
          </a:xfrm>
          <a:prstGeom prst="ellipse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People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192987D-EBB0-82A5-A6CB-E2EB5118061A}"/>
              </a:ext>
            </a:extLst>
          </p:cNvPr>
          <p:cNvSpPr/>
          <p:nvPr/>
        </p:nvSpPr>
        <p:spPr>
          <a:xfrm>
            <a:off x="4124562" y="2783266"/>
            <a:ext cx="1737360" cy="1737360"/>
          </a:xfrm>
          <a:prstGeom prst="ellipse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Animals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E580A5E-B5AD-8123-949E-886745746CA3}"/>
              </a:ext>
            </a:extLst>
          </p:cNvPr>
          <p:cNvSpPr/>
          <p:nvPr/>
        </p:nvSpPr>
        <p:spPr>
          <a:xfrm>
            <a:off x="6344246" y="2743200"/>
            <a:ext cx="1737360" cy="1737360"/>
          </a:xfrm>
          <a:prstGeom prst="ellipse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Objects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0614FC5-B4AE-25FE-4B58-4E45211A6828}"/>
              </a:ext>
            </a:extLst>
          </p:cNvPr>
          <p:cNvSpPr/>
          <p:nvPr/>
        </p:nvSpPr>
        <p:spPr>
          <a:xfrm>
            <a:off x="8563929" y="2743200"/>
            <a:ext cx="1737360" cy="1737360"/>
          </a:xfrm>
          <a:prstGeom prst="ellipse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Places</a:t>
            </a:r>
          </a:p>
        </p:txBody>
      </p:sp>
    </p:spTree>
    <p:extLst>
      <p:ext uri="{BB962C8B-B14F-4D97-AF65-F5344CB8AC3E}">
        <p14:creationId xmlns:p14="http://schemas.microsoft.com/office/powerpoint/2010/main" val="1788399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7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>
                <a:solidFill>
                  <a:srgbClr val="323542"/>
                </a:solidFill>
                <a:latin typeface="Century Gothic" panose="020B0502020202020204" pitchFamily="34" charset="0"/>
              </a:rPr>
              <a:t>Personal </a:t>
            </a:r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Pronouns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7" y="1617751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20721"/>
              <a:ext cx="1664514" cy="6718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Number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7" y="3482042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92534"/>
              <a:ext cx="1664514" cy="6718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Gender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4" y="3480027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87252"/>
              <a:ext cx="1664514" cy="6718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Case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4" y="1612204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15439"/>
              <a:ext cx="1664514" cy="6718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Person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89635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7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Number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31207" y="1447800"/>
            <a:ext cx="8429626" cy="3517097"/>
            <a:chOff x="365111" y="1703323"/>
            <a:chExt cx="8443024" cy="3416538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1703323"/>
              <a:ext cx="3325552" cy="331864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/>
                <a:t>Singular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I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you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it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1703323"/>
              <a:ext cx="3325552" cy="331864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/>
                <a:t>Plural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we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you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they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80D60A67-A815-9F8F-C8CE-F6EF1859629A}"/>
              </a:ext>
            </a:extLst>
          </p:cNvPr>
          <p:cNvSpPr txBox="1"/>
          <p:nvPr/>
        </p:nvSpPr>
        <p:spPr>
          <a:xfrm>
            <a:off x="342084" y="1612207"/>
            <a:ext cx="134778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One person or object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6BF064B-7E5A-638B-7FE5-ABA86953D4E2}"/>
              </a:ext>
            </a:extLst>
          </p:cNvPr>
          <p:cNvSpPr txBox="1"/>
          <p:nvPr/>
        </p:nvSpPr>
        <p:spPr>
          <a:xfrm>
            <a:off x="10402171" y="1612206"/>
            <a:ext cx="170172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Multiple people or objects</a:t>
            </a:r>
          </a:p>
        </p:txBody>
      </p:sp>
    </p:spTree>
    <p:extLst>
      <p:ext uri="{BB962C8B-B14F-4D97-AF65-F5344CB8AC3E}">
        <p14:creationId xmlns:p14="http://schemas.microsoft.com/office/powerpoint/2010/main" val="2699695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7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Number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D3544AF5-CD98-E2FF-BEFD-A05F32B1C7E7}"/>
              </a:ext>
            </a:extLst>
          </p:cNvPr>
          <p:cNvSpPr/>
          <p:nvPr/>
        </p:nvSpPr>
        <p:spPr>
          <a:xfrm>
            <a:off x="2709861" y="1383374"/>
            <a:ext cx="6772278" cy="76200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Antecedent</a:t>
            </a:r>
            <a:r>
              <a:rPr lang="en-US" sz="2800" dirty="0">
                <a:solidFill>
                  <a:schemeClr val="tx1"/>
                </a:solidFill>
              </a:rPr>
              <a:t>: the word a pronoun renames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2E335C8-2636-40DD-870E-9F9849FEB559}"/>
              </a:ext>
            </a:extLst>
          </p:cNvPr>
          <p:cNvGrpSpPr/>
          <p:nvPr/>
        </p:nvGrpSpPr>
        <p:grpSpPr>
          <a:xfrm>
            <a:off x="1881187" y="2295771"/>
            <a:ext cx="8429626" cy="2733427"/>
            <a:chOff x="365111" y="1821206"/>
            <a:chExt cx="8443024" cy="2655275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06DCEA23-AA00-340B-BCFB-A32BA5BF788D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2655275"/>
              <a:chOff x="365111" y="1821206"/>
              <a:chExt cx="8443024" cy="2655275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7A35D2BB-4533-D3F8-E65A-6614374CBA6D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265527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7A4DCB21-5A83-15F1-38F5-48CE88EC7A42}"/>
                  </a:ext>
                </a:extLst>
              </p:cNvPr>
              <p:cNvSpPr/>
              <p:nvPr/>
            </p:nvSpPr>
            <p:spPr>
              <a:xfrm>
                <a:off x="4632374" y="1821207"/>
                <a:ext cx="4175761" cy="2655274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C2CBAE1D-3458-DBC3-A653-512256110084}"/>
                  </a:ext>
                </a:extLst>
              </p:cNvPr>
              <p:cNvSpPr/>
              <p:nvPr/>
            </p:nvSpPr>
            <p:spPr>
              <a:xfrm>
                <a:off x="4180835" y="2655593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=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02F9054-075A-D8B5-5F45-6E8F1744BA8F}"/>
                </a:ext>
              </a:extLst>
            </p:cNvPr>
            <p:cNvSpPr txBox="1"/>
            <p:nvPr/>
          </p:nvSpPr>
          <p:spPr>
            <a:xfrm>
              <a:off x="790215" y="1881162"/>
              <a:ext cx="3325552" cy="242800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/>
                <a:t>antecedent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singular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i="1" dirty="0"/>
                <a:t>cloud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2885A8D0-16AF-BBA8-DFA8-828F9A29C0F4}"/>
                </a:ext>
              </a:extLst>
            </p:cNvPr>
            <p:cNvSpPr txBox="1"/>
            <p:nvPr/>
          </p:nvSpPr>
          <p:spPr>
            <a:xfrm>
              <a:off x="5057477" y="1881162"/>
              <a:ext cx="3325552" cy="242800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/>
                <a:t>pronoun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singular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i="1" dirty="0"/>
                <a:t>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3364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Person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22927"/>
            <a:ext cx="2080340" cy="2249063"/>
            <a:chOff x="1149291" y="1753237"/>
            <a:chExt cx="2080340" cy="1044886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04488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CA49C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4" y="1811500"/>
              <a:ext cx="1664514" cy="75069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ysClr val="windowText" lastClr="000000"/>
                  </a:solidFill>
                </a:rPr>
                <a:t>First Person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I 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we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7055"/>
            <a:ext cx="2080340" cy="2254938"/>
            <a:chOff x="5914363" y="1747690"/>
            <a:chExt cx="2080340" cy="1050121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0473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82" y="1808827"/>
              <a:ext cx="1664514" cy="98898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ysClr val="windowText" lastClr="000000"/>
                  </a:solidFill>
                </a:rPr>
                <a:t>Third Person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he, she, it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they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31237"/>
            <a:ext cx="2080340" cy="2249063"/>
            <a:chOff x="3531827" y="1747690"/>
            <a:chExt cx="2080340" cy="104738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0473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1802223"/>
              <a:ext cx="2080339" cy="75248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ysClr val="windowText" lastClr="000000"/>
                  </a:solidFill>
                </a:rPr>
                <a:t>Second Person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you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0EC0563E-E0D8-4B6E-26F1-455BBBA78DEB}"/>
              </a:ext>
            </a:extLst>
          </p:cNvPr>
          <p:cNvSpPr txBox="1"/>
          <p:nvPr/>
        </p:nvSpPr>
        <p:spPr>
          <a:xfrm>
            <a:off x="2673291" y="3932816"/>
            <a:ext cx="20803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Talking about yourself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F842A0D-385A-9968-C5A7-9C07351D45DE}"/>
              </a:ext>
            </a:extLst>
          </p:cNvPr>
          <p:cNvSpPr txBox="1"/>
          <p:nvPr/>
        </p:nvSpPr>
        <p:spPr>
          <a:xfrm>
            <a:off x="5054707" y="3932816"/>
            <a:ext cx="20803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Talking directly to someone or something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5B0D33E-C5E6-AC68-8B51-88604D324592}"/>
              </a:ext>
            </a:extLst>
          </p:cNvPr>
          <p:cNvSpPr txBox="1"/>
          <p:nvPr/>
        </p:nvSpPr>
        <p:spPr>
          <a:xfrm>
            <a:off x="7436122" y="3929765"/>
            <a:ext cx="20803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Talking about someone or something</a:t>
            </a:r>
          </a:p>
        </p:txBody>
      </p:sp>
    </p:spTree>
    <p:extLst>
      <p:ext uri="{BB962C8B-B14F-4D97-AF65-F5344CB8AC3E}">
        <p14:creationId xmlns:p14="http://schemas.microsoft.com/office/powerpoint/2010/main" val="742565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Gender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22928"/>
            <a:ext cx="2080340" cy="2249425"/>
            <a:chOff x="1149291" y="1753237"/>
            <a:chExt cx="2080340" cy="1045054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04505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4" y="1844458"/>
              <a:ext cx="1664514" cy="75069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ysClr val="windowText" lastClr="000000"/>
                  </a:solidFill>
                </a:rPr>
                <a:t>Male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he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7055"/>
            <a:ext cx="2080340" cy="2249424"/>
            <a:chOff x="5914363" y="1747690"/>
            <a:chExt cx="2080340" cy="1047553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04755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ysClr val="windowText" lastClr="00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1841864"/>
              <a:ext cx="1664514" cy="93683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ysClr val="windowText" lastClr="000000"/>
                  </a:solidFill>
                </a:rPr>
                <a:t>Neutral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it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they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31237"/>
            <a:ext cx="2080340" cy="2249424"/>
            <a:chOff x="3531827" y="1747690"/>
            <a:chExt cx="2080340" cy="104755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04755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ysClr val="windowText" lastClr="000000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8" y="1835259"/>
              <a:ext cx="2080339" cy="75248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ysClr val="windowText" lastClr="000000"/>
                  </a:solidFill>
                </a:rPr>
                <a:t>Female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she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3" name="Star: 10 Points 2">
            <a:extLst>
              <a:ext uri="{FF2B5EF4-FFF2-40B4-BE49-F238E27FC236}">
                <a16:creationId xmlns:a16="http://schemas.microsoft.com/office/drawing/2014/main" id="{B1439B5B-C444-0259-49E5-96405929F476}"/>
              </a:ext>
            </a:extLst>
          </p:cNvPr>
          <p:cNvSpPr/>
          <p:nvPr/>
        </p:nvSpPr>
        <p:spPr>
          <a:xfrm rot="21186669">
            <a:off x="532007" y="1372707"/>
            <a:ext cx="1371600" cy="1371600"/>
          </a:xfrm>
          <a:prstGeom prst="star10">
            <a:avLst/>
          </a:prstGeom>
          <a:noFill/>
          <a:ln w="7620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ysClr val="windowText" lastClr="000000"/>
                </a:solidFill>
              </a:rPr>
              <a:t>Third person only</a:t>
            </a:r>
          </a:p>
        </p:txBody>
      </p:sp>
    </p:spTree>
    <p:extLst>
      <p:ext uri="{BB962C8B-B14F-4D97-AF65-F5344CB8AC3E}">
        <p14:creationId xmlns:p14="http://schemas.microsoft.com/office/powerpoint/2010/main" val="2954330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7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Gender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2E335C8-2636-40DD-870E-9F9849FEB559}"/>
              </a:ext>
            </a:extLst>
          </p:cNvPr>
          <p:cNvGrpSpPr/>
          <p:nvPr/>
        </p:nvGrpSpPr>
        <p:grpSpPr>
          <a:xfrm>
            <a:off x="1881187" y="1447800"/>
            <a:ext cx="8429626" cy="2733427"/>
            <a:chOff x="365111" y="1821206"/>
            <a:chExt cx="8443024" cy="2655275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06DCEA23-AA00-340B-BCFB-A32BA5BF788D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2655275"/>
              <a:chOff x="365111" y="1821206"/>
              <a:chExt cx="8443024" cy="2655275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7A35D2BB-4533-D3F8-E65A-6614374CBA6D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265527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7A4DCB21-5A83-15F1-38F5-48CE88EC7A42}"/>
                  </a:ext>
                </a:extLst>
              </p:cNvPr>
              <p:cNvSpPr/>
              <p:nvPr/>
            </p:nvSpPr>
            <p:spPr>
              <a:xfrm>
                <a:off x="4632374" y="1821207"/>
                <a:ext cx="4175761" cy="2655274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C2CBAE1D-3458-DBC3-A653-512256110084}"/>
                  </a:ext>
                </a:extLst>
              </p:cNvPr>
              <p:cNvSpPr/>
              <p:nvPr/>
            </p:nvSpPr>
            <p:spPr>
              <a:xfrm>
                <a:off x="4180835" y="2655593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=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02F9054-075A-D8B5-5F45-6E8F1744BA8F}"/>
                </a:ext>
              </a:extLst>
            </p:cNvPr>
            <p:cNvSpPr txBox="1"/>
            <p:nvPr/>
          </p:nvSpPr>
          <p:spPr>
            <a:xfrm>
              <a:off x="790215" y="1881162"/>
              <a:ext cx="3325552" cy="242800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/>
                <a:t>antecedent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neutral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i="1" dirty="0"/>
                <a:t>cloud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2885A8D0-16AF-BBA8-DFA8-828F9A29C0F4}"/>
                </a:ext>
              </a:extLst>
            </p:cNvPr>
            <p:cNvSpPr txBox="1"/>
            <p:nvPr/>
          </p:nvSpPr>
          <p:spPr>
            <a:xfrm>
              <a:off x="5057477" y="1881162"/>
              <a:ext cx="3325552" cy="242800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/>
                <a:t>pronoun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neutral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i="1" dirty="0"/>
                <a:t>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16861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3371</TotalTime>
  <Words>249</Words>
  <Application>Microsoft Macintosh PowerPoint</Application>
  <PresentationFormat>Widescreen</PresentationFormat>
  <Paragraphs>127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Liz Fore</cp:lastModifiedBy>
  <cp:revision>33</cp:revision>
  <dcterms:created xsi:type="dcterms:W3CDTF">2015-05-29T19:31:13Z</dcterms:created>
  <dcterms:modified xsi:type="dcterms:W3CDTF">2022-06-03T16:49:49Z</dcterms:modified>
</cp:coreProperties>
</file>