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30"/>
  </p:notesMasterIdLst>
  <p:sldIdLst>
    <p:sldId id="293" r:id="rId3"/>
    <p:sldId id="351" r:id="rId4"/>
    <p:sldId id="362" r:id="rId5"/>
    <p:sldId id="363" r:id="rId6"/>
    <p:sldId id="364" r:id="rId7"/>
    <p:sldId id="365" r:id="rId8"/>
    <p:sldId id="366" r:id="rId9"/>
    <p:sldId id="367" r:id="rId10"/>
    <p:sldId id="368" r:id="rId11"/>
    <p:sldId id="369" r:id="rId12"/>
    <p:sldId id="370" r:id="rId13"/>
    <p:sldId id="371" r:id="rId14"/>
    <p:sldId id="372" r:id="rId15"/>
    <p:sldId id="373" r:id="rId16"/>
    <p:sldId id="374" r:id="rId17"/>
    <p:sldId id="376" r:id="rId18"/>
    <p:sldId id="375" r:id="rId19"/>
    <p:sldId id="377" r:id="rId20"/>
    <p:sldId id="378" r:id="rId21"/>
    <p:sldId id="379" r:id="rId22"/>
    <p:sldId id="380" r:id="rId23"/>
    <p:sldId id="381" r:id="rId24"/>
    <p:sldId id="382" r:id="rId25"/>
    <p:sldId id="383" r:id="rId26"/>
    <p:sldId id="384" r:id="rId27"/>
    <p:sldId id="385" r:id="rId28"/>
    <p:sldId id="265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7D4CB"/>
    <a:srgbClr val="CCA49C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4" autoAdjust="0"/>
    <p:restoredTop sz="96197" autoAdjust="0"/>
  </p:normalViewPr>
  <p:slideViewPr>
    <p:cSldViewPr>
      <p:cViewPr varScale="1">
        <p:scale>
          <a:sx n="119" d="100"/>
          <a:sy n="119" d="100"/>
        </p:scale>
        <p:origin x="48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BC8C3-96F9-4D32-946A-7B29F5F84B03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AA6AA-F565-4C8E-9455-DBF222A6D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7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67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6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73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48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76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24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406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06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16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2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5681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86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460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634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437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77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0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477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25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88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973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1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Understanding Verbs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Simple Verb Tenses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Past tense</a:t>
            </a:r>
            <a:r>
              <a:rPr lang="en-US" sz="2400" dirty="0">
                <a:solidFill>
                  <a:schemeClr val="tx1"/>
                </a:solidFill>
              </a:rPr>
              <a:t>: reports on event or reflects on experience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2898040" y="3167390"/>
            <a:ext cx="6395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Alma </a:t>
            </a:r>
            <a:r>
              <a:rPr lang="en-US" sz="2800" b="1" dirty="0">
                <a:solidFill>
                  <a:srgbClr val="386546"/>
                </a:solidFill>
              </a:rPr>
              <a:t>made</a:t>
            </a:r>
            <a:r>
              <a:rPr lang="en-US" sz="2800" dirty="0"/>
              <a:t> sixty-five tortillas for the party.</a:t>
            </a:r>
          </a:p>
        </p:txBody>
      </p:sp>
      <p:sp>
        <p:nvSpPr>
          <p:cNvPr id="3" name="Arrow: Bent-Up 2">
            <a:extLst>
              <a:ext uri="{FF2B5EF4-FFF2-40B4-BE49-F238E27FC236}">
                <a16:creationId xmlns:a16="http://schemas.microsoft.com/office/drawing/2014/main" id="{18299784-61CA-8E11-0A79-4E3AF0AA8742}"/>
              </a:ext>
            </a:extLst>
          </p:cNvPr>
          <p:cNvSpPr/>
          <p:nvPr/>
        </p:nvSpPr>
        <p:spPr>
          <a:xfrm rot="5400000">
            <a:off x="4081790" y="3716921"/>
            <a:ext cx="523220" cy="457200"/>
          </a:xfrm>
          <a:prstGeom prst="bentUp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1D9EEF-15F4-04F7-3801-E0CE933A568C}"/>
              </a:ext>
            </a:extLst>
          </p:cNvPr>
          <p:cNvSpPr txBox="1"/>
          <p:nvPr/>
        </p:nvSpPr>
        <p:spPr>
          <a:xfrm>
            <a:off x="4485871" y="3805026"/>
            <a:ext cx="26057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make </a:t>
            </a:r>
            <a:r>
              <a:rPr lang="en-US" sz="2800" dirty="0"/>
              <a:t>(irregular)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159333-7CCC-A35A-7310-B970760F95ED}"/>
              </a:ext>
            </a:extLst>
          </p:cNvPr>
          <p:cNvSpPr txBox="1"/>
          <p:nvPr/>
        </p:nvSpPr>
        <p:spPr>
          <a:xfrm>
            <a:off x="3427304" y="4694344"/>
            <a:ext cx="687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call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6EDDF5-7EEE-339E-F641-E26C91C64D99}"/>
              </a:ext>
            </a:extLst>
          </p:cNvPr>
          <p:cNvSpPr txBox="1"/>
          <p:nvPr/>
        </p:nvSpPr>
        <p:spPr>
          <a:xfrm>
            <a:off x="4485871" y="4694344"/>
            <a:ext cx="24713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call</a:t>
            </a:r>
            <a:r>
              <a:rPr lang="en-US" sz="2800" b="1" u="sng" dirty="0">
                <a:solidFill>
                  <a:srgbClr val="386546"/>
                </a:solidFill>
              </a:rPr>
              <a:t>ed</a:t>
            </a:r>
            <a:r>
              <a:rPr lang="en-US" sz="2800" b="1" dirty="0">
                <a:solidFill>
                  <a:srgbClr val="386546"/>
                </a:solidFill>
              </a:rPr>
              <a:t> </a:t>
            </a:r>
            <a:r>
              <a:rPr lang="en-US" sz="2800" dirty="0"/>
              <a:t>(regular)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619E896A-03C8-712B-6F5B-479687EBF0C0}"/>
              </a:ext>
            </a:extLst>
          </p:cNvPr>
          <p:cNvSpPr/>
          <p:nvPr/>
        </p:nvSpPr>
        <p:spPr>
          <a:xfrm>
            <a:off x="4104871" y="4858232"/>
            <a:ext cx="464617" cy="247168"/>
          </a:xfrm>
          <a:prstGeom prst="righ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25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Simple Verb Tenses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301797"/>
            <a:ext cx="8058154" cy="217996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Present tense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Events or actions that are currently happening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Habits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General truths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Unchanging actions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3916395" y="3886200"/>
            <a:ext cx="4359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Moons </a:t>
            </a:r>
            <a:r>
              <a:rPr lang="en-US" sz="2800" b="1" dirty="0">
                <a:solidFill>
                  <a:srgbClr val="386546"/>
                </a:solidFill>
              </a:rPr>
              <a:t>orbit</a:t>
            </a:r>
            <a:r>
              <a:rPr lang="en-US" sz="2800" dirty="0"/>
              <a:t> around planets.</a:t>
            </a:r>
          </a:p>
        </p:txBody>
      </p:sp>
    </p:spTree>
    <p:extLst>
      <p:ext uri="{BB962C8B-B14F-4D97-AF65-F5344CB8AC3E}">
        <p14:creationId xmlns:p14="http://schemas.microsoft.com/office/powerpoint/2010/main" val="4220421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Simple Verb Tenses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301797"/>
            <a:ext cx="8058154" cy="217996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Future tense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Plans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Instructions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Things that have not taken place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2949208" y="3886200"/>
            <a:ext cx="6293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new season </a:t>
            </a:r>
            <a:r>
              <a:rPr lang="en-US" sz="2800" b="1" dirty="0">
                <a:solidFill>
                  <a:srgbClr val="386546"/>
                </a:solidFill>
              </a:rPr>
              <a:t>will stream</a:t>
            </a:r>
            <a:r>
              <a:rPr lang="en-US" sz="2800" dirty="0"/>
              <a:t> on August 21.</a:t>
            </a:r>
          </a:p>
        </p:txBody>
      </p:sp>
    </p:spTree>
    <p:extLst>
      <p:ext uri="{BB962C8B-B14F-4D97-AF65-F5344CB8AC3E}">
        <p14:creationId xmlns:p14="http://schemas.microsoft.com/office/powerpoint/2010/main" val="761777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Forms and Functions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799064" y="2748747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Infinitives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64136" y="2743200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Participles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181600" y="2743200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bg1"/>
                </a:solidFill>
                <a:latin typeface="Calibri" panose="020F0502020204030204"/>
              </a:rPr>
              <a:t>Gerunds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C2210E-A918-03F5-F2EA-2EC00074A91E}"/>
              </a:ext>
            </a:extLst>
          </p:cNvPr>
          <p:cNvSpPr/>
          <p:nvPr/>
        </p:nvSpPr>
        <p:spPr>
          <a:xfrm>
            <a:off x="2066923" y="1572021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Verbal</a:t>
            </a:r>
            <a:r>
              <a:rPr lang="en-US" sz="2400" dirty="0">
                <a:solidFill>
                  <a:schemeClr val="bg1"/>
                </a:solidFill>
              </a:rPr>
              <a:t>: verb form that functions as other parts of speech</a:t>
            </a:r>
          </a:p>
        </p:txBody>
      </p:sp>
    </p:spTree>
    <p:extLst>
      <p:ext uri="{BB962C8B-B14F-4D97-AF65-F5344CB8AC3E}">
        <p14:creationId xmlns:p14="http://schemas.microsoft.com/office/powerpoint/2010/main" val="2494888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Verb Forms and Functions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Infinitive</a:t>
            </a:r>
            <a:r>
              <a:rPr lang="en-US" sz="2400" dirty="0">
                <a:solidFill>
                  <a:schemeClr val="bg1"/>
                </a:solidFill>
              </a:rPr>
              <a:t>: verbal that functions as noun, adjective, or adverb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3465694" y="3027360"/>
            <a:ext cx="2323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to</a:t>
            </a:r>
            <a:r>
              <a:rPr lang="en-US" sz="2800" dirty="0"/>
              <a:t> + base form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A226F2-7B6E-296D-B3CB-9FA170B97487}"/>
              </a:ext>
            </a:extLst>
          </p:cNvPr>
          <p:cNvSpPr txBox="1"/>
          <p:nvPr/>
        </p:nvSpPr>
        <p:spPr>
          <a:xfrm>
            <a:off x="6477000" y="3027360"/>
            <a:ext cx="1472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to marry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583FED82-2FC4-4BF6-3263-D875D94246C1}"/>
              </a:ext>
            </a:extLst>
          </p:cNvPr>
          <p:cNvSpPr/>
          <p:nvPr/>
        </p:nvSpPr>
        <p:spPr>
          <a:xfrm>
            <a:off x="5863690" y="3165386"/>
            <a:ext cx="464617" cy="247168"/>
          </a:xfrm>
          <a:prstGeom prst="right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86546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3127813" y="3935947"/>
            <a:ext cx="5471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To marry </a:t>
            </a:r>
            <a:r>
              <a:rPr lang="en-US" sz="2800" dirty="0"/>
              <a:t>was Edwina’s primary goal.</a:t>
            </a:r>
          </a:p>
        </p:txBody>
      </p:sp>
    </p:spTree>
    <p:extLst>
      <p:ext uri="{BB962C8B-B14F-4D97-AF65-F5344CB8AC3E}">
        <p14:creationId xmlns:p14="http://schemas.microsoft.com/office/powerpoint/2010/main" val="4255490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Verb Forms and Functions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Gerund</a:t>
            </a:r>
            <a:r>
              <a:rPr lang="en-US" sz="2400" dirty="0">
                <a:solidFill>
                  <a:schemeClr val="bg1"/>
                </a:solidFill>
              </a:rPr>
              <a:t>: verbal that functions as noun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4819624" y="2999900"/>
            <a:ext cx="2552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-ing</a:t>
            </a:r>
            <a:r>
              <a:rPr lang="en-US" sz="2800" dirty="0"/>
              <a:t> + base form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3837464" y="3816372"/>
            <a:ext cx="45170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Surf</a:t>
            </a:r>
            <a:r>
              <a:rPr lang="en-US" sz="2800" b="1" u="sng" dirty="0">
                <a:solidFill>
                  <a:srgbClr val="386546"/>
                </a:solidFill>
              </a:rPr>
              <a:t>ing</a:t>
            </a:r>
            <a:r>
              <a:rPr lang="en-US" sz="2800" b="1" dirty="0">
                <a:solidFill>
                  <a:srgbClr val="386546"/>
                </a:solidFill>
              </a:rPr>
              <a:t> </a:t>
            </a:r>
            <a:r>
              <a:rPr lang="en-US" sz="2800" dirty="0"/>
              <a:t>is her favorite activity.</a:t>
            </a:r>
          </a:p>
        </p:txBody>
      </p:sp>
    </p:spTree>
    <p:extLst>
      <p:ext uri="{BB962C8B-B14F-4D97-AF65-F5344CB8AC3E}">
        <p14:creationId xmlns:p14="http://schemas.microsoft.com/office/powerpoint/2010/main" val="2730027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Forms and Functions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82DFFE91-F97E-034D-D3AA-5909C8C33FE6}"/>
              </a:ext>
            </a:extLst>
          </p:cNvPr>
          <p:cNvGrpSpPr/>
          <p:nvPr/>
        </p:nvGrpSpPr>
        <p:grpSpPr>
          <a:xfrm>
            <a:off x="3864562" y="1600200"/>
            <a:ext cx="4462876" cy="1623460"/>
            <a:chOff x="4018264" y="1600200"/>
            <a:chExt cx="4462876" cy="1623460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4018264" y="160574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Past participles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00800" y="160020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dirty="0">
                  <a:solidFill>
                    <a:schemeClr val="bg1"/>
                  </a:solidFill>
                  <a:latin typeface="Calibri" panose="020F0502020204030204"/>
                </a:rPr>
                <a:t>Present participles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0573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Verb Forms and Functions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3" y="1419381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Past participle</a:t>
            </a:r>
            <a:r>
              <a:rPr lang="en-US" sz="2400" dirty="0">
                <a:solidFill>
                  <a:schemeClr val="bg1"/>
                </a:solidFill>
              </a:rPr>
              <a:t>: verbal that shows completed action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FD17B77-CB05-9BA0-CBD7-0E6806F0017E}"/>
              </a:ext>
            </a:extLst>
          </p:cNvPr>
          <p:cNvGrpSpPr/>
          <p:nvPr/>
        </p:nvGrpSpPr>
        <p:grpSpPr>
          <a:xfrm>
            <a:off x="3048001" y="2305875"/>
            <a:ext cx="2634553" cy="1017227"/>
            <a:chOff x="3048000" y="2673383"/>
            <a:chExt cx="2634553" cy="1017227"/>
          </a:xfrm>
        </p:grpSpPr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8CE3CFB4-254B-F1CA-B29B-486B91804EE5}"/>
                </a:ext>
              </a:extLst>
            </p:cNvPr>
            <p:cNvSpPr/>
            <p:nvPr/>
          </p:nvSpPr>
          <p:spPr>
            <a:xfrm>
              <a:off x="3048000" y="2811409"/>
              <a:ext cx="464617" cy="247168"/>
            </a:xfrm>
            <a:prstGeom prst="right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86546"/>
                </a:solidFill>
              </a:endParaRP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497A6A79-64B9-1848-CE80-91A2AFD33EE2}"/>
                </a:ext>
              </a:extLst>
            </p:cNvPr>
            <p:cNvSpPr/>
            <p:nvPr/>
          </p:nvSpPr>
          <p:spPr>
            <a:xfrm>
              <a:off x="3048000" y="3305416"/>
              <a:ext cx="464617" cy="247168"/>
            </a:xfrm>
            <a:prstGeom prst="right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86546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0AF198-3734-A4CE-B610-314CFE59FC6D}"/>
                </a:ext>
              </a:extLst>
            </p:cNvPr>
            <p:cNvSpPr txBox="1"/>
            <p:nvPr/>
          </p:nvSpPr>
          <p:spPr>
            <a:xfrm>
              <a:off x="3581400" y="2673383"/>
              <a:ext cx="15004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adjective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B722118-9B6A-DEEC-BDA5-79B06E8B9CD4}"/>
                </a:ext>
              </a:extLst>
            </p:cNvPr>
            <p:cNvSpPr txBox="1"/>
            <p:nvPr/>
          </p:nvSpPr>
          <p:spPr>
            <a:xfrm>
              <a:off x="3581400" y="3167390"/>
              <a:ext cx="21011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perfect tense</a:t>
              </a:r>
            </a:p>
          </p:txBody>
        </p:sp>
      </p:grp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7F49D810-35CF-3BEF-3CA6-B7D3D235CFD1}"/>
              </a:ext>
            </a:extLst>
          </p:cNvPr>
          <p:cNvSpPr/>
          <p:nvPr/>
        </p:nvSpPr>
        <p:spPr>
          <a:xfrm>
            <a:off x="3048001" y="3458616"/>
            <a:ext cx="464617" cy="247168"/>
          </a:xfrm>
          <a:prstGeom prst="right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86546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07D72D-12B5-4F02-DEA4-A25FFBEF1293}"/>
              </a:ext>
            </a:extLst>
          </p:cNvPr>
          <p:cNvSpPr txBox="1"/>
          <p:nvPr/>
        </p:nvSpPr>
        <p:spPr>
          <a:xfrm>
            <a:off x="3581401" y="3320590"/>
            <a:ext cx="33057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-ed, -en, -d, -t, -n, -ne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482B8B-612D-B5A6-F82F-EE293D7A87F5}"/>
              </a:ext>
            </a:extLst>
          </p:cNvPr>
          <p:cNvSpPr txBox="1"/>
          <p:nvPr/>
        </p:nvSpPr>
        <p:spPr>
          <a:xfrm>
            <a:off x="2628103" y="4102908"/>
            <a:ext cx="6935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Gerald </a:t>
            </a:r>
            <a:r>
              <a:rPr lang="en-US" sz="2800" b="1" dirty="0">
                <a:solidFill>
                  <a:srgbClr val="386546"/>
                </a:solidFill>
              </a:rPr>
              <a:t>was tire</a:t>
            </a:r>
            <a:r>
              <a:rPr lang="en-US" sz="2800" b="1" u="sng" dirty="0">
                <a:solidFill>
                  <a:srgbClr val="386546"/>
                </a:solidFill>
              </a:rPr>
              <a:t>d</a:t>
            </a:r>
            <a:r>
              <a:rPr lang="en-US" sz="2800" dirty="0"/>
              <a:t> after working two full shifts.</a:t>
            </a:r>
          </a:p>
        </p:txBody>
      </p:sp>
    </p:spTree>
    <p:extLst>
      <p:ext uri="{BB962C8B-B14F-4D97-AF65-F5344CB8AC3E}">
        <p14:creationId xmlns:p14="http://schemas.microsoft.com/office/powerpoint/2010/main" val="3242452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Verb Forms and Functions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EB01009-FD8C-863D-1BF7-3573CDC518DB}"/>
              </a:ext>
            </a:extLst>
          </p:cNvPr>
          <p:cNvSpPr txBox="1"/>
          <p:nvPr/>
        </p:nvSpPr>
        <p:spPr>
          <a:xfrm>
            <a:off x="5505994" y="2013383"/>
            <a:ext cx="70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tire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0A5B8D-29FE-109A-D5F4-A57E54DA49C4}"/>
              </a:ext>
            </a:extLst>
          </p:cNvPr>
          <p:cNvSpPr txBox="1"/>
          <p:nvPr/>
        </p:nvSpPr>
        <p:spPr>
          <a:xfrm>
            <a:off x="6829003" y="1990382"/>
            <a:ext cx="895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tire</a:t>
            </a:r>
            <a:r>
              <a:rPr lang="en-US" sz="2800" b="1" u="sng" dirty="0">
                <a:solidFill>
                  <a:srgbClr val="386546"/>
                </a:solidFill>
              </a:rPr>
              <a:t>d</a:t>
            </a:r>
            <a:endParaRPr lang="en-US" sz="2800" dirty="0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EDFA952E-3C69-4463-E4E9-6CFB21BB1FA9}"/>
              </a:ext>
            </a:extLst>
          </p:cNvPr>
          <p:cNvSpPr/>
          <p:nvPr/>
        </p:nvSpPr>
        <p:spPr>
          <a:xfrm>
            <a:off x="6263974" y="2151409"/>
            <a:ext cx="464617" cy="247168"/>
          </a:xfrm>
          <a:prstGeom prst="righ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6951384-40AC-5A82-6CA4-CB589D6D16E7}"/>
              </a:ext>
            </a:extLst>
          </p:cNvPr>
          <p:cNvSpPr txBox="1"/>
          <p:nvPr/>
        </p:nvSpPr>
        <p:spPr>
          <a:xfrm>
            <a:off x="5509155" y="2763280"/>
            <a:ext cx="665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eat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4EA13CA-0B70-DF38-DCCF-5841DFB8825A}"/>
              </a:ext>
            </a:extLst>
          </p:cNvPr>
          <p:cNvSpPr txBox="1"/>
          <p:nvPr/>
        </p:nvSpPr>
        <p:spPr>
          <a:xfrm>
            <a:off x="6829003" y="2783655"/>
            <a:ext cx="1034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eaten</a:t>
            </a:r>
            <a:endParaRPr lang="en-US" sz="2800" dirty="0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CA44E40E-4750-88EA-0335-F1D5740CA30B}"/>
              </a:ext>
            </a:extLst>
          </p:cNvPr>
          <p:cNvSpPr/>
          <p:nvPr/>
        </p:nvSpPr>
        <p:spPr>
          <a:xfrm rot="18973330">
            <a:off x="6726528" y="3305415"/>
            <a:ext cx="464617" cy="247168"/>
          </a:xfrm>
          <a:prstGeom prst="righ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BD20D1-CC45-C787-0DB7-6623C9032A27}"/>
              </a:ext>
            </a:extLst>
          </p:cNvPr>
          <p:cNvSpPr txBox="1"/>
          <p:nvPr/>
        </p:nvSpPr>
        <p:spPr>
          <a:xfrm>
            <a:off x="6161042" y="3468882"/>
            <a:ext cx="661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4D57DC-0AE4-0787-F0A3-D3A192E23110}"/>
              </a:ext>
            </a:extLst>
          </p:cNvPr>
          <p:cNvSpPr txBox="1"/>
          <p:nvPr/>
        </p:nvSpPr>
        <p:spPr>
          <a:xfrm>
            <a:off x="4086204" y="1990382"/>
            <a:ext cx="1415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Regular</a:t>
            </a:r>
            <a:r>
              <a:rPr lang="en-US" sz="2800" dirty="0"/>
              <a:t>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D0AF62-57C6-59F3-42E6-5938E6ADB293}"/>
              </a:ext>
            </a:extLst>
          </p:cNvPr>
          <p:cNvSpPr txBox="1"/>
          <p:nvPr/>
        </p:nvSpPr>
        <p:spPr>
          <a:xfrm>
            <a:off x="3934304" y="2767952"/>
            <a:ext cx="15672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Irregular</a:t>
            </a:r>
            <a:r>
              <a:rPr lang="en-US" sz="2800" dirty="0"/>
              <a:t>:</a:t>
            </a: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D63149AE-F8DB-8DBA-B3E2-E713030FF7B8}"/>
              </a:ext>
            </a:extLst>
          </p:cNvPr>
          <p:cNvSpPr/>
          <p:nvPr/>
        </p:nvSpPr>
        <p:spPr>
          <a:xfrm rot="3202478">
            <a:off x="5847339" y="3322457"/>
            <a:ext cx="464617" cy="247168"/>
          </a:xfrm>
          <a:prstGeom prst="righ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60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Verb Forms and Functions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3" y="1419381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Present participle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FD17B77-CB05-9BA0-CBD7-0E6806F0017E}"/>
              </a:ext>
            </a:extLst>
          </p:cNvPr>
          <p:cNvGrpSpPr/>
          <p:nvPr/>
        </p:nvGrpSpPr>
        <p:grpSpPr>
          <a:xfrm>
            <a:off x="3048001" y="2305875"/>
            <a:ext cx="3266584" cy="1017227"/>
            <a:chOff x="3048000" y="2673383"/>
            <a:chExt cx="3266584" cy="1017227"/>
          </a:xfrm>
        </p:grpSpPr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8CE3CFB4-254B-F1CA-B29B-486B91804EE5}"/>
                </a:ext>
              </a:extLst>
            </p:cNvPr>
            <p:cNvSpPr/>
            <p:nvPr/>
          </p:nvSpPr>
          <p:spPr>
            <a:xfrm>
              <a:off x="3048000" y="2811409"/>
              <a:ext cx="464617" cy="247168"/>
            </a:xfrm>
            <a:prstGeom prst="right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86546"/>
                </a:solidFill>
              </a:endParaRP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497A6A79-64B9-1848-CE80-91A2AFD33EE2}"/>
                </a:ext>
              </a:extLst>
            </p:cNvPr>
            <p:cNvSpPr/>
            <p:nvPr/>
          </p:nvSpPr>
          <p:spPr>
            <a:xfrm>
              <a:off x="3048000" y="3305416"/>
              <a:ext cx="464617" cy="247168"/>
            </a:xfrm>
            <a:prstGeom prst="right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86546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0AF198-3734-A4CE-B610-314CFE59FC6D}"/>
                </a:ext>
              </a:extLst>
            </p:cNvPr>
            <p:cNvSpPr txBox="1"/>
            <p:nvPr/>
          </p:nvSpPr>
          <p:spPr>
            <a:xfrm>
              <a:off x="3581400" y="2673383"/>
              <a:ext cx="15004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adjective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B722118-9B6A-DEEC-BDA5-79B06E8B9CD4}"/>
                </a:ext>
              </a:extLst>
            </p:cNvPr>
            <p:cNvSpPr txBox="1"/>
            <p:nvPr/>
          </p:nvSpPr>
          <p:spPr>
            <a:xfrm>
              <a:off x="3581400" y="3167390"/>
              <a:ext cx="27331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progressive tense</a:t>
              </a:r>
            </a:p>
          </p:txBody>
        </p:sp>
      </p:grp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7F49D810-35CF-3BEF-3CA6-B7D3D235CFD1}"/>
              </a:ext>
            </a:extLst>
          </p:cNvPr>
          <p:cNvSpPr/>
          <p:nvPr/>
        </p:nvSpPr>
        <p:spPr>
          <a:xfrm>
            <a:off x="3048001" y="3458616"/>
            <a:ext cx="464617" cy="247168"/>
          </a:xfrm>
          <a:prstGeom prst="right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86546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07D72D-12B5-4F02-DEA4-A25FFBEF1293}"/>
              </a:ext>
            </a:extLst>
          </p:cNvPr>
          <p:cNvSpPr txBox="1"/>
          <p:nvPr/>
        </p:nvSpPr>
        <p:spPr>
          <a:xfrm>
            <a:off x="3581401" y="3320590"/>
            <a:ext cx="2546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-ing </a:t>
            </a:r>
            <a:r>
              <a:rPr lang="en-US" sz="2800" dirty="0"/>
              <a:t>+ base form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482B8B-612D-B5A6-F82F-EE293D7A87F5}"/>
              </a:ext>
            </a:extLst>
          </p:cNvPr>
          <p:cNvSpPr txBox="1"/>
          <p:nvPr/>
        </p:nvSpPr>
        <p:spPr>
          <a:xfrm>
            <a:off x="3095563" y="4166932"/>
            <a:ext cx="6000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Glimmer</a:t>
            </a:r>
            <a:r>
              <a:rPr lang="en-US" sz="2800" b="1" u="sng" dirty="0">
                <a:solidFill>
                  <a:srgbClr val="386546"/>
                </a:solidFill>
              </a:rPr>
              <a:t>ing</a:t>
            </a:r>
            <a:r>
              <a:rPr lang="en-US" sz="2800" dirty="0"/>
              <a:t> water surrounded the boat.</a:t>
            </a:r>
          </a:p>
        </p:txBody>
      </p:sp>
    </p:spTree>
    <p:extLst>
      <p:ext uri="{BB962C8B-B14F-4D97-AF65-F5344CB8AC3E}">
        <p14:creationId xmlns:p14="http://schemas.microsoft.com/office/powerpoint/2010/main" val="124751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Verb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Simple Verb Tenses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Verb Forms and Functions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Perfect and Progressive Tenses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Perfect and Progressive Tenses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8BDBE6C7-722F-144A-4430-0DF31F44B213}"/>
              </a:ext>
            </a:extLst>
          </p:cNvPr>
          <p:cNvGrpSpPr/>
          <p:nvPr/>
        </p:nvGrpSpPr>
        <p:grpSpPr>
          <a:xfrm>
            <a:off x="1881188" y="1612191"/>
            <a:ext cx="8429623" cy="3252040"/>
            <a:chOff x="-90506" y="1821206"/>
            <a:chExt cx="9354257" cy="3298655"/>
          </a:xfrm>
          <a:solidFill>
            <a:srgbClr val="386546"/>
          </a:solidFill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386983E-B594-CD4E-7B96-0A3089490822}"/>
                </a:ext>
              </a:extLst>
            </p:cNvPr>
            <p:cNvGrpSpPr/>
            <p:nvPr/>
          </p:nvGrpSpPr>
          <p:grpSpPr>
            <a:xfrm>
              <a:off x="-90506" y="1821206"/>
              <a:ext cx="9354257" cy="3298655"/>
              <a:chOff x="-90506" y="1821206"/>
              <a:chExt cx="9354257" cy="3298655"/>
            </a:xfrm>
            <a:grpFill/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9343E31-FCCA-1626-9FF7-4CA7A43899CB}"/>
                  </a:ext>
                </a:extLst>
              </p:cNvPr>
              <p:cNvSpPr/>
              <p:nvPr/>
            </p:nvSpPr>
            <p:spPr>
              <a:xfrm>
                <a:off x="-90506" y="1821206"/>
                <a:ext cx="4631377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2313B5A-E31B-5189-97AB-2629E2F340EC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631377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A06DD5F8-EF4E-6837-3B15-60DBECF37045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816E413-40CB-5961-9018-7AE472D7242A}"/>
                </a:ext>
              </a:extLst>
            </p:cNvPr>
            <p:cNvSpPr txBox="1"/>
            <p:nvPr/>
          </p:nvSpPr>
          <p:spPr>
            <a:xfrm>
              <a:off x="562406" y="2836060"/>
              <a:ext cx="3325552" cy="15921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/>
                <a:t>Past-perfect</a:t>
              </a:r>
            </a:p>
            <a:p>
              <a:pPr algn="ctr"/>
              <a:r>
                <a:rPr lang="en-US" sz="3200" dirty="0"/>
                <a:t>Present-perfect</a:t>
              </a:r>
            </a:p>
            <a:p>
              <a:pPr algn="ctr"/>
              <a:r>
                <a:rPr lang="en-US" sz="3200" dirty="0"/>
                <a:t>Future-perfect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1C90871-45B8-C66D-5822-E4AB86436665}"/>
              </a:ext>
            </a:extLst>
          </p:cNvPr>
          <p:cNvSpPr txBox="1"/>
          <p:nvPr/>
        </p:nvSpPr>
        <p:spPr>
          <a:xfrm>
            <a:off x="3271827" y="1816120"/>
            <a:ext cx="13923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Perfect</a:t>
            </a:r>
            <a:endParaRPr lang="en-US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E2BA7C-C2C5-6586-7D49-B279887165AD}"/>
              </a:ext>
            </a:extLst>
          </p:cNvPr>
          <p:cNvSpPr txBox="1"/>
          <p:nvPr/>
        </p:nvSpPr>
        <p:spPr>
          <a:xfrm>
            <a:off x="7158151" y="1816119"/>
            <a:ext cx="21317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Progressive</a:t>
            </a:r>
            <a:endParaRPr lang="en-US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E64B60-4220-1E7D-7DCE-36BED081ED37}"/>
              </a:ext>
            </a:extLst>
          </p:cNvPr>
          <p:cNvSpPr txBox="1"/>
          <p:nvPr/>
        </p:nvSpPr>
        <p:spPr>
          <a:xfrm>
            <a:off x="6525817" y="2612704"/>
            <a:ext cx="3599828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dirty="0"/>
              <a:t>Past-progressive</a:t>
            </a:r>
          </a:p>
          <a:p>
            <a:pPr algn="ctr"/>
            <a:r>
              <a:rPr lang="en-US" sz="3200" dirty="0"/>
              <a:t>Present-progressive</a:t>
            </a:r>
          </a:p>
          <a:p>
            <a:pPr algn="ctr"/>
            <a:r>
              <a:rPr lang="en-US" sz="3200" dirty="0"/>
              <a:t>Future-progressive</a:t>
            </a:r>
          </a:p>
        </p:txBody>
      </p:sp>
    </p:spTree>
    <p:extLst>
      <p:ext uri="{BB962C8B-B14F-4D97-AF65-F5344CB8AC3E}">
        <p14:creationId xmlns:p14="http://schemas.microsoft.com/office/powerpoint/2010/main" val="11896053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Perfect and Progressive Tenses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1452560" y="1571700"/>
            <a:ext cx="9286878" cy="99440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Past-perfect</a:t>
            </a:r>
            <a:r>
              <a:rPr lang="en-US" sz="2400" dirty="0">
                <a:solidFill>
                  <a:schemeClr val="tx1"/>
                </a:solidFill>
              </a:rPr>
              <a:t>: past action completed before another past action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4520507" y="2999900"/>
            <a:ext cx="3150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had</a:t>
            </a:r>
            <a:r>
              <a:rPr lang="en-US" sz="2800" dirty="0"/>
              <a:t> + past participle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602076" y="3816372"/>
            <a:ext cx="10987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After she </a:t>
            </a:r>
            <a:r>
              <a:rPr lang="en-US" sz="2800" b="1" dirty="0">
                <a:solidFill>
                  <a:srgbClr val="386546"/>
                </a:solidFill>
              </a:rPr>
              <a:t>had practiced</a:t>
            </a:r>
            <a:r>
              <a:rPr lang="en-US" sz="2800" dirty="0"/>
              <a:t> for hours, Kara could finally play the whole song.</a:t>
            </a:r>
          </a:p>
        </p:txBody>
      </p:sp>
    </p:spTree>
    <p:extLst>
      <p:ext uri="{BB962C8B-B14F-4D97-AF65-F5344CB8AC3E}">
        <p14:creationId xmlns:p14="http://schemas.microsoft.com/office/powerpoint/2010/main" val="707825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Perfect and Progressive Tenses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1069180" y="1361661"/>
            <a:ext cx="10053640" cy="99440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Present-perfect</a:t>
            </a:r>
            <a:r>
              <a:rPr lang="en-US" sz="2400" dirty="0">
                <a:solidFill>
                  <a:schemeClr val="tx1"/>
                </a:solidFill>
              </a:rPr>
              <a:t>: action that began in past and continues in present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4102922" y="2598211"/>
            <a:ext cx="3986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have/has</a:t>
            </a:r>
            <a:r>
              <a:rPr lang="en-US" sz="2800" dirty="0"/>
              <a:t> + past participle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1821251" y="3363572"/>
            <a:ext cx="85495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We </a:t>
            </a:r>
            <a:r>
              <a:rPr lang="en-US" sz="2800" b="1" dirty="0">
                <a:solidFill>
                  <a:srgbClr val="386546"/>
                </a:solidFill>
              </a:rPr>
              <a:t>have recorded</a:t>
            </a:r>
            <a:r>
              <a:rPr lang="en-US" sz="2800" dirty="0"/>
              <a:t> Shark Week every year since it started.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79C577-369D-DE4F-461C-9EDC71485E86}"/>
              </a:ext>
            </a:extLst>
          </p:cNvPr>
          <p:cNvSpPr txBox="1"/>
          <p:nvPr/>
        </p:nvSpPr>
        <p:spPr>
          <a:xfrm>
            <a:off x="3555118" y="4128933"/>
            <a:ext cx="5081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The dough </a:t>
            </a:r>
            <a:r>
              <a:rPr lang="en-US" sz="2800" b="1" dirty="0">
                <a:solidFill>
                  <a:srgbClr val="386546"/>
                </a:solidFill>
              </a:rPr>
              <a:t>has risen</a:t>
            </a:r>
            <a:r>
              <a:rPr lang="en-US" sz="2800" dirty="0"/>
              <a:t> for two days.</a:t>
            </a:r>
          </a:p>
        </p:txBody>
      </p:sp>
    </p:spTree>
    <p:extLst>
      <p:ext uri="{BB962C8B-B14F-4D97-AF65-F5344CB8AC3E}">
        <p14:creationId xmlns:p14="http://schemas.microsoft.com/office/powerpoint/2010/main" val="3020519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Perfect and Progressive Tenses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743545" y="1380050"/>
            <a:ext cx="10704910" cy="99440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Future-perfect</a:t>
            </a:r>
            <a:r>
              <a:rPr lang="en-US" sz="2400" dirty="0">
                <a:solidFill>
                  <a:schemeClr val="tx1"/>
                </a:solidFill>
              </a:rPr>
              <a:t>: future action that will be completed before another future event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4123763" y="2598211"/>
            <a:ext cx="3944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will have</a:t>
            </a:r>
            <a:r>
              <a:rPr lang="en-US" sz="2800" dirty="0"/>
              <a:t> + past participle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1193914" y="3363572"/>
            <a:ext cx="98042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When I cross the finish line, I </a:t>
            </a:r>
            <a:r>
              <a:rPr lang="en-US" sz="2800" b="1" dirty="0">
                <a:solidFill>
                  <a:srgbClr val="386546"/>
                </a:solidFill>
              </a:rPr>
              <a:t>will have completed</a:t>
            </a:r>
            <a:r>
              <a:rPr lang="en-US" sz="2800" dirty="0"/>
              <a:t> five marathons.</a:t>
            </a:r>
          </a:p>
        </p:txBody>
      </p:sp>
    </p:spTree>
    <p:extLst>
      <p:ext uri="{BB962C8B-B14F-4D97-AF65-F5344CB8AC3E}">
        <p14:creationId xmlns:p14="http://schemas.microsoft.com/office/powerpoint/2010/main" val="15780349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Perfect and Progressive Tenses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3386767" y="3624163"/>
            <a:ext cx="5418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Past tense of </a:t>
            </a:r>
            <a:r>
              <a:rPr lang="en-US" sz="2800" i="1" dirty="0"/>
              <a:t>be</a:t>
            </a:r>
            <a:r>
              <a:rPr lang="en-US" sz="2800" dirty="0"/>
              <a:t> + present participle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4482898" y="4343399"/>
            <a:ext cx="32262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I </a:t>
            </a:r>
            <a:r>
              <a:rPr lang="en-US" sz="2800" b="1" dirty="0">
                <a:solidFill>
                  <a:srgbClr val="386546"/>
                </a:solidFill>
              </a:rPr>
              <a:t>was trying</a:t>
            </a:r>
            <a:r>
              <a:rPr lang="en-US" sz="2800" dirty="0"/>
              <a:t> to sleep.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829C8A-35DB-1FEF-A88E-8CB3B72661B2}"/>
              </a:ext>
            </a:extLst>
          </p:cNvPr>
          <p:cNvSpPr/>
          <p:nvPr/>
        </p:nvSpPr>
        <p:spPr>
          <a:xfrm>
            <a:off x="2066923" y="1248183"/>
            <a:ext cx="8058154" cy="217996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Past-progressive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Past action in progress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Simultaneous past actions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Past action over time</a:t>
            </a:r>
          </a:p>
        </p:txBody>
      </p:sp>
    </p:spTree>
    <p:extLst>
      <p:ext uri="{BB962C8B-B14F-4D97-AF65-F5344CB8AC3E}">
        <p14:creationId xmlns:p14="http://schemas.microsoft.com/office/powerpoint/2010/main" val="2649947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Perfect and Progressive Tenses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3164465" y="3624163"/>
            <a:ext cx="5863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Present tense of </a:t>
            </a:r>
            <a:r>
              <a:rPr lang="en-US" sz="2800" i="1" dirty="0"/>
              <a:t>be</a:t>
            </a:r>
            <a:r>
              <a:rPr lang="en-US" sz="2800" dirty="0"/>
              <a:t> + present participle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3621000" y="4343399"/>
            <a:ext cx="49500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It </a:t>
            </a:r>
            <a:r>
              <a:rPr lang="en-US" sz="2800" b="1" dirty="0">
                <a:solidFill>
                  <a:srgbClr val="386546"/>
                </a:solidFill>
              </a:rPr>
              <a:t>is going</a:t>
            </a:r>
            <a:r>
              <a:rPr lang="en-US" sz="2800" dirty="0"/>
              <a:t> to be warm tomorrow.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829C8A-35DB-1FEF-A88E-8CB3B72661B2}"/>
              </a:ext>
            </a:extLst>
          </p:cNvPr>
          <p:cNvSpPr/>
          <p:nvPr/>
        </p:nvSpPr>
        <p:spPr>
          <a:xfrm>
            <a:off x="2066923" y="1249036"/>
            <a:ext cx="8058154" cy="217996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Present-progressive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Recurring action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Ongoing action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Near-future action</a:t>
            </a:r>
          </a:p>
        </p:txBody>
      </p:sp>
    </p:spTree>
    <p:extLst>
      <p:ext uri="{BB962C8B-B14F-4D97-AF65-F5344CB8AC3E}">
        <p14:creationId xmlns:p14="http://schemas.microsoft.com/office/powerpoint/2010/main" val="12211180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Perfect and Progressive Tenses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4155367" y="2905780"/>
            <a:ext cx="4105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will be</a:t>
            </a:r>
            <a:r>
              <a:rPr lang="en-US" sz="2800" dirty="0"/>
              <a:t> + present participle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3734330" y="3625016"/>
            <a:ext cx="4947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The eggs </a:t>
            </a:r>
            <a:r>
              <a:rPr lang="en-US" sz="2800" b="1" dirty="0">
                <a:solidFill>
                  <a:srgbClr val="386546"/>
                </a:solidFill>
              </a:rPr>
              <a:t>will be hatching</a:t>
            </a:r>
            <a:r>
              <a:rPr lang="en-US" sz="2800" dirty="0"/>
              <a:t> in July.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B0C471-4157-04E1-BD8A-C396A058F9D2}"/>
              </a:ext>
            </a:extLst>
          </p:cNvPr>
          <p:cNvSpPr/>
          <p:nvPr/>
        </p:nvSpPr>
        <p:spPr>
          <a:xfrm>
            <a:off x="2429172" y="1383374"/>
            <a:ext cx="7333655" cy="99440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Future-progressive</a:t>
            </a:r>
            <a:r>
              <a:rPr lang="en-US" sz="2400" dirty="0">
                <a:solidFill>
                  <a:schemeClr val="tx1"/>
                </a:solidFill>
              </a:rPr>
              <a:t>: future event</a:t>
            </a:r>
          </a:p>
        </p:txBody>
      </p:sp>
    </p:spTree>
    <p:extLst>
      <p:ext uri="{BB962C8B-B14F-4D97-AF65-F5344CB8AC3E}">
        <p14:creationId xmlns:p14="http://schemas.microsoft.com/office/powerpoint/2010/main" val="4225317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84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Types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73291" y="1617739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38363" y="1612192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Helping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55827" y="1612192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Linking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Types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Action verb</a:t>
            </a:r>
            <a:r>
              <a:rPr lang="en-US" sz="2400" dirty="0">
                <a:solidFill>
                  <a:schemeClr val="bg1"/>
                </a:solidFill>
              </a:rPr>
              <a:t>: shows physical or mental action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1532218" y="3167390"/>
            <a:ext cx="9127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My sister </a:t>
            </a:r>
            <a:r>
              <a:rPr lang="en-US" sz="2800" b="1" dirty="0">
                <a:solidFill>
                  <a:srgbClr val="386546"/>
                </a:solidFill>
              </a:rPr>
              <a:t>bakes</a:t>
            </a:r>
            <a:r>
              <a:rPr lang="en-US" sz="2800" dirty="0"/>
              <a:t> the best chocolate chip cookies I’ve ever had.</a:t>
            </a:r>
          </a:p>
        </p:txBody>
      </p:sp>
    </p:spTree>
    <p:extLst>
      <p:ext uri="{BB962C8B-B14F-4D97-AF65-F5344CB8AC3E}">
        <p14:creationId xmlns:p14="http://schemas.microsoft.com/office/powerpoint/2010/main" val="3210536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Types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Direct object</a:t>
            </a:r>
            <a:r>
              <a:rPr lang="en-US" sz="2400" dirty="0">
                <a:solidFill>
                  <a:schemeClr val="bg1"/>
                </a:solidFill>
              </a:rPr>
              <a:t>: receives action of verb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2235615" y="3167390"/>
            <a:ext cx="7720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Harmony accidentally </a:t>
            </a:r>
            <a:r>
              <a:rPr lang="en-US" sz="2800" u="sng" dirty="0"/>
              <a:t>threw</a:t>
            </a:r>
            <a:r>
              <a:rPr lang="en-US" sz="2800" dirty="0"/>
              <a:t> the </a:t>
            </a:r>
            <a:r>
              <a:rPr lang="en-US" sz="2800" b="1" dirty="0">
                <a:solidFill>
                  <a:srgbClr val="386546"/>
                </a:solidFill>
              </a:rPr>
              <a:t>ball</a:t>
            </a:r>
            <a:r>
              <a:rPr lang="en-US" sz="2800" dirty="0"/>
              <a:t> over the fence.</a:t>
            </a:r>
          </a:p>
        </p:txBody>
      </p:sp>
      <p:sp>
        <p:nvSpPr>
          <p:cNvPr id="3" name="Arrow: Curved Up 2">
            <a:extLst>
              <a:ext uri="{FF2B5EF4-FFF2-40B4-BE49-F238E27FC236}">
                <a16:creationId xmlns:a16="http://schemas.microsoft.com/office/drawing/2014/main" id="{C8BAD284-0934-AC9D-8AA5-E73B30BDB1BD}"/>
              </a:ext>
            </a:extLst>
          </p:cNvPr>
          <p:cNvSpPr/>
          <p:nvPr/>
        </p:nvSpPr>
        <p:spPr>
          <a:xfrm>
            <a:off x="5890009" y="3690610"/>
            <a:ext cx="1447800" cy="523220"/>
          </a:xfrm>
          <a:prstGeom prst="curved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17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Types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Indirect object</a:t>
            </a:r>
            <a:r>
              <a:rPr lang="en-US" sz="2400" dirty="0">
                <a:solidFill>
                  <a:schemeClr val="bg1"/>
                </a:solidFill>
              </a:rPr>
              <a:t>: receives direct object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3470857" y="3167389"/>
            <a:ext cx="5250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My roommate </a:t>
            </a:r>
            <a:r>
              <a:rPr lang="en-US" sz="2800" u="sng" dirty="0"/>
              <a:t>made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386546"/>
                </a:solidFill>
              </a:rPr>
              <a:t>me</a:t>
            </a:r>
            <a:r>
              <a:rPr lang="en-US" sz="2800" dirty="0"/>
              <a:t> </a:t>
            </a:r>
            <a:r>
              <a:rPr lang="en-US" sz="2800" u="sng" dirty="0"/>
              <a:t>breakfast</a:t>
            </a:r>
            <a:r>
              <a:rPr lang="en-US" sz="2800" dirty="0"/>
              <a:t>.</a:t>
            </a:r>
          </a:p>
        </p:txBody>
      </p:sp>
      <p:sp>
        <p:nvSpPr>
          <p:cNvPr id="3" name="Arrow: Curved Up 2">
            <a:extLst>
              <a:ext uri="{FF2B5EF4-FFF2-40B4-BE49-F238E27FC236}">
                <a16:creationId xmlns:a16="http://schemas.microsoft.com/office/drawing/2014/main" id="{C8BAD284-0934-AC9D-8AA5-E73B30BDB1BD}"/>
              </a:ext>
            </a:extLst>
          </p:cNvPr>
          <p:cNvSpPr/>
          <p:nvPr/>
        </p:nvSpPr>
        <p:spPr>
          <a:xfrm>
            <a:off x="5890008" y="3690610"/>
            <a:ext cx="2034791" cy="523220"/>
          </a:xfrm>
          <a:prstGeom prst="curved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Arrow: Curved Up 7">
            <a:extLst>
              <a:ext uri="{FF2B5EF4-FFF2-40B4-BE49-F238E27FC236}">
                <a16:creationId xmlns:a16="http://schemas.microsoft.com/office/drawing/2014/main" id="{6C526370-8AC9-F154-593E-AAC3634D00E0}"/>
              </a:ext>
            </a:extLst>
          </p:cNvPr>
          <p:cNvSpPr/>
          <p:nvPr/>
        </p:nvSpPr>
        <p:spPr>
          <a:xfrm flipH="1" flipV="1">
            <a:off x="6781800" y="2743200"/>
            <a:ext cx="1143000" cy="523220"/>
          </a:xfrm>
          <a:prstGeom prst="curved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242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Types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Linking verb</a:t>
            </a:r>
            <a:r>
              <a:rPr lang="en-US" sz="2400" dirty="0">
                <a:solidFill>
                  <a:schemeClr val="bg1"/>
                </a:solidFill>
              </a:rPr>
              <a:t>: links subject to description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3204053" y="3167390"/>
            <a:ext cx="5783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Linking</a:t>
            </a:r>
            <a:r>
              <a:rPr lang="en-US" sz="2800" dirty="0"/>
              <a:t>: The garden </a:t>
            </a:r>
            <a:r>
              <a:rPr lang="en-US" sz="2800" b="1" dirty="0">
                <a:solidFill>
                  <a:srgbClr val="386546"/>
                </a:solidFill>
              </a:rPr>
              <a:t>smelled</a:t>
            </a:r>
            <a:r>
              <a:rPr lang="en-US" sz="2800" dirty="0"/>
              <a:t> like roses.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42767B-E574-70D7-F6AC-80CB70FD6CF3}"/>
              </a:ext>
            </a:extLst>
          </p:cNvPr>
          <p:cNvSpPr txBox="1"/>
          <p:nvPr/>
        </p:nvSpPr>
        <p:spPr>
          <a:xfrm>
            <a:off x="3204053" y="4077981"/>
            <a:ext cx="5794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Action</a:t>
            </a:r>
            <a:r>
              <a:rPr lang="en-US" sz="2800" dirty="0"/>
              <a:t>: The dog </a:t>
            </a:r>
            <a:r>
              <a:rPr lang="en-US" sz="2800" b="1" dirty="0">
                <a:solidFill>
                  <a:srgbClr val="386546"/>
                </a:solidFill>
              </a:rPr>
              <a:t>smelled</a:t>
            </a:r>
            <a:r>
              <a:rPr lang="en-US" sz="2800" dirty="0"/>
              <a:t> the trash can.</a:t>
            </a:r>
          </a:p>
        </p:txBody>
      </p:sp>
    </p:spTree>
    <p:extLst>
      <p:ext uri="{BB962C8B-B14F-4D97-AF65-F5344CB8AC3E}">
        <p14:creationId xmlns:p14="http://schemas.microsoft.com/office/powerpoint/2010/main" val="2055922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Types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Helping verb</a:t>
            </a:r>
            <a:r>
              <a:rPr lang="en-US" sz="2400" dirty="0">
                <a:solidFill>
                  <a:schemeClr val="bg1"/>
                </a:solidFill>
              </a:rPr>
              <a:t>: added to main verb to create new verb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3867409" y="2863804"/>
            <a:ext cx="4457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Marie </a:t>
            </a:r>
            <a:r>
              <a:rPr lang="en-US" sz="2800" b="1" dirty="0">
                <a:solidFill>
                  <a:srgbClr val="386546"/>
                </a:solidFill>
              </a:rPr>
              <a:t>is running </a:t>
            </a:r>
            <a:r>
              <a:rPr lang="en-US" sz="2800" dirty="0"/>
              <a:t>a marathon.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52ABAA-4A07-1D90-4FC8-DEE72F1FEE60}"/>
              </a:ext>
            </a:extLst>
          </p:cNvPr>
          <p:cNvSpPr txBox="1"/>
          <p:nvPr/>
        </p:nvSpPr>
        <p:spPr>
          <a:xfrm>
            <a:off x="3198764" y="3870302"/>
            <a:ext cx="6479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Helping</a:t>
            </a:r>
            <a:r>
              <a:rPr lang="en-US" sz="2800" dirty="0"/>
              <a:t>: The door </a:t>
            </a:r>
            <a:r>
              <a:rPr lang="en-US" sz="2800" b="1" dirty="0">
                <a:solidFill>
                  <a:srgbClr val="386546"/>
                </a:solidFill>
              </a:rPr>
              <a:t>is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386546"/>
                </a:solidFill>
              </a:rPr>
              <a:t>swinging</a:t>
            </a:r>
            <a:r>
              <a:rPr lang="en-US" sz="2800" dirty="0"/>
              <a:t> on its hinges.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3350C6-DFA7-4F61-06FE-6B1929E5A9D0}"/>
              </a:ext>
            </a:extLst>
          </p:cNvPr>
          <p:cNvSpPr txBox="1"/>
          <p:nvPr/>
        </p:nvSpPr>
        <p:spPr>
          <a:xfrm>
            <a:off x="3198764" y="4615190"/>
            <a:ext cx="51698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Linking</a:t>
            </a:r>
            <a:r>
              <a:rPr lang="en-US" sz="2800" dirty="0"/>
              <a:t>: The door </a:t>
            </a:r>
            <a:r>
              <a:rPr lang="en-US" sz="2800" b="1" dirty="0">
                <a:solidFill>
                  <a:srgbClr val="386546"/>
                </a:solidFill>
              </a:rPr>
              <a:t>is</a:t>
            </a:r>
            <a:r>
              <a:rPr lang="en-US" sz="2800" dirty="0"/>
              <a:t> shiny and red.</a:t>
            </a:r>
          </a:p>
        </p:txBody>
      </p:sp>
    </p:spTree>
    <p:extLst>
      <p:ext uri="{BB962C8B-B14F-4D97-AF65-F5344CB8AC3E}">
        <p14:creationId xmlns:p14="http://schemas.microsoft.com/office/powerpoint/2010/main" val="251527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Simple Verb Tenses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73291" y="1617739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38363" y="1612192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Future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55827" y="1612192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  <a:latin typeface="Calibri" panose="020F0502020204030204"/>
              </a:rPr>
              <a:t>Present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885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574</Words>
  <Application>Microsoft Macintosh PowerPoint</Application>
  <PresentationFormat>Widescreen</PresentationFormat>
  <Paragraphs>133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Liz Fore</cp:lastModifiedBy>
  <cp:revision>7</cp:revision>
  <dcterms:created xsi:type="dcterms:W3CDTF">2015-06-23T17:16:01Z</dcterms:created>
  <dcterms:modified xsi:type="dcterms:W3CDTF">2022-06-03T16:51:03Z</dcterms:modified>
</cp:coreProperties>
</file>