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</p:sldMasterIdLst>
  <p:sldIdLst>
    <p:sldId id="293" r:id="rId5"/>
    <p:sldId id="324" r:id="rId6"/>
    <p:sldId id="258" r:id="rId7"/>
    <p:sldId id="259" r:id="rId8"/>
    <p:sldId id="260" r:id="rId9"/>
    <p:sldId id="325" r:id="rId10"/>
    <p:sldId id="326" r:id="rId11"/>
    <p:sldId id="327" r:id="rId12"/>
    <p:sldId id="264" r:id="rId13"/>
    <p:sldId id="328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2486" autoAdjust="0"/>
  </p:normalViewPr>
  <p:slideViewPr>
    <p:cSldViewPr>
      <p:cViewPr varScale="1">
        <p:scale>
          <a:sx n="74" d="100"/>
          <a:sy n="74" d="100"/>
        </p:scale>
        <p:origin x="128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38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5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7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011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38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15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15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70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13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190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1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27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29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84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305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27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8228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04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18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20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9548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33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141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60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9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79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8677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558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675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578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57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06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7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659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628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66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123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866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64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0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2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87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7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3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16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5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2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Prepositions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19500" y="2782669"/>
            <a:ext cx="4953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jumped </a:t>
            </a:r>
            <a:r>
              <a:rPr lang="en-US" sz="3600" b="1" dirty="0">
                <a:solidFill>
                  <a:srgbClr val="627981"/>
                </a:solidFill>
              </a:rPr>
              <a:t>over the fence</a:t>
            </a:r>
            <a:r>
              <a:rPr lang="en-US" sz="3600" dirty="0"/>
              <a:t>.</a:t>
            </a:r>
            <a:endParaRPr lang="en-US" sz="3600" b="1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4F4D63FE-8BDC-40D3-4EDA-DBA87EE9B636}"/>
              </a:ext>
            </a:extLst>
          </p:cNvPr>
          <p:cNvSpPr/>
          <p:nvPr/>
        </p:nvSpPr>
        <p:spPr>
          <a:xfrm flipH="1">
            <a:off x="4495800" y="2171443"/>
            <a:ext cx="2438400" cy="731520"/>
          </a:xfrm>
          <a:prstGeom prst="curved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ECA00-991D-552D-05A6-86B8FC966C64}"/>
              </a:ext>
            </a:extLst>
          </p:cNvPr>
          <p:cNvSpPr txBox="1"/>
          <p:nvPr/>
        </p:nvSpPr>
        <p:spPr>
          <a:xfrm>
            <a:off x="5103358" y="1645406"/>
            <a:ext cx="1223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adverb</a:t>
            </a:r>
            <a:endParaRPr lang="en-US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5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0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F45F881-7DBF-C1D7-9C9A-E30395A0AF6B}"/>
              </a:ext>
            </a:extLst>
          </p:cNvPr>
          <p:cNvSpPr txBox="1"/>
          <p:nvPr/>
        </p:nvSpPr>
        <p:spPr>
          <a:xfrm>
            <a:off x="1748659" y="175260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Purposes and Functions of Common Prepositions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Purposes and Functions of Prepositional Phrases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Common Prepositions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2" y="2819400"/>
            <a:ext cx="7807571" cy="143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waited </a:t>
            </a:r>
            <a:r>
              <a:rPr lang="en-US" sz="3600" b="1" dirty="0">
                <a:solidFill>
                  <a:srgbClr val="627981"/>
                </a:solidFill>
              </a:rPr>
              <a:t>at</a:t>
            </a:r>
            <a:r>
              <a:rPr lang="en-US" sz="3600" b="1" dirty="0"/>
              <a:t> </a:t>
            </a:r>
            <a:r>
              <a:rPr lang="en-US" sz="3600" dirty="0"/>
              <a:t>the bus stop.</a:t>
            </a:r>
          </a:p>
          <a:p>
            <a:pPr algn="ctr">
              <a:spcAft>
                <a:spcPts val="1800"/>
              </a:spcAft>
            </a:pPr>
            <a:r>
              <a:rPr lang="en-US" sz="3600" dirty="0"/>
              <a:t>Meet me </a:t>
            </a:r>
            <a:r>
              <a:rPr lang="en-US" sz="3600" b="1" dirty="0">
                <a:solidFill>
                  <a:srgbClr val="627981"/>
                </a:solidFill>
              </a:rPr>
              <a:t>in</a:t>
            </a:r>
            <a:r>
              <a:rPr lang="en-US" sz="3600" b="1" dirty="0"/>
              <a:t> </a:t>
            </a:r>
            <a:r>
              <a:rPr lang="en-US" sz="3600" dirty="0"/>
              <a:t>fifteen minutes.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9E75D0-1D60-6AF2-B335-7838484194BE}"/>
              </a:ext>
            </a:extLst>
          </p:cNvPr>
          <p:cNvSpPr/>
          <p:nvPr/>
        </p:nvSpPr>
        <p:spPr>
          <a:xfrm>
            <a:off x="2066921" y="138337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Prepositions show relationships between words</a:t>
            </a:r>
          </a:p>
        </p:txBody>
      </p:sp>
    </p:spTree>
    <p:extLst>
      <p:ext uri="{BB962C8B-B14F-4D97-AF65-F5344CB8AC3E}">
        <p14:creationId xmlns:p14="http://schemas.microsoft.com/office/powerpoint/2010/main" val="356817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Common Prepositions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9300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around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7401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from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51113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45831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to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045831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with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401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97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3F26CB0-3C9C-A126-EDB1-5DADCAE52149}"/>
              </a:ext>
            </a:extLst>
          </p:cNvPr>
          <p:cNvSpPr/>
          <p:nvPr/>
        </p:nvSpPr>
        <p:spPr>
          <a:xfrm>
            <a:off x="2020339" y="1974729"/>
            <a:ext cx="8143877" cy="10667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Prepositional phrase</a:t>
            </a:r>
            <a:r>
              <a:rPr lang="en-US" sz="2800" dirty="0">
                <a:solidFill>
                  <a:schemeClr val="tx1"/>
                </a:solidFill>
              </a:rPr>
              <a:t>: begins with a preposition and ends with a noun or pronoun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0C8E70DA-B8E0-4196-B727-56C5D2854DE0}"/>
              </a:ext>
            </a:extLst>
          </p:cNvPr>
          <p:cNvSpPr/>
          <p:nvPr/>
        </p:nvSpPr>
        <p:spPr>
          <a:xfrm rot="5400000">
            <a:off x="6663777" y="1862514"/>
            <a:ext cx="609601" cy="2514600"/>
          </a:xfrm>
          <a:prstGeom prst="rightBrace">
            <a:avLst>
              <a:gd name="adj1" fmla="val 41969"/>
              <a:gd name="adj2" fmla="val 50000"/>
            </a:avLst>
          </a:prstGeom>
          <a:noFill/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4ABBC9-5AE3-DB55-2452-B09F3F8AD662}"/>
              </a:ext>
            </a:extLst>
          </p:cNvPr>
          <p:cNvSpPr txBox="1"/>
          <p:nvPr/>
        </p:nvSpPr>
        <p:spPr>
          <a:xfrm>
            <a:off x="5029200" y="3276600"/>
            <a:ext cx="3878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627981"/>
                </a:solidFill>
              </a:rPr>
              <a:t>object of the preposition</a:t>
            </a:r>
          </a:p>
        </p:txBody>
      </p:sp>
    </p:spTree>
    <p:extLst>
      <p:ext uri="{BB962C8B-B14F-4D97-AF65-F5344CB8AC3E}">
        <p14:creationId xmlns:p14="http://schemas.microsoft.com/office/powerpoint/2010/main" val="117520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</a:t>
            </a:r>
            <a:r>
              <a:rPr lang="en-US" sz="3600" b="1" dirty="0">
                <a:solidFill>
                  <a:srgbClr val="627981"/>
                </a:solidFill>
              </a:rPr>
              <a:t>of oranges</a:t>
            </a:r>
            <a:r>
              <a:rPr lang="en-US" sz="3600" dirty="0"/>
              <a:t> under the backseat of my car.</a:t>
            </a:r>
          </a:p>
        </p:txBody>
      </p:sp>
    </p:spTree>
    <p:extLst>
      <p:ext uri="{BB962C8B-B14F-4D97-AF65-F5344CB8AC3E}">
        <p14:creationId xmlns:p14="http://schemas.microsoft.com/office/powerpoint/2010/main" val="13639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of oranges </a:t>
            </a:r>
            <a:r>
              <a:rPr lang="en-US" sz="3600" b="1" dirty="0">
                <a:solidFill>
                  <a:srgbClr val="627981"/>
                </a:solidFill>
              </a:rPr>
              <a:t>under the backseat</a:t>
            </a:r>
            <a:r>
              <a:rPr lang="en-US" sz="3600" dirty="0"/>
              <a:t> of my car.</a:t>
            </a:r>
          </a:p>
        </p:txBody>
      </p:sp>
    </p:spTree>
    <p:extLst>
      <p:ext uri="{BB962C8B-B14F-4D97-AF65-F5344CB8AC3E}">
        <p14:creationId xmlns:p14="http://schemas.microsoft.com/office/powerpoint/2010/main" val="36578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of oranges under the backseat </a:t>
            </a:r>
            <a:r>
              <a:rPr lang="en-US" sz="3600" b="1" dirty="0">
                <a:solidFill>
                  <a:srgbClr val="627981"/>
                </a:solidFill>
              </a:rPr>
              <a:t>of my car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421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2782669"/>
            <a:ext cx="108204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/>
              <a:t>I would like two vanilla cupcakes </a:t>
            </a:r>
            <a:r>
              <a:rPr lang="en-US" sz="3600" b="1" dirty="0">
                <a:solidFill>
                  <a:srgbClr val="627981"/>
                </a:solidFill>
              </a:rPr>
              <a:t>with chocolate frosting</a:t>
            </a:r>
            <a:r>
              <a:rPr lang="en-US" sz="3600" dirty="0"/>
              <a:t>.</a:t>
            </a:r>
            <a:endParaRPr lang="en-US" sz="3600" b="1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4F4D63FE-8BDC-40D3-4EDA-DBA87EE9B636}"/>
              </a:ext>
            </a:extLst>
          </p:cNvPr>
          <p:cNvSpPr/>
          <p:nvPr/>
        </p:nvSpPr>
        <p:spPr>
          <a:xfrm flipH="1">
            <a:off x="5638800" y="2171443"/>
            <a:ext cx="3657600" cy="731520"/>
          </a:xfrm>
          <a:prstGeom prst="curved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ECA00-991D-552D-05A6-86B8FC966C64}"/>
              </a:ext>
            </a:extLst>
          </p:cNvPr>
          <p:cNvSpPr txBox="1"/>
          <p:nvPr/>
        </p:nvSpPr>
        <p:spPr>
          <a:xfrm>
            <a:off x="6705600" y="1645406"/>
            <a:ext cx="15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adjective</a:t>
            </a:r>
            <a:endParaRPr lang="en-US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02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167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4</cp:revision>
  <dcterms:created xsi:type="dcterms:W3CDTF">2015-06-24T22:51:04Z</dcterms:created>
  <dcterms:modified xsi:type="dcterms:W3CDTF">2022-06-03T17:23:06Z</dcterms:modified>
</cp:coreProperties>
</file>