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56" r:id="rId3"/>
    <p:sldMasterId id="2147483768" r:id="rId4"/>
    <p:sldMasterId id="2147483780" r:id="rId5"/>
    <p:sldMasterId id="2147483792" r:id="rId6"/>
    <p:sldMasterId id="2147483804" r:id="rId7"/>
  </p:sldMasterIdLst>
  <p:sldIdLst>
    <p:sldId id="293" r:id="rId8"/>
    <p:sldId id="258" r:id="rId9"/>
    <p:sldId id="265" r:id="rId10"/>
    <p:sldId id="294" r:id="rId11"/>
    <p:sldId id="266" r:id="rId12"/>
    <p:sldId id="267" r:id="rId13"/>
    <p:sldId id="259" r:id="rId14"/>
    <p:sldId id="260" r:id="rId15"/>
    <p:sldId id="262" r:id="rId16"/>
    <p:sldId id="261" r:id="rId17"/>
    <p:sldId id="263" r:id="rId18"/>
    <p:sldId id="26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96" autoAdjust="0"/>
    <p:restoredTop sz="94660"/>
  </p:normalViewPr>
  <p:slideViewPr>
    <p:cSldViewPr>
      <p:cViewPr varScale="1">
        <p:scale>
          <a:sx n="80" d="100"/>
          <a:sy n="80" d="100"/>
        </p:scale>
        <p:origin x="81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2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7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462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291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252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934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423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2788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20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09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61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488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99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451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954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631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7783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5012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840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0889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72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1139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3175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6767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0358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5224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1680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270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30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45593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5088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70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612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44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7271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3651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0376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7653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783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177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4997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060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1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462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6572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9832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3804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7439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0727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505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0006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924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6690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3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4609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20186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67189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3803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3713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7888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9877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783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546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5744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4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36481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4682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383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8720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818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2459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738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150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1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66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39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75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80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1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35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75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76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6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Understanding Clauses and Conjunctions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Correlative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48507" y="2902981"/>
            <a:ext cx="96949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We can ship your order to </a:t>
            </a:r>
            <a:r>
              <a:rPr lang="en-US" sz="2800" b="1" dirty="0">
                <a:solidFill>
                  <a:srgbClr val="323542"/>
                </a:solidFill>
              </a:rPr>
              <a:t>either </a:t>
            </a:r>
            <a:r>
              <a:rPr lang="en-US" sz="2800" dirty="0">
                <a:solidFill>
                  <a:srgbClr val="323542"/>
                </a:solidFill>
              </a:rPr>
              <a:t>your home </a:t>
            </a:r>
            <a:r>
              <a:rPr lang="en-US" sz="2800" b="1" dirty="0">
                <a:solidFill>
                  <a:srgbClr val="323542"/>
                </a:solidFill>
              </a:rPr>
              <a:t>or </a:t>
            </a:r>
            <a:r>
              <a:rPr lang="en-US" sz="2800" dirty="0">
                <a:solidFill>
                  <a:srgbClr val="323542"/>
                </a:solidFill>
              </a:rPr>
              <a:t>your local retailer.</a:t>
            </a:r>
          </a:p>
        </p:txBody>
      </p:sp>
    </p:spTree>
    <p:extLst>
      <p:ext uri="{BB962C8B-B14F-4D97-AF65-F5344CB8AC3E}">
        <p14:creationId xmlns:p14="http://schemas.microsoft.com/office/powerpoint/2010/main" val="1481477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Conjunctive Adverbs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B3FC50F-EF07-976B-7F3F-FDE7E226B84D}"/>
              </a:ext>
            </a:extLst>
          </p:cNvPr>
          <p:cNvSpPr txBox="1"/>
          <p:nvPr/>
        </p:nvSpPr>
        <p:spPr>
          <a:xfrm>
            <a:off x="1248507" y="2687538"/>
            <a:ext cx="969498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got about three hours of sleep last night; </a:t>
            </a:r>
            <a:r>
              <a:rPr lang="en-US" sz="2800" b="1" dirty="0">
                <a:solidFill>
                  <a:srgbClr val="323542"/>
                </a:solidFill>
              </a:rPr>
              <a:t>however</a:t>
            </a:r>
            <a:r>
              <a:rPr lang="en-US" sz="2800" dirty="0">
                <a:solidFill>
                  <a:srgbClr val="323542"/>
                </a:solidFill>
              </a:rPr>
              <a:t>, I get to sleep in tomorrow.</a:t>
            </a:r>
          </a:p>
        </p:txBody>
      </p:sp>
    </p:spTree>
    <p:extLst>
      <p:ext uri="{BB962C8B-B14F-4D97-AF65-F5344CB8AC3E}">
        <p14:creationId xmlns:p14="http://schemas.microsoft.com/office/powerpoint/2010/main" val="3756500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2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21BD6CE-EF60-2D51-E2AE-0F3B509281FB}"/>
              </a:ext>
            </a:extLst>
          </p:cNvPr>
          <p:cNvSpPr txBox="1"/>
          <p:nvPr/>
        </p:nvSpPr>
        <p:spPr>
          <a:xfrm>
            <a:off x="1890713" y="1565767"/>
            <a:ext cx="39221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Related Words and Phrases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Coordinating Conjunctions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Correlative Conjunctions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Subordinating Conjunctions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Conjunctive Adverbs</a:t>
            </a:r>
          </a:p>
        </p:txBody>
      </p:sp>
    </p:spTree>
    <p:extLst>
      <p:ext uri="{BB962C8B-B14F-4D97-AF65-F5344CB8AC3E}">
        <p14:creationId xmlns:p14="http://schemas.microsoft.com/office/powerpoint/2010/main" val="320634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Related Words and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D4D8449-5A75-EC55-6CE2-73F687B22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245589"/>
              </p:ext>
            </p:extLst>
          </p:nvPr>
        </p:nvGraphicFramePr>
        <p:xfrm>
          <a:off x="1919071" y="1905000"/>
          <a:ext cx="8353857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8064">
                  <a:extLst>
                    <a:ext uri="{9D8B030D-6E8A-4147-A177-3AD203B41FA5}">
                      <a16:colId xmlns:a16="http://schemas.microsoft.com/office/drawing/2014/main" val="829864467"/>
                    </a:ext>
                  </a:extLst>
                </a:gridCol>
                <a:gridCol w="5665793">
                  <a:extLst>
                    <a:ext uri="{9D8B030D-6E8A-4147-A177-3AD203B41FA5}">
                      <a16:colId xmlns:a16="http://schemas.microsoft.com/office/drawing/2014/main" val="34828180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Subject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Person, place thing, event, or idea the sentence is about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228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Predicate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Main verb and any helping verbs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243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Complete thought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Logically finished idea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8709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39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Related Words and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D4D8449-5A75-EC55-6CE2-73F687B223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31517"/>
              </p:ext>
            </p:extLst>
          </p:nvPr>
        </p:nvGraphicFramePr>
        <p:xfrm>
          <a:off x="3352800" y="2743200"/>
          <a:ext cx="7834531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957">
                  <a:extLst>
                    <a:ext uri="{9D8B030D-6E8A-4147-A177-3AD203B41FA5}">
                      <a16:colId xmlns:a16="http://schemas.microsoft.com/office/drawing/2014/main" val="829864467"/>
                    </a:ext>
                  </a:extLst>
                </a:gridCol>
                <a:gridCol w="5313574">
                  <a:extLst>
                    <a:ext uri="{9D8B030D-6E8A-4147-A177-3AD203B41FA5}">
                      <a16:colId xmlns:a16="http://schemas.microsoft.com/office/drawing/2014/main" val="34828180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Subject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Clouds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228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Predicate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filled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243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Complete thought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Clouds filled the sky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870957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BA300D2-D441-64B2-1CCD-35B044A4085F}"/>
              </a:ext>
            </a:extLst>
          </p:cNvPr>
          <p:cNvSpPr txBox="1"/>
          <p:nvPr/>
        </p:nvSpPr>
        <p:spPr>
          <a:xfrm>
            <a:off x="3535677" y="1524000"/>
            <a:ext cx="5120640" cy="548640"/>
          </a:xfrm>
          <a:prstGeom prst="rect">
            <a:avLst/>
          </a:prstGeom>
          <a:solidFill>
            <a:srgbClr val="C7D4CB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800" dirty="0"/>
              <a:t>Clouds filled the sky.</a:t>
            </a:r>
          </a:p>
        </p:txBody>
      </p:sp>
    </p:spTree>
    <p:extLst>
      <p:ext uri="{BB962C8B-B14F-4D97-AF65-F5344CB8AC3E}">
        <p14:creationId xmlns:p14="http://schemas.microsoft.com/office/powerpoint/2010/main" val="3933932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Related Words and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F724954-80F8-4B05-B6DB-CEB58CA08C24}"/>
              </a:ext>
            </a:extLst>
          </p:cNvPr>
          <p:cNvGrpSpPr/>
          <p:nvPr/>
        </p:nvGrpSpPr>
        <p:grpSpPr>
          <a:xfrm>
            <a:off x="2066923" y="1465079"/>
            <a:ext cx="8058154" cy="1657561"/>
            <a:chOff x="542923" y="1736761"/>
            <a:chExt cx="8058154" cy="1252876"/>
          </a:xfrm>
          <a:solidFill>
            <a:srgbClr val="C7D4CB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00C5597-2F17-44A7-BD5A-E5DB03D9AE94}"/>
                </a:ext>
              </a:extLst>
            </p:cNvPr>
            <p:cNvSpPr/>
            <p:nvPr/>
          </p:nvSpPr>
          <p:spPr>
            <a:xfrm>
              <a:off x="542923" y="1736761"/>
              <a:ext cx="8058154" cy="12528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7BB9A6-4612-41CE-B33A-F5D605009CF4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Dependent clause:</a:t>
              </a:r>
            </a:p>
            <a:p>
              <a:r>
                <a:rPr lang="en-US" sz="2000" dirty="0"/>
                <a:t>	</a:t>
              </a:r>
              <a:r>
                <a:rPr lang="en-US" sz="2000" b="1" dirty="0"/>
                <a:t>Because your order was shipped early,</a:t>
              </a:r>
              <a:r>
                <a:rPr lang="en-US" sz="2000" dirty="0"/>
                <a:t> it was delivered 	yesterday.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BCF5830-9DF9-4920-ABBE-5DDF55EE00A3}"/>
              </a:ext>
            </a:extLst>
          </p:cNvPr>
          <p:cNvGrpSpPr/>
          <p:nvPr/>
        </p:nvGrpSpPr>
        <p:grpSpPr>
          <a:xfrm>
            <a:off x="2066923" y="3276600"/>
            <a:ext cx="8058154" cy="1657561"/>
            <a:chOff x="542923" y="1736761"/>
            <a:chExt cx="8058154" cy="1252876"/>
          </a:xfrm>
          <a:solidFill>
            <a:srgbClr val="C7D4C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659CEB-7011-4F8C-A1D0-FC7E9EEEC11B}"/>
                </a:ext>
              </a:extLst>
            </p:cNvPr>
            <p:cNvSpPr/>
            <p:nvPr/>
          </p:nvSpPr>
          <p:spPr>
            <a:xfrm>
              <a:off x="542923" y="1736761"/>
              <a:ext cx="8058154" cy="125287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738373F-2CB0-4B43-A19D-6C04B1BA156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Independent clause:</a:t>
              </a:r>
            </a:p>
            <a:p>
              <a:r>
                <a:rPr lang="en-US" sz="2000" dirty="0"/>
                <a:t>	Because your order was shipped early, </a:t>
              </a:r>
              <a:r>
                <a:rPr lang="en-US" sz="2000" b="1" dirty="0"/>
                <a:t>it was delivered 	yesterday.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86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Related Words and 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5EE1064-DEAF-4AD6-9930-740D8308AE9E}"/>
              </a:ext>
            </a:extLst>
          </p:cNvPr>
          <p:cNvSpPr txBox="1"/>
          <p:nvPr/>
        </p:nvSpPr>
        <p:spPr>
          <a:xfrm>
            <a:off x="1524001" y="2003991"/>
            <a:ext cx="3124199" cy="26314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Simple Sentence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Compound Sentence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Complex Sentence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Compound-Complex Sentence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5358AD-6B1F-4EA5-8CF8-43A87ACD6D38}"/>
              </a:ext>
            </a:extLst>
          </p:cNvPr>
          <p:cNvSpPr txBox="1"/>
          <p:nvPr/>
        </p:nvSpPr>
        <p:spPr>
          <a:xfrm>
            <a:off x="4724400" y="2003991"/>
            <a:ext cx="6388252" cy="26314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Independent Clause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Dependent Clause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Independent Clause + Independent Clause + 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339540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Coordinating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815872"/>
            <a:ext cx="8058154" cy="3148959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91238"/>
              <a:ext cx="7807571" cy="5900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				F</a:t>
              </a:r>
              <a:r>
                <a:rPr lang="en-US" sz="2400" dirty="0">
                  <a:solidFill>
                    <a:srgbClr val="323542"/>
                  </a:solidFill>
                </a:rPr>
                <a:t>or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A</a:t>
              </a:r>
              <a:r>
                <a:rPr lang="en-US" sz="2400" dirty="0">
                  <a:solidFill>
                    <a:srgbClr val="323542"/>
                  </a:solidFill>
                </a:rPr>
                <a:t>nd 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N</a:t>
              </a:r>
              <a:r>
                <a:rPr lang="en-US" sz="2400" dirty="0">
                  <a:solidFill>
                    <a:srgbClr val="323542"/>
                  </a:solidFill>
                </a:rPr>
                <a:t>or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B</a:t>
              </a:r>
              <a:r>
                <a:rPr lang="en-US" sz="2400" dirty="0">
                  <a:solidFill>
                    <a:srgbClr val="323542"/>
                  </a:solidFill>
                </a:rPr>
                <a:t>ut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O</a:t>
              </a:r>
              <a:r>
                <a:rPr lang="en-US" sz="2400" dirty="0">
                  <a:solidFill>
                    <a:srgbClr val="323542"/>
                  </a:solidFill>
                </a:rPr>
                <a:t>r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Y</a:t>
              </a:r>
              <a:r>
                <a:rPr lang="en-US" sz="2400" dirty="0">
                  <a:solidFill>
                    <a:srgbClr val="323542"/>
                  </a:solidFill>
                </a:rPr>
                <a:t>et</a:t>
              </a:r>
            </a:p>
            <a:p>
              <a:r>
                <a:rPr lang="en-US" sz="2400" b="1" dirty="0">
                  <a:solidFill>
                    <a:srgbClr val="323542"/>
                  </a:solidFill>
                </a:rPr>
                <a:t>				S</a:t>
              </a:r>
              <a:r>
                <a:rPr lang="en-US" sz="2400" dirty="0">
                  <a:solidFill>
                    <a:srgbClr val="323542"/>
                  </a:solidFill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1785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Coordinating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2312076"/>
            <a:ext cx="1921011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Words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Phrases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Independent clauses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312076"/>
            <a:ext cx="6388252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dogs </a:t>
            </a:r>
            <a:r>
              <a:rPr lang="en-US" sz="2400" b="1" dirty="0">
                <a:solidFill>
                  <a:srgbClr val="323542"/>
                </a:solidFill>
              </a:rPr>
              <a:t>and </a:t>
            </a:r>
            <a:r>
              <a:rPr lang="en-US" sz="2400" dirty="0">
                <a:solidFill>
                  <a:srgbClr val="323542"/>
                </a:solidFill>
              </a:rPr>
              <a:t>cats; eager </a:t>
            </a:r>
            <a:r>
              <a:rPr lang="en-US" sz="2400" b="1" dirty="0">
                <a:solidFill>
                  <a:srgbClr val="323542"/>
                </a:solidFill>
              </a:rPr>
              <a:t>yet </a:t>
            </a:r>
            <a:r>
              <a:rPr lang="en-US" sz="2400" dirty="0">
                <a:solidFill>
                  <a:srgbClr val="323542"/>
                </a:solidFill>
              </a:rPr>
              <a:t>anxious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on the test </a:t>
            </a:r>
            <a:r>
              <a:rPr lang="en-US" sz="2400" b="1" dirty="0">
                <a:solidFill>
                  <a:srgbClr val="323542"/>
                </a:solidFill>
              </a:rPr>
              <a:t>but </a:t>
            </a:r>
            <a:r>
              <a:rPr lang="en-US" sz="2400" dirty="0">
                <a:solidFill>
                  <a:srgbClr val="323542"/>
                </a:solidFill>
              </a:rPr>
              <a:t>not in the book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Narwhals are a type of whale, </a:t>
            </a:r>
            <a:r>
              <a:rPr lang="en-US" sz="2400" b="1" dirty="0">
                <a:solidFill>
                  <a:srgbClr val="323542"/>
                </a:solidFill>
              </a:rPr>
              <a:t>so</a:t>
            </a:r>
            <a:r>
              <a:rPr lang="en-US" sz="2400" dirty="0">
                <a:solidFill>
                  <a:srgbClr val="323542"/>
                </a:solidFill>
              </a:rPr>
              <a:t> they travel in groups called “pods.”</a:t>
            </a:r>
          </a:p>
        </p:txBody>
      </p:sp>
    </p:spTree>
    <p:extLst>
      <p:ext uri="{BB962C8B-B14F-4D97-AF65-F5344CB8AC3E}">
        <p14:creationId xmlns:p14="http://schemas.microsoft.com/office/powerpoint/2010/main" val="1920625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Subordinating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47800" y="2819400"/>
            <a:ext cx="92964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b="1" dirty="0">
                <a:solidFill>
                  <a:srgbClr val="323542"/>
                </a:solidFill>
              </a:rPr>
              <a:t>After </a:t>
            </a:r>
            <a:r>
              <a:rPr lang="en-US" sz="2800" dirty="0">
                <a:solidFill>
                  <a:srgbClr val="323542"/>
                </a:solidFill>
              </a:rPr>
              <a:t>the thunderstorm ended, a rainbow appeared in the sky.</a:t>
            </a:r>
            <a:endParaRPr lang="en-US" sz="28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0363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266</Words>
  <Application>Microsoft Office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1_Office Theme</vt:lpstr>
      <vt:lpstr>Office Theme</vt:lpstr>
      <vt:lpstr>2_Office Theme</vt:lpstr>
      <vt:lpstr>3_Office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8</cp:revision>
  <dcterms:created xsi:type="dcterms:W3CDTF">2015-06-25T17:23:18Z</dcterms:created>
  <dcterms:modified xsi:type="dcterms:W3CDTF">2022-06-03T18:51:59Z</dcterms:modified>
</cp:coreProperties>
</file>