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  <p:sldMasterId id="2147483780" r:id="rId2"/>
    <p:sldMasterId id="2147483792" r:id="rId3"/>
    <p:sldMasterId id="2147483804" r:id="rId4"/>
  </p:sldMasterIdLst>
  <p:sldIdLst>
    <p:sldId id="293" r:id="rId5"/>
    <p:sldId id="351" r:id="rId6"/>
    <p:sldId id="363" r:id="rId7"/>
    <p:sldId id="365" r:id="rId8"/>
    <p:sldId id="361" r:id="rId9"/>
    <p:sldId id="366" r:id="rId10"/>
    <p:sldId id="362" r:id="rId11"/>
    <p:sldId id="367" r:id="rId12"/>
    <p:sldId id="368" r:id="rId13"/>
    <p:sldId id="369" r:id="rId14"/>
    <p:sldId id="370" r:id="rId15"/>
    <p:sldId id="261" r:id="rId16"/>
    <p:sldId id="371" r:id="rId17"/>
    <p:sldId id="372" r:id="rId18"/>
    <p:sldId id="373" r:id="rId19"/>
    <p:sldId id="262" r:id="rId20"/>
    <p:sldId id="263" r:id="rId21"/>
    <p:sldId id="25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13" autoAdjust="0"/>
    <p:restoredTop sz="94660"/>
  </p:normalViewPr>
  <p:slideViewPr>
    <p:cSldViewPr>
      <p:cViewPr varScale="1">
        <p:scale>
          <a:sx n="80" d="100"/>
          <a:sy n="80" d="100"/>
        </p:scale>
        <p:origin x="955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90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226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118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589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098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34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076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7804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526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9954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7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755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009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572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1376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6927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4543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8707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9561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2370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3558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8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1633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0843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53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9780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9397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942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389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589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8664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2948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0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3272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412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45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868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920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72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53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905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51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318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57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95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779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031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7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1100" y="2202621"/>
            <a:ext cx="982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Identifying the Characteristics of Sentences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Parts of Speech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1580911"/>
            <a:ext cx="8058154" cy="100584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Conjunction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connect words, phrases, or clauses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5CE86B-01EF-1532-E603-3648616D4D64}"/>
              </a:ext>
            </a:extLst>
          </p:cNvPr>
          <p:cNvSpPr/>
          <p:nvPr/>
        </p:nvSpPr>
        <p:spPr>
          <a:xfrm>
            <a:off x="2066922" y="2691437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Coordinating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951978-0405-0A37-5FF6-7F3432436123}"/>
              </a:ext>
            </a:extLst>
          </p:cNvPr>
          <p:cNvSpPr/>
          <p:nvPr/>
        </p:nvSpPr>
        <p:spPr>
          <a:xfrm>
            <a:off x="5055829" y="2691437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Subordinating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69E820-E2B8-5BFB-53FD-34B687712531}"/>
              </a:ext>
            </a:extLst>
          </p:cNvPr>
          <p:cNvSpPr/>
          <p:nvPr/>
        </p:nvSpPr>
        <p:spPr>
          <a:xfrm>
            <a:off x="8044736" y="2691436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Correlative</a:t>
            </a:r>
          </a:p>
        </p:txBody>
      </p:sp>
    </p:spTree>
    <p:extLst>
      <p:ext uri="{BB962C8B-B14F-4D97-AF65-F5344CB8AC3E}">
        <p14:creationId xmlns:p14="http://schemas.microsoft.com/office/powerpoint/2010/main" val="2686527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Parts of Speech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1580911"/>
            <a:ext cx="8058154" cy="100584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Interjection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word or word group for showing emphasis, emotion, or greeting</a:t>
            </a:r>
          </a:p>
        </p:txBody>
      </p:sp>
    </p:spTree>
    <p:extLst>
      <p:ext uri="{BB962C8B-B14F-4D97-AF65-F5344CB8AC3E}">
        <p14:creationId xmlns:p14="http://schemas.microsoft.com/office/powerpoint/2010/main" val="4208647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Subject and Predicate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3"/>
            <a:ext cx="7608462" cy="3252041"/>
            <a:chOff x="365111" y="1821206"/>
            <a:chExt cx="8443025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5" cy="3298655"/>
              <a:chOff x="365111" y="1821206"/>
              <a:chExt cx="844302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5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prstClr val="white"/>
                    </a:solidFill>
                  </a:rPr>
                  <a:t>&amp;</a:t>
                </a:r>
                <a:endParaRPr lang="en-US" sz="4000" b="1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67708" y="3085720"/>
              <a:ext cx="3370566" cy="84290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prstClr val="white"/>
                  </a:solidFill>
                </a:rPr>
                <a:t>Who or what a sentence is about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18276" y="3049078"/>
              <a:ext cx="3003958" cy="84290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prstClr val="white"/>
                  </a:solidFill>
                </a:rPr>
                <a:t>What the subject is or does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D6852CE-594C-24FF-2FDF-3221CA9E7362}"/>
              </a:ext>
            </a:extLst>
          </p:cNvPr>
          <p:cNvSpPr txBox="1"/>
          <p:nvPr/>
        </p:nvSpPr>
        <p:spPr>
          <a:xfrm>
            <a:off x="3451758" y="1846700"/>
            <a:ext cx="14430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Subject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3A5BA4-895D-F645-06CF-52031386CF00}"/>
              </a:ext>
            </a:extLst>
          </p:cNvPr>
          <p:cNvSpPr txBox="1"/>
          <p:nvPr/>
        </p:nvSpPr>
        <p:spPr>
          <a:xfrm>
            <a:off x="7127203" y="1850060"/>
            <a:ext cx="17830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Predicate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859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Subject and Predicate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3" y="1295400"/>
            <a:ext cx="8058154" cy="64008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subject is usually a noun or pronoun.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3" y="2092971"/>
            <a:ext cx="8058154" cy="64008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subject does not have to be the first word in a sentence.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066923" y="2890542"/>
            <a:ext cx="8058154" cy="64008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subject can appear inside the predicate.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066923" y="3688113"/>
            <a:ext cx="8058154" cy="64008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subject can be implied.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871A60-64CA-666C-41D2-266F23A189CD}"/>
              </a:ext>
            </a:extLst>
          </p:cNvPr>
          <p:cNvSpPr/>
          <p:nvPr/>
        </p:nvSpPr>
        <p:spPr>
          <a:xfrm>
            <a:off x="2066923" y="4485684"/>
            <a:ext cx="8058154" cy="64008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subject can be compound.</a:t>
            </a:r>
          </a:p>
        </p:txBody>
      </p:sp>
    </p:spTree>
    <p:extLst>
      <p:ext uri="{BB962C8B-B14F-4D97-AF65-F5344CB8AC3E}">
        <p14:creationId xmlns:p14="http://schemas.microsoft.com/office/powerpoint/2010/main" val="2988010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Subject and Predicate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 object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receives verb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2" y="2472264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Indirect object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receives direct object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93934-78AA-D426-A83A-ACE13C9EB5FA}"/>
              </a:ext>
            </a:extLst>
          </p:cNvPr>
          <p:cNvSpPr/>
          <p:nvPr/>
        </p:nvSpPr>
        <p:spPr>
          <a:xfrm>
            <a:off x="2066922" y="3363616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Object of preposition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completes prepositional phrase</a:t>
            </a:r>
          </a:p>
        </p:txBody>
      </p:sp>
    </p:spTree>
    <p:extLst>
      <p:ext uri="{BB962C8B-B14F-4D97-AF65-F5344CB8AC3E}">
        <p14:creationId xmlns:p14="http://schemas.microsoft.com/office/powerpoint/2010/main" val="1801403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Subject and Predicate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3" y="1295400"/>
            <a:ext cx="8058154" cy="64008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predicate can be multiple words.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3" y="2092971"/>
            <a:ext cx="8058154" cy="64008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predicate can be compound.</a:t>
            </a:r>
          </a:p>
        </p:txBody>
      </p:sp>
    </p:spTree>
    <p:extLst>
      <p:ext uri="{BB962C8B-B14F-4D97-AF65-F5344CB8AC3E}">
        <p14:creationId xmlns:p14="http://schemas.microsoft.com/office/powerpoint/2010/main" val="2957998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Subject and Predicate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066922" y="4074807"/>
            <a:ext cx="8058154" cy="106757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3. Who or what is doing the action or being described.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066922" y="2828358"/>
            <a:ext cx="8058154" cy="106757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2. Check for an action or state-of-being verb.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066922" y="1579037"/>
            <a:ext cx="8058154" cy="106757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1. Put parentheses around any prepositional phrases.</a:t>
            </a:r>
          </a:p>
        </p:txBody>
      </p:sp>
    </p:spTree>
    <p:extLst>
      <p:ext uri="{BB962C8B-B14F-4D97-AF65-F5344CB8AC3E}">
        <p14:creationId xmlns:p14="http://schemas.microsoft.com/office/powerpoint/2010/main" val="1973665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 Thoughts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5E28F425-27D0-E6EB-8CAD-AF5C2B3A2242}"/>
              </a:ext>
            </a:extLst>
          </p:cNvPr>
          <p:cNvGrpSpPr/>
          <p:nvPr/>
        </p:nvGrpSpPr>
        <p:grpSpPr>
          <a:xfrm>
            <a:off x="1475340" y="2442929"/>
            <a:ext cx="9241320" cy="1061830"/>
            <a:chOff x="1562101" y="2565662"/>
            <a:chExt cx="9241320" cy="1061830"/>
          </a:xfrm>
        </p:grpSpPr>
        <p:sp>
          <p:nvSpPr>
            <p:cNvPr id="12" name="TextBox 11"/>
            <p:cNvSpPr txBox="1"/>
            <p:nvPr/>
          </p:nvSpPr>
          <p:spPr>
            <a:xfrm>
              <a:off x="1562101" y="2565663"/>
              <a:ext cx="2964000" cy="10618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spcAft>
                  <a:spcPts val="1800"/>
                </a:spcAft>
              </a:pPr>
              <a:r>
                <a:rPr lang="en-US" sz="2400" b="1" dirty="0">
                  <a:solidFill>
                    <a:srgbClr val="386546"/>
                  </a:solidFill>
                </a:rPr>
                <a:t>Dependent clause</a:t>
              </a:r>
            </a:p>
            <a:p>
              <a:pPr algn="r">
                <a:spcAft>
                  <a:spcPts val="1800"/>
                </a:spcAft>
              </a:pPr>
              <a:r>
                <a:rPr lang="en-US" sz="2400" b="1" dirty="0">
                  <a:solidFill>
                    <a:srgbClr val="386546"/>
                  </a:solidFill>
                </a:rPr>
                <a:t>Independent clause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46461" y="2565662"/>
              <a:ext cx="6156960" cy="10618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400" dirty="0">
                  <a:solidFill>
                    <a:srgbClr val="323542"/>
                  </a:solidFill>
                </a:rPr>
                <a:t>When the water boiled over onto the stove.</a:t>
              </a:r>
            </a:p>
            <a:p>
              <a:pPr>
                <a:spcAft>
                  <a:spcPts val="1800"/>
                </a:spcAft>
              </a:pPr>
              <a:r>
                <a:rPr lang="en-US" sz="2400" dirty="0">
                  <a:solidFill>
                    <a:srgbClr val="323542"/>
                  </a:solidFill>
                </a:rPr>
                <a:t>The water boiled over onto the stove.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474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4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Capitalization and punctuation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Parts of speech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Subject and predicate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thought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Capitalization and Punctuation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6D12319D-D2F5-954D-4B09-08CE6EC0C0D8}"/>
              </a:ext>
            </a:extLst>
          </p:cNvPr>
          <p:cNvGrpSpPr/>
          <p:nvPr/>
        </p:nvGrpSpPr>
        <p:grpSpPr>
          <a:xfrm>
            <a:off x="2287002" y="1919409"/>
            <a:ext cx="7608462" cy="2652590"/>
            <a:chOff x="2291769" y="1612190"/>
            <a:chExt cx="7608462" cy="2652590"/>
          </a:xfrm>
        </p:grpSpPr>
        <p:grpSp>
          <p:nvGrpSpPr>
            <p:cNvPr id="8" name="Group 7"/>
            <p:cNvGrpSpPr/>
            <p:nvPr/>
          </p:nvGrpSpPr>
          <p:grpSpPr>
            <a:xfrm>
              <a:off x="2291769" y="1612190"/>
              <a:ext cx="7608462" cy="2652590"/>
              <a:chOff x="365111" y="1821205"/>
              <a:chExt cx="8443024" cy="2690612"/>
            </a:xfrm>
            <a:solidFill>
              <a:srgbClr val="386546"/>
            </a:solidFill>
          </p:grpSpPr>
          <p:grpSp>
            <p:nvGrpSpPr>
              <p:cNvPr id="9" name="Group 8"/>
              <p:cNvGrpSpPr/>
              <p:nvPr/>
            </p:nvGrpSpPr>
            <p:grpSpPr>
              <a:xfrm>
                <a:off x="365111" y="1821205"/>
                <a:ext cx="8443024" cy="2690612"/>
                <a:chOff x="365111" y="1821205"/>
                <a:chExt cx="8443024" cy="2690612"/>
              </a:xfrm>
              <a:grpFill/>
            </p:grpSpPr>
            <p:sp>
              <p:nvSpPr>
                <p:cNvPr id="16" name="Rectangle 15"/>
                <p:cNvSpPr/>
                <p:nvPr/>
              </p:nvSpPr>
              <p:spPr>
                <a:xfrm>
                  <a:off x="365111" y="1821205"/>
                  <a:ext cx="4175761" cy="2690612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4632374" y="1821206"/>
                  <a:ext cx="4175761" cy="269061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Oval 21"/>
                <p:cNvSpPr/>
                <p:nvPr/>
              </p:nvSpPr>
              <p:spPr>
                <a:xfrm>
                  <a:off x="4210652" y="2982327"/>
                  <a:ext cx="751943" cy="740213"/>
                </a:xfrm>
                <a:prstGeom prst="ellipse">
                  <a:avLst/>
                </a:prstGeom>
                <a:grpFill/>
                <a:ln w="762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&amp;</a:t>
                  </a:r>
                  <a:endPara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1" name="TextBox 10"/>
              <p:cNvSpPr txBox="1"/>
              <p:nvPr/>
            </p:nvSpPr>
            <p:spPr>
              <a:xfrm>
                <a:off x="748359" y="2937904"/>
                <a:ext cx="3325552" cy="849477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Capital letter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049554" y="2937904"/>
                <a:ext cx="3325552" cy="849477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Punctuation</a:t>
                </a:r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4C6B9EFA-BFBB-6F07-77DE-8050CD2EFADB}"/>
                </a:ext>
              </a:extLst>
            </p:cNvPr>
            <p:cNvSpPr txBox="1"/>
            <p:nvPr/>
          </p:nvSpPr>
          <p:spPr>
            <a:xfrm>
              <a:off x="3618310" y="1758085"/>
              <a:ext cx="11099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Start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41D8BAA-050F-8C07-0C00-823B1DBCD401}"/>
                </a:ext>
              </a:extLst>
            </p:cNvPr>
            <p:cNvSpPr txBox="1"/>
            <p:nvPr/>
          </p:nvSpPr>
          <p:spPr>
            <a:xfrm>
              <a:off x="7565721" y="1758085"/>
              <a:ext cx="90601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End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C5A51FC5-2DE5-0BA5-503C-A73A37740F5F}"/>
              </a:ext>
            </a:extLst>
          </p:cNvPr>
          <p:cNvSpPr txBox="1"/>
          <p:nvPr/>
        </p:nvSpPr>
        <p:spPr>
          <a:xfrm>
            <a:off x="4194240" y="1273079"/>
            <a:ext cx="37939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Complete sentence</a:t>
            </a:r>
          </a:p>
        </p:txBody>
      </p: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Capitalization and Punctuation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17323A4-A2D3-C0E3-433D-C1FBEB152D1B}"/>
              </a:ext>
            </a:extLst>
          </p:cNvPr>
          <p:cNvGrpSpPr/>
          <p:nvPr/>
        </p:nvGrpSpPr>
        <p:grpSpPr>
          <a:xfrm>
            <a:off x="1890713" y="1354799"/>
            <a:ext cx="2080340" cy="1188720"/>
            <a:chOff x="1149291" y="1753237"/>
            <a:chExt cx="2080340" cy="1188720"/>
          </a:xfrm>
          <a:solidFill>
            <a:srgbClr val="386546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7703871-F560-51F4-A746-66DA924B69E9}"/>
                </a:ext>
              </a:extLst>
            </p:cNvPr>
            <p:cNvSpPr/>
            <p:nvPr/>
          </p:nvSpPr>
          <p:spPr>
            <a:xfrm>
              <a:off x="1149291" y="1753237"/>
              <a:ext cx="2080340" cy="1188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65DBBDC-8693-4E53-4A95-647381600ED8}"/>
                </a:ext>
              </a:extLst>
            </p:cNvPr>
            <p:cNvSpPr txBox="1"/>
            <p:nvPr/>
          </p:nvSpPr>
          <p:spPr>
            <a:xfrm>
              <a:off x="1311484" y="1913876"/>
              <a:ext cx="1664514" cy="4648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dirty="0">
                  <a:solidFill>
                    <a:schemeClr val="bg1"/>
                  </a:solidFill>
                </a:rPr>
                <a:t>Period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Oval 4">
            <a:extLst>
              <a:ext uri="{FF2B5EF4-FFF2-40B4-BE49-F238E27FC236}">
                <a16:creationId xmlns:a16="http://schemas.microsoft.com/office/drawing/2014/main" id="{11D56250-39B3-BADA-D0AD-1618B85BA10E}"/>
              </a:ext>
            </a:extLst>
          </p:cNvPr>
          <p:cNvSpPr/>
          <p:nvPr/>
        </p:nvSpPr>
        <p:spPr>
          <a:xfrm>
            <a:off x="2839443" y="2209250"/>
            <a:ext cx="91440" cy="914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AA03927-3092-86DE-0F3F-E1377BBA6DEC}"/>
              </a:ext>
            </a:extLst>
          </p:cNvPr>
          <p:cNvGrpSpPr/>
          <p:nvPr/>
        </p:nvGrpSpPr>
        <p:grpSpPr>
          <a:xfrm>
            <a:off x="1890713" y="2607417"/>
            <a:ext cx="2080340" cy="1188720"/>
            <a:chOff x="1149291" y="1753237"/>
            <a:chExt cx="2080340" cy="1188720"/>
          </a:xfrm>
          <a:solidFill>
            <a:srgbClr val="386546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11DFD31-9E81-88F7-BAB0-7FB52113E119}"/>
                </a:ext>
              </a:extLst>
            </p:cNvPr>
            <p:cNvSpPr/>
            <p:nvPr/>
          </p:nvSpPr>
          <p:spPr>
            <a:xfrm>
              <a:off x="1149291" y="1753237"/>
              <a:ext cx="2080340" cy="1188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D3F25CA-4F21-A2FA-F572-383799ACBCA9}"/>
                </a:ext>
              </a:extLst>
            </p:cNvPr>
            <p:cNvSpPr txBox="1"/>
            <p:nvPr/>
          </p:nvSpPr>
          <p:spPr>
            <a:xfrm>
              <a:off x="1311484" y="1978141"/>
              <a:ext cx="1664514" cy="92179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dirty="0">
                  <a:solidFill>
                    <a:schemeClr val="bg1"/>
                  </a:solidFill>
                </a:rPr>
                <a:t>Question mark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b="1" dirty="0">
                  <a:solidFill>
                    <a:schemeClr val="bg1"/>
                  </a:solidFill>
                </a:rPr>
                <a:t>?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C48C9FF-4415-403E-F95E-3A0E1CB57665}"/>
              </a:ext>
            </a:extLst>
          </p:cNvPr>
          <p:cNvGrpSpPr/>
          <p:nvPr/>
        </p:nvGrpSpPr>
        <p:grpSpPr>
          <a:xfrm>
            <a:off x="1890713" y="3860035"/>
            <a:ext cx="2080340" cy="1188720"/>
            <a:chOff x="1149291" y="1753237"/>
            <a:chExt cx="2080340" cy="1188720"/>
          </a:xfrm>
          <a:solidFill>
            <a:srgbClr val="386546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BBAFC82-5E8A-FC1A-FD04-2903AF14BECC}"/>
                </a:ext>
              </a:extLst>
            </p:cNvPr>
            <p:cNvSpPr/>
            <p:nvPr/>
          </p:nvSpPr>
          <p:spPr>
            <a:xfrm>
              <a:off x="1149291" y="1753237"/>
              <a:ext cx="2080340" cy="1188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4FA14CB-1A36-B8AB-12CA-20C68B424436}"/>
                </a:ext>
              </a:extLst>
            </p:cNvPr>
            <p:cNvSpPr txBox="1"/>
            <p:nvPr/>
          </p:nvSpPr>
          <p:spPr>
            <a:xfrm>
              <a:off x="1230387" y="1978141"/>
              <a:ext cx="1918147" cy="92179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dirty="0">
                  <a:solidFill>
                    <a:schemeClr val="bg1"/>
                  </a:solidFill>
                </a:rPr>
                <a:t>Exclamation point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b="1" dirty="0">
                  <a:solidFill>
                    <a:schemeClr val="bg1"/>
                  </a:solidFill>
                </a:rPr>
                <a:t>!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9950E34-D0D8-FCD4-C572-B7192CC77133}"/>
              </a:ext>
            </a:extLst>
          </p:cNvPr>
          <p:cNvSpPr txBox="1"/>
          <p:nvPr/>
        </p:nvSpPr>
        <p:spPr>
          <a:xfrm>
            <a:off x="4267200" y="1503255"/>
            <a:ext cx="48328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Declarative</a:t>
            </a:r>
            <a:r>
              <a:rPr lang="en-US" sz="2800" dirty="0"/>
              <a:t>: general statements</a:t>
            </a:r>
          </a:p>
          <a:p>
            <a:r>
              <a:rPr lang="en-US" sz="2800" b="1" dirty="0"/>
              <a:t>Imperative</a:t>
            </a:r>
            <a:r>
              <a:rPr lang="en-US" sz="2800" dirty="0"/>
              <a:t>: commands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AF2511B-AFD9-5025-2FF8-8C381C0FCAD3}"/>
              </a:ext>
            </a:extLst>
          </p:cNvPr>
          <p:cNvSpPr txBox="1"/>
          <p:nvPr/>
        </p:nvSpPr>
        <p:spPr>
          <a:xfrm>
            <a:off x="4267200" y="2940167"/>
            <a:ext cx="37080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Interrogative</a:t>
            </a:r>
            <a:r>
              <a:rPr lang="en-US" sz="2800" dirty="0"/>
              <a:t>: questions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B31B1F1-FB15-D78E-9E06-B68F65B70453}"/>
              </a:ext>
            </a:extLst>
          </p:cNvPr>
          <p:cNvSpPr txBox="1"/>
          <p:nvPr/>
        </p:nvSpPr>
        <p:spPr>
          <a:xfrm>
            <a:off x="4267200" y="4192785"/>
            <a:ext cx="56839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Exclamatory</a:t>
            </a:r>
            <a:r>
              <a:rPr lang="en-US" sz="2800" dirty="0"/>
              <a:t>: emphasis/strong feeling</a:t>
            </a:r>
          </a:p>
        </p:txBody>
      </p:sp>
    </p:spTree>
    <p:extLst>
      <p:ext uri="{BB962C8B-B14F-4D97-AF65-F5344CB8AC3E}">
        <p14:creationId xmlns:p14="http://schemas.microsoft.com/office/powerpoint/2010/main" val="3554331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Parts of Speech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Noun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represents a person, place, thing, event, or idea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2" y="2472264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Pronoun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replaces a noun or another pronoun</a:t>
            </a:r>
          </a:p>
        </p:txBody>
      </p: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Parts of Speech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 verb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shows physical or mental action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2" y="2472264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Linking verb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links subject to description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93934-78AA-D426-A83A-ACE13C9EB5FA}"/>
              </a:ext>
            </a:extLst>
          </p:cNvPr>
          <p:cNvSpPr/>
          <p:nvPr/>
        </p:nvSpPr>
        <p:spPr>
          <a:xfrm>
            <a:off x="2066922" y="3363616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Helping verb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changes form of main verb</a:t>
            </a:r>
          </a:p>
        </p:txBody>
      </p:sp>
    </p:spTree>
    <p:extLst>
      <p:ext uri="{BB962C8B-B14F-4D97-AF65-F5344CB8AC3E}">
        <p14:creationId xmlns:p14="http://schemas.microsoft.com/office/powerpoint/2010/main" val="2109809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Parts of Speech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673294" y="2225814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38366" y="2220267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Future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55830" y="2220267"/>
            <a:ext cx="2080340" cy="161791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6C5148-3A81-8ADA-6210-CA91856A6ED2}"/>
              </a:ext>
            </a:extLst>
          </p:cNvPr>
          <p:cNvSpPr txBox="1"/>
          <p:nvPr/>
        </p:nvSpPr>
        <p:spPr>
          <a:xfrm>
            <a:off x="5152119" y="1520210"/>
            <a:ext cx="18877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Verb tenses</a:t>
            </a:r>
          </a:p>
        </p:txBody>
      </p:sp>
    </p:spTree>
    <p:extLst>
      <p:ext uri="{BB962C8B-B14F-4D97-AF65-F5344CB8AC3E}">
        <p14:creationId xmlns:p14="http://schemas.microsoft.com/office/powerpoint/2010/main" val="566616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Parts of Speech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Adjective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describe nouns and pronouns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2" y="2472264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Adverb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describe verbs, adjectives, other adverbs</a:t>
            </a:r>
          </a:p>
        </p:txBody>
      </p:sp>
    </p:spTree>
    <p:extLst>
      <p:ext uri="{BB962C8B-B14F-4D97-AF65-F5344CB8AC3E}">
        <p14:creationId xmlns:p14="http://schemas.microsoft.com/office/powerpoint/2010/main" val="2596789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Parts of Speech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1580911"/>
            <a:ext cx="8058154" cy="100584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Preposition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shows relationships among people, places, thing, events, ideas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2" y="2743200"/>
            <a:ext cx="8058154" cy="100584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Prepositional phrase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begin with a preposition, end with a noun or pronoun</a:t>
            </a:r>
          </a:p>
        </p:txBody>
      </p:sp>
    </p:spTree>
    <p:extLst>
      <p:ext uri="{BB962C8B-B14F-4D97-AF65-F5344CB8AC3E}">
        <p14:creationId xmlns:p14="http://schemas.microsoft.com/office/powerpoint/2010/main" val="2315812746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361</Words>
  <Application>Microsoft Office PowerPoint</Application>
  <PresentationFormat>Widescreen</PresentationFormat>
  <Paragraphs>79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4_Office Theme</vt:lpstr>
      <vt:lpstr>5_Office Theme</vt:lpstr>
      <vt:lpstr>1_Office Theme</vt:lpstr>
      <vt:lpstr>6_Office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4</cp:revision>
  <dcterms:created xsi:type="dcterms:W3CDTF">2015-06-26T00:44:47Z</dcterms:created>
  <dcterms:modified xsi:type="dcterms:W3CDTF">2022-06-07T21:25:01Z</dcterms:modified>
</cp:coreProperties>
</file>