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  <p:sldMasterId id="2147483756" r:id="rId4"/>
  </p:sldMasterIdLst>
  <p:sldIdLst>
    <p:sldId id="293" r:id="rId5"/>
    <p:sldId id="351" r:id="rId6"/>
    <p:sldId id="268" r:id="rId7"/>
    <p:sldId id="259" r:id="rId8"/>
    <p:sldId id="260" r:id="rId9"/>
    <p:sldId id="261" r:id="rId10"/>
    <p:sldId id="269" r:id="rId11"/>
    <p:sldId id="270" r:id="rId12"/>
    <p:sldId id="263" r:id="rId13"/>
    <p:sldId id="271" r:id="rId14"/>
    <p:sldId id="264" r:id="rId15"/>
    <p:sldId id="272" r:id="rId16"/>
    <p:sldId id="273" r:id="rId17"/>
    <p:sldId id="274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7" autoAdjust="0"/>
    <p:restoredTop sz="99692" autoAdjust="0"/>
  </p:normalViewPr>
  <p:slideViewPr>
    <p:cSldViewPr>
      <p:cViewPr varScale="1">
        <p:scale>
          <a:sx n="80" d="100"/>
          <a:sy n="80" d="100"/>
        </p:scale>
        <p:origin x="26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46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1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2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04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586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571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57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12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1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747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44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38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33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70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57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68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35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151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531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11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1196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75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5260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583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953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051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054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12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104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962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27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23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3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6009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165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117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6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811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0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39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2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4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30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56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2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2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Identifying Common Sentence Errors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Fused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064151" y="4066493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Split into separate sentences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4151" y="1569948"/>
            <a:ext cx="8058154" cy="106758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Join with a comma and coordinating conjunction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4151" y="2818221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Join with a semicolon</a:t>
            </a:r>
          </a:p>
        </p:txBody>
      </p:sp>
    </p:spTree>
    <p:extLst>
      <p:ext uri="{BB962C8B-B14F-4D97-AF65-F5344CB8AC3E}">
        <p14:creationId xmlns:p14="http://schemas.microsoft.com/office/powerpoint/2010/main" val="255618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/>
          <p:cNvSpPr/>
          <p:nvPr/>
        </p:nvSpPr>
        <p:spPr>
          <a:xfrm>
            <a:off x="7391399" y="4170452"/>
            <a:ext cx="152402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Fused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055060" y="2788798"/>
            <a:ext cx="8081879" cy="1077218"/>
            <a:chOff x="-16636" y="1304432"/>
            <a:chExt cx="8081879" cy="1077218"/>
          </a:xfrm>
        </p:grpSpPr>
        <p:sp>
          <p:nvSpPr>
            <p:cNvPr id="11" name="Rectangle: Rounded Corners 10"/>
            <p:cNvSpPr/>
            <p:nvPr/>
          </p:nvSpPr>
          <p:spPr>
            <a:xfrm>
              <a:off x="5322480" y="1424905"/>
              <a:ext cx="152401" cy="457200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-16636" y="1304432"/>
              <a:ext cx="8081879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3200" dirty="0"/>
                <a:t>My grandmother is a great cook; I hope to be as talented as her one day.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47607" y="1463727"/>
            <a:ext cx="8081879" cy="1077218"/>
            <a:chOff x="528285" y="2695593"/>
            <a:chExt cx="8081879" cy="1077218"/>
          </a:xfrm>
        </p:grpSpPr>
        <p:sp>
          <p:nvSpPr>
            <p:cNvPr id="14" name="Rectangle: Rounded Corners 13"/>
            <p:cNvSpPr/>
            <p:nvPr/>
          </p:nvSpPr>
          <p:spPr>
            <a:xfrm>
              <a:off x="5867399" y="2810418"/>
              <a:ext cx="914400" cy="443085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8285" y="2695593"/>
              <a:ext cx="8081879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3200" dirty="0"/>
                <a:t>My grandmother is a great cook, and I hope to be as talented as her one day.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055059" y="4113869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My grandmother is a great cook. I hope to be as talented as her one day.</a:t>
            </a:r>
          </a:p>
        </p:txBody>
      </p:sp>
    </p:spTree>
    <p:extLst>
      <p:ext uri="{BB962C8B-B14F-4D97-AF65-F5344CB8AC3E}">
        <p14:creationId xmlns:p14="http://schemas.microsoft.com/office/powerpoint/2010/main" val="190416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Comma Splices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79868" y="3945965"/>
            <a:ext cx="76200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Our team played well, the other team played better.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368040" y="162128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92487" y="1900825"/>
              <a:ext cx="4672590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Join two independent clauses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368040" y="254928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21322" y="1894247"/>
              <a:ext cx="401492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Use only a comma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3259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Comma Splices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066922" y="4074806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Split into separate sentences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828358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Join with a semicolon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6922" y="1579037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Add missing conjunction</a:t>
            </a:r>
          </a:p>
        </p:txBody>
      </p:sp>
    </p:spTree>
    <p:extLst>
      <p:ext uri="{BB962C8B-B14F-4D97-AF65-F5344CB8AC3E}">
        <p14:creationId xmlns:p14="http://schemas.microsoft.com/office/powerpoint/2010/main" val="4235315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/>
          <p:cNvSpPr/>
          <p:nvPr/>
        </p:nvSpPr>
        <p:spPr>
          <a:xfrm>
            <a:off x="5638800" y="4170452"/>
            <a:ext cx="152402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5638800" y="2788749"/>
            <a:ext cx="152400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/>
          <p:cNvSpPr/>
          <p:nvPr/>
        </p:nvSpPr>
        <p:spPr>
          <a:xfrm>
            <a:off x="5867400" y="1388130"/>
            <a:ext cx="550435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 Splices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2285" y="1304432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Our team played well, but the other team played better.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2286" y="2695593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Our team played well; the other team played better.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2286" y="4086754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Our team played well. The other team played better.</a:t>
            </a:r>
          </a:p>
        </p:txBody>
      </p:sp>
    </p:spTree>
    <p:extLst>
      <p:ext uri="{BB962C8B-B14F-4D97-AF65-F5344CB8AC3E}">
        <p14:creationId xmlns:p14="http://schemas.microsoft.com/office/powerpoint/2010/main" val="2168293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6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Fragments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Fused Sentences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Comma Splices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Fragments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368038" y="2448488"/>
            <a:ext cx="5443662" cy="60887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323542"/>
                </a:solidFill>
              </a:rPr>
              <a:t>May be punctuated as a sentence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68038" y="1594148"/>
            <a:ext cx="5443662" cy="60887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323542"/>
                </a:solidFill>
              </a:rPr>
              <a:t>Do not express a complete thought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F34FD9-5BE9-4242-624D-F3A637AEDA5A}"/>
              </a:ext>
            </a:extLst>
          </p:cNvPr>
          <p:cNvGrpSpPr/>
          <p:nvPr/>
        </p:nvGrpSpPr>
        <p:grpSpPr>
          <a:xfrm>
            <a:off x="2197625" y="3800639"/>
            <a:ext cx="7796749" cy="584776"/>
            <a:chOff x="2286000" y="3800639"/>
            <a:chExt cx="7796749" cy="584776"/>
          </a:xfrm>
        </p:grpSpPr>
        <p:sp>
          <p:nvSpPr>
            <p:cNvPr id="17" name="TextBox 16"/>
            <p:cNvSpPr txBox="1"/>
            <p:nvPr/>
          </p:nvSpPr>
          <p:spPr>
            <a:xfrm>
              <a:off x="3925789" y="3800640"/>
              <a:ext cx="6156960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3200" dirty="0">
                  <a:solidFill>
                    <a:srgbClr val="323542"/>
                  </a:solidFill>
                </a:rPr>
                <a:t>Hoping to get tickets to the concert.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91D094B-A8D4-DFDA-CD4D-3163220CC5D7}"/>
                </a:ext>
              </a:extLst>
            </p:cNvPr>
            <p:cNvSpPr txBox="1"/>
            <p:nvPr/>
          </p:nvSpPr>
          <p:spPr>
            <a:xfrm>
              <a:off x="2286000" y="3800639"/>
              <a:ext cx="13313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Phrase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24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Fragments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81187" y="1614962"/>
            <a:ext cx="8429626" cy="3395744"/>
            <a:chOff x="365111" y="1821206"/>
            <a:chExt cx="8443024" cy="3298655"/>
          </a:xfrm>
        </p:grpSpPr>
        <p:grpSp>
          <p:nvGrpSpPr>
            <p:cNvPr id="10" name="Group 9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3783" y="2825730"/>
              <a:ext cx="3325552" cy="128049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Add missing subject and/or verb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83912" y="2197878"/>
              <a:ext cx="3325552" cy="25361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Combine with an independent clause (conjunction and/or comma)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743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/>
          <p:cNvSpPr/>
          <p:nvPr/>
        </p:nvSpPr>
        <p:spPr>
          <a:xfrm>
            <a:off x="3429000" y="1683647"/>
            <a:ext cx="4000501" cy="502384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/>
          <p:cNvSpPr/>
          <p:nvPr/>
        </p:nvSpPr>
        <p:spPr>
          <a:xfrm>
            <a:off x="9486902" y="3525798"/>
            <a:ext cx="1600200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4" name="Rectangle: Rounded Corners 13"/>
          <p:cNvSpPr/>
          <p:nvPr/>
        </p:nvSpPr>
        <p:spPr>
          <a:xfrm>
            <a:off x="3428999" y="3982997"/>
            <a:ext cx="5029200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Fragments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29000" y="1627580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ysClr val="windowText" lastClr="000000"/>
                </a:solidFill>
              </a:rPr>
              <a:t>The people in line were hoping to get tickets to the concert.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3444389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ysClr val="windowText" lastClr="000000"/>
                </a:solidFill>
              </a:rPr>
              <a:t>Hoping to get tickets to the concert, Jared got up early to check the website.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3EE7BA-3D9C-746F-2230-4CF8818F9F13}"/>
              </a:ext>
            </a:extLst>
          </p:cNvPr>
          <p:cNvSpPr txBox="1"/>
          <p:nvPr/>
        </p:nvSpPr>
        <p:spPr>
          <a:xfrm>
            <a:off x="654910" y="1708977"/>
            <a:ext cx="2452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Add</a:t>
            </a:r>
          </a:p>
          <a:p>
            <a:pPr algn="ctr"/>
            <a:r>
              <a:rPr lang="en-US" sz="2800" b="1" dirty="0"/>
              <a:t>subject + verb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FFCE9E-2965-23E6-2841-7B87EB148AED}"/>
              </a:ext>
            </a:extLst>
          </p:cNvPr>
          <p:cNvSpPr txBox="1"/>
          <p:nvPr/>
        </p:nvSpPr>
        <p:spPr>
          <a:xfrm>
            <a:off x="558502" y="3519099"/>
            <a:ext cx="26453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Combine w/ independent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105048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Fragments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C92E14FC-17BB-12B5-7F12-205685FD2B4E}"/>
              </a:ext>
            </a:extLst>
          </p:cNvPr>
          <p:cNvGrpSpPr/>
          <p:nvPr/>
        </p:nvGrpSpPr>
        <p:grpSpPr>
          <a:xfrm>
            <a:off x="685800" y="2133600"/>
            <a:ext cx="10820400" cy="1077218"/>
            <a:chOff x="990600" y="2304808"/>
            <a:chExt cx="10820400" cy="1077218"/>
          </a:xfrm>
        </p:grpSpPr>
        <p:sp>
          <p:nvSpPr>
            <p:cNvPr id="13" name="TextBox 12"/>
            <p:cNvSpPr txBox="1"/>
            <p:nvPr/>
          </p:nvSpPr>
          <p:spPr>
            <a:xfrm>
              <a:off x="3962400" y="2304808"/>
              <a:ext cx="7848600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3200" dirty="0">
                  <a:solidFill>
                    <a:srgbClr val="323542"/>
                  </a:solidFill>
                </a:rPr>
                <a:t>Though the artist’s recent work had caused controversy in the community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EBBB8B8-42A9-B86C-4EAC-7631F53F256D}"/>
                </a:ext>
              </a:extLst>
            </p:cNvPr>
            <p:cNvSpPr txBox="1"/>
            <p:nvPr/>
          </p:nvSpPr>
          <p:spPr>
            <a:xfrm>
              <a:off x="990600" y="2304808"/>
              <a:ext cx="28194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Dependent clause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513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/>
          <p:cNvSpPr/>
          <p:nvPr/>
        </p:nvSpPr>
        <p:spPr>
          <a:xfrm>
            <a:off x="7162802" y="3144885"/>
            <a:ext cx="152399" cy="164057"/>
          </a:xfrm>
          <a:prstGeom prst="roundRect">
            <a:avLst/>
          </a:prstGeom>
          <a:solidFill>
            <a:srgbClr val="C7D4CB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/>
          <p:cNvSpPr/>
          <p:nvPr/>
        </p:nvSpPr>
        <p:spPr>
          <a:xfrm>
            <a:off x="2171700" y="2394542"/>
            <a:ext cx="1409701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Fragments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71699" y="2313133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strike="sngStrike" dirty="0">
                <a:solidFill>
                  <a:sysClr val="windowText" lastClr="000000"/>
                </a:solidFill>
              </a:rPr>
              <a:t>Though</a:t>
            </a:r>
            <a:r>
              <a:rPr lang="en-US" sz="3200" dirty="0">
                <a:solidFill>
                  <a:sysClr val="windowText" lastClr="000000"/>
                </a:solidFill>
              </a:rPr>
              <a:t> The artist’s recent work had caused controversy in the community.</a:t>
            </a:r>
          </a:p>
        </p:txBody>
      </p:sp>
    </p:spTree>
    <p:extLst>
      <p:ext uri="{BB962C8B-B14F-4D97-AF65-F5344CB8AC3E}">
        <p14:creationId xmlns:p14="http://schemas.microsoft.com/office/powerpoint/2010/main" val="125689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/>
          <p:cNvSpPr/>
          <p:nvPr/>
        </p:nvSpPr>
        <p:spPr>
          <a:xfrm>
            <a:off x="7239000" y="2881649"/>
            <a:ext cx="2590800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/>
          <p:cNvSpPr/>
          <p:nvPr/>
        </p:nvSpPr>
        <p:spPr>
          <a:xfrm>
            <a:off x="2171700" y="3393448"/>
            <a:ext cx="4914901" cy="457200"/>
          </a:xfrm>
          <a:prstGeom prst="round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Fragments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71699" y="2325419"/>
            <a:ext cx="78486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ysClr val="windowText" lastClr="000000"/>
                </a:solidFill>
              </a:rPr>
              <a:t>Though the artist’s recent work had caused controversy in the community , more tourists came to the town as a result.</a:t>
            </a:r>
          </a:p>
        </p:txBody>
      </p:sp>
    </p:spTree>
    <p:extLst>
      <p:ext uri="{BB962C8B-B14F-4D97-AF65-F5344CB8AC3E}">
        <p14:creationId xmlns:p14="http://schemas.microsoft.com/office/powerpoint/2010/main" val="82286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Fused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79868" y="3828709"/>
            <a:ext cx="76200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My grandmother is a great cook I hope to be as talented as her one day.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68039" y="1552995"/>
            <a:ext cx="5443662" cy="60887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323542"/>
                </a:solidFill>
              </a:rPr>
              <a:t>Join two independent clauses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68039" y="2420417"/>
            <a:ext cx="5443662" cy="60887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323542"/>
                </a:solidFill>
              </a:rPr>
              <a:t>No punctuation or conjunction</a:t>
            </a:r>
          </a:p>
        </p:txBody>
      </p:sp>
    </p:spTree>
    <p:extLst>
      <p:ext uri="{BB962C8B-B14F-4D97-AF65-F5344CB8AC3E}">
        <p14:creationId xmlns:p14="http://schemas.microsoft.com/office/powerpoint/2010/main" val="297251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321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30</cp:revision>
  <dcterms:created xsi:type="dcterms:W3CDTF">2015-06-26T21:27:09Z</dcterms:created>
  <dcterms:modified xsi:type="dcterms:W3CDTF">2022-06-08T15:22:22Z</dcterms:modified>
</cp:coreProperties>
</file>