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269" r:id="rId4"/>
    <p:sldId id="270" r:id="rId5"/>
    <p:sldId id="271" r:id="rId6"/>
    <p:sldId id="272" r:id="rId7"/>
    <p:sldId id="273" r:id="rId8"/>
    <p:sldId id="263" r:id="rId9"/>
    <p:sldId id="265" r:id="rId10"/>
    <p:sldId id="266" r:id="rId11"/>
    <p:sldId id="267" r:id="rId12"/>
    <p:sldId id="34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269"/>
            <p14:sldId id="270"/>
            <p14:sldId id="271"/>
            <p14:sldId id="272"/>
            <p14:sldId id="273"/>
            <p14:sldId id="263"/>
            <p14:sldId id="265"/>
            <p14:sldId id="266"/>
            <p14:sldId id="267"/>
          </p14:sldIdLst>
        </p14:section>
        <p14:section name="Bullet Lists" id="{75E99226-54C6-4B40-9F9B-803C5E10A6BA}">
          <p14:sldIdLst/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Consistent Subjects and Verbs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Inverted Word Order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883275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Above the clouds rises the soaring eagle.</a:t>
            </a:r>
          </a:p>
        </p:txBody>
      </p:sp>
    </p:spTree>
    <p:extLst>
      <p:ext uri="{BB962C8B-B14F-4D97-AF65-F5344CB8AC3E}">
        <p14:creationId xmlns:p14="http://schemas.microsoft.com/office/powerpoint/2010/main" val="568908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Inverted Word Order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883275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strike="sngStrike" dirty="0"/>
              <a:t>Above the clouds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386546"/>
                </a:solidFill>
              </a:rPr>
              <a:t>rises</a:t>
            </a:r>
            <a:r>
              <a:rPr lang="en-US" sz="2800" dirty="0"/>
              <a:t> the soaring </a:t>
            </a:r>
            <a:r>
              <a:rPr lang="en-US" sz="2800" b="1" dirty="0">
                <a:solidFill>
                  <a:srgbClr val="386546"/>
                </a:solidFill>
              </a:rPr>
              <a:t>eagle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7163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Recognizing subject-verb agreement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Identifying situations with abnormal subject-verb agreement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81189" y="1612192"/>
            <a:ext cx="8429625" cy="3581401"/>
            <a:chOff x="365112" y="2651741"/>
            <a:chExt cx="8443023" cy="3479006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Singular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Plural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Agreement in Number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814406" y="2729499"/>
            <a:ext cx="3004158" cy="1743521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prstClr val="black"/>
                </a:solidFill>
              </a:rPr>
              <a:t>The </a:t>
            </a:r>
            <a:r>
              <a:rPr lang="en-US" sz="2400" b="1" dirty="0">
                <a:solidFill>
                  <a:prstClr val="black"/>
                </a:solidFill>
              </a:rPr>
              <a:t>students walk </a:t>
            </a:r>
            <a:r>
              <a:rPr lang="en-US" sz="2400" dirty="0">
                <a:solidFill>
                  <a:prstClr val="black"/>
                </a:solidFill>
              </a:rPr>
              <a:t>to school everyday.</a:t>
            </a:r>
          </a:p>
        </p:txBody>
      </p:sp>
      <p:sp>
        <p:nvSpPr>
          <p:cNvPr id="18" name="Oval 17"/>
          <p:cNvSpPr/>
          <p:nvPr/>
        </p:nvSpPr>
        <p:spPr>
          <a:xfrm>
            <a:off x="5690857" y="2950382"/>
            <a:ext cx="810287" cy="905018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or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400379" y="2729499"/>
            <a:ext cx="3004158" cy="1743521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Charlie walks </a:t>
            </a:r>
            <a:r>
              <a:rPr lang="en-US" sz="2400" dirty="0">
                <a:solidFill>
                  <a:prstClr val="black"/>
                </a:solidFill>
              </a:rPr>
              <a:t>to school everyday.</a:t>
            </a:r>
          </a:p>
        </p:txBody>
      </p:sp>
    </p:spTree>
    <p:extLst>
      <p:ext uri="{BB962C8B-B14F-4D97-AF65-F5344CB8AC3E}">
        <p14:creationId xmlns:p14="http://schemas.microsoft.com/office/powerpoint/2010/main" val="4003467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Avoiding Subject-Verb Agreement Errors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192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Compound Subjects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874461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Distracting Words and Phrases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3845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Inverted Word Order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66644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Indefinite Pronouns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4105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Subjects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bg1"/>
                    </a:solidFill>
                  </a:rPr>
                  <a:t>or</a:t>
                </a:r>
                <a:endParaRPr lang="en-US" sz="48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2344814"/>
              <a:ext cx="3325552" cy="152478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plural</a:t>
              </a:r>
            </a:p>
            <a:p>
              <a:pPr algn="ctr"/>
              <a:endParaRPr lang="en-US" sz="2400" b="1" dirty="0"/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and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both/and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6682" y="2344814"/>
              <a:ext cx="3325552" cy="224232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singular or plural</a:t>
              </a:r>
            </a:p>
            <a:p>
              <a:pPr algn="ctr"/>
              <a:endParaRPr lang="en-US" sz="2400" b="1" dirty="0"/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nor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neither/nor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or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either/or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39938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564780" y="2126665"/>
            <a:ext cx="5512420" cy="468600"/>
            <a:chOff x="1040780" y="2126665"/>
            <a:chExt cx="5512420" cy="468600"/>
          </a:xfrm>
        </p:grpSpPr>
        <p:sp>
          <p:nvSpPr>
            <p:cNvPr id="5" name="Rounded Rectangle 4"/>
            <p:cNvSpPr/>
            <p:nvPr/>
          </p:nvSpPr>
          <p:spPr>
            <a:xfrm>
              <a:off x="4343400" y="2126665"/>
              <a:ext cx="685800" cy="461665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ounded Rectangle 2"/>
            <p:cNvSpPr/>
            <p:nvPr/>
          </p:nvSpPr>
          <p:spPr>
            <a:xfrm>
              <a:off x="1059366" y="2126665"/>
              <a:ext cx="2548054" cy="461665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40780" y="2133600"/>
              <a:ext cx="5512420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400" dirty="0">
                  <a:solidFill>
                    <a:srgbClr val="323542"/>
                  </a:solidFill>
                </a:rPr>
                <a:t>Preston</a:t>
              </a:r>
              <a:r>
                <a:rPr lang="en-US" sz="2400" b="1" dirty="0">
                  <a:solidFill>
                    <a:srgbClr val="323542"/>
                  </a:solidFill>
                </a:rPr>
                <a:t>  </a:t>
              </a:r>
              <a:r>
                <a:rPr lang="en-US" sz="2400" b="1" i="1" dirty="0">
                  <a:solidFill>
                    <a:srgbClr val="323542"/>
                  </a:solidFill>
                </a:rPr>
                <a:t>and</a:t>
              </a:r>
              <a:r>
                <a:rPr lang="en-US" sz="2400" b="1" dirty="0">
                  <a:solidFill>
                    <a:srgbClr val="323542"/>
                  </a:solidFill>
                </a:rPr>
                <a:t>  </a:t>
              </a:r>
              <a:r>
                <a:rPr lang="en-US" sz="2400" dirty="0">
                  <a:solidFill>
                    <a:srgbClr val="323542"/>
                  </a:solidFill>
                </a:rPr>
                <a:t>Miles</a:t>
              </a:r>
              <a:r>
                <a:rPr lang="en-US" sz="2400" b="1" dirty="0">
                  <a:solidFill>
                    <a:srgbClr val="323542"/>
                  </a:solidFill>
                </a:rPr>
                <a:t>  </a:t>
              </a:r>
              <a:r>
                <a:rPr lang="en-US" sz="2400" dirty="0">
                  <a:solidFill>
                    <a:srgbClr val="323542"/>
                  </a:solidFill>
                </a:rPr>
                <a:t>often  </a:t>
              </a:r>
              <a:r>
                <a:rPr lang="en-US" sz="2400" b="1" dirty="0">
                  <a:solidFill>
                    <a:srgbClr val="323542"/>
                  </a:solidFill>
                </a:rPr>
                <a:t>hike  </a:t>
              </a:r>
              <a:r>
                <a:rPr lang="en-US" sz="2400" dirty="0">
                  <a:solidFill>
                    <a:srgbClr val="323542"/>
                  </a:solidFill>
                </a:rPr>
                <a:t>together. 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Subjects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2438400" y="3442572"/>
            <a:ext cx="7239000" cy="508826"/>
            <a:chOff x="914400" y="3442572"/>
            <a:chExt cx="7239000" cy="508826"/>
          </a:xfrm>
        </p:grpSpPr>
        <p:sp>
          <p:nvSpPr>
            <p:cNvPr id="15" name="Rounded Rectangle 14"/>
            <p:cNvSpPr/>
            <p:nvPr/>
          </p:nvSpPr>
          <p:spPr>
            <a:xfrm>
              <a:off x="5802250" y="3461649"/>
              <a:ext cx="750950" cy="489749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029200" y="3461649"/>
              <a:ext cx="696850" cy="489749"/>
            </a:xfrm>
            <a:prstGeom prst="round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14400" y="3442572"/>
              <a:ext cx="7239000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400" b="1" i="1" dirty="0">
                  <a:solidFill>
                    <a:srgbClr val="323542"/>
                  </a:solidFill>
                </a:rPr>
                <a:t>Either</a:t>
              </a:r>
              <a:r>
                <a:rPr lang="en-US" sz="2400" b="1" dirty="0">
                  <a:solidFill>
                    <a:srgbClr val="323542"/>
                  </a:solidFill>
                </a:rPr>
                <a:t>  </a:t>
              </a:r>
              <a:r>
                <a:rPr lang="en-US" sz="2400" dirty="0">
                  <a:solidFill>
                    <a:srgbClr val="323542"/>
                  </a:solidFill>
                </a:rPr>
                <a:t>my  grandparents  </a:t>
              </a:r>
              <a:r>
                <a:rPr lang="en-US" sz="2400" b="1" i="1" dirty="0">
                  <a:solidFill>
                    <a:srgbClr val="323542"/>
                  </a:solidFill>
                </a:rPr>
                <a:t>or</a:t>
              </a:r>
              <a:r>
                <a:rPr lang="en-US" sz="2400" b="1" dirty="0">
                  <a:solidFill>
                    <a:srgbClr val="323542"/>
                  </a:solidFill>
                </a:rPr>
                <a:t>  </a:t>
              </a:r>
              <a:r>
                <a:rPr lang="en-US" sz="2400" dirty="0">
                  <a:solidFill>
                    <a:srgbClr val="323542"/>
                  </a:solidFill>
                </a:rPr>
                <a:t>my  aunt   </a:t>
              </a:r>
              <a:r>
                <a:rPr lang="en-US" sz="2400" b="1" dirty="0">
                  <a:solidFill>
                    <a:srgbClr val="323542"/>
                  </a:solidFill>
                </a:rPr>
                <a:t>goes  </a:t>
              </a:r>
              <a:r>
                <a:rPr lang="en-US" sz="2400" dirty="0">
                  <a:solidFill>
                    <a:srgbClr val="323542"/>
                  </a:solidFill>
                </a:rPr>
                <a:t>skydiving.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9407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Indefinite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22927"/>
            <a:ext cx="2080340" cy="3482474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A49C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71600" y="1777994"/>
              <a:ext cx="1664514" cy="31213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bg1"/>
                  </a:solidFill>
                </a:rPr>
                <a:t>Singular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7055"/>
            <a:ext cx="2080340" cy="3474165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781910"/>
              <a:ext cx="1664514" cy="31288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bg1"/>
                  </a:solidFill>
                </a:rPr>
                <a:t>Both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7054"/>
            <a:ext cx="2080340" cy="3474165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1775305"/>
              <a:ext cx="2080339" cy="31288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b="1" dirty="0">
                  <a:solidFill>
                    <a:schemeClr val="bg1"/>
                  </a:solidFill>
                </a:rPr>
                <a:t>Plural</a:t>
              </a: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2799061" y="2705759"/>
            <a:ext cx="1828800" cy="208292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Everyone  </a:t>
            </a:r>
            <a:r>
              <a:rPr lang="en-US" sz="2400" dirty="0">
                <a:solidFill>
                  <a:prstClr val="black"/>
                </a:solidFill>
              </a:rPr>
              <a:t>is here.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172240" y="2705759"/>
            <a:ext cx="1828800" cy="208292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prstClr val="black"/>
                </a:solidFill>
              </a:rPr>
              <a:t>Many </a:t>
            </a:r>
            <a:r>
              <a:rPr lang="en-US" sz="2400" dirty="0">
                <a:solidFill>
                  <a:prstClr val="black"/>
                </a:solidFill>
              </a:rPr>
              <a:t>arrive late.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564133" y="2705759"/>
            <a:ext cx="1828800" cy="2082926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prstClr val="black"/>
                </a:solidFill>
              </a:rPr>
              <a:t>All </a:t>
            </a:r>
            <a:r>
              <a:rPr lang="en-US" sz="2000" dirty="0">
                <a:solidFill>
                  <a:prstClr val="black"/>
                </a:solidFill>
              </a:rPr>
              <a:t>of the gifts are wrapped. </a:t>
            </a:r>
          </a:p>
          <a:p>
            <a:pPr algn="ctr"/>
            <a:endParaRPr lang="en-US" sz="2000" b="1" dirty="0">
              <a:solidFill>
                <a:prstClr val="black"/>
              </a:solidFill>
            </a:endParaRPr>
          </a:p>
          <a:p>
            <a:pPr algn="ctr"/>
            <a:r>
              <a:rPr lang="en-US" sz="2000" b="1" dirty="0">
                <a:solidFill>
                  <a:prstClr val="black"/>
                </a:solidFill>
              </a:rPr>
              <a:t>Most </a:t>
            </a:r>
            <a:r>
              <a:rPr lang="en-US" sz="2000" dirty="0">
                <a:solidFill>
                  <a:prstClr val="black"/>
                </a:solidFill>
              </a:rPr>
              <a:t>of the cake is eaten.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579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Distracting Words and 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883275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The waves of the Atlantic Ocean crash on the beach.</a:t>
            </a:r>
          </a:p>
        </p:txBody>
      </p:sp>
    </p:spTree>
    <p:extLst>
      <p:ext uri="{BB962C8B-B14F-4D97-AF65-F5344CB8AC3E}">
        <p14:creationId xmlns:p14="http://schemas.microsoft.com/office/powerpoint/2010/main" val="2510205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Distracting Words and Phrases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883275"/>
            <a:ext cx="780757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/>
              <a:t>The </a:t>
            </a:r>
            <a:r>
              <a:rPr lang="en-US" sz="2800" b="1" dirty="0">
                <a:solidFill>
                  <a:srgbClr val="386546"/>
                </a:solidFill>
              </a:rPr>
              <a:t>waves</a:t>
            </a:r>
            <a:r>
              <a:rPr lang="en-US" sz="2800" dirty="0"/>
              <a:t> </a:t>
            </a:r>
            <a:r>
              <a:rPr lang="en-US" sz="2800" strike="sngStrike" dirty="0"/>
              <a:t>of the Atlantic Ocean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386546"/>
                </a:solidFill>
              </a:rPr>
              <a:t>crash</a:t>
            </a:r>
            <a:r>
              <a:rPr lang="en-US" sz="2800" dirty="0"/>
              <a:t> on the beach.</a:t>
            </a:r>
          </a:p>
        </p:txBody>
      </p:sp>
    </p:spTree>
    <p:extLst>
      <p:ext uri="{BB962C8B-B14F-4D97-AF65-F5344CB8AC3E}">
        <p14:creationId xmlns:p14="http://schemas.microsoft.com/office/powerpoint/2010/main" val="950630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1260</TotalTime>
  <Words>188</Words>
  <Application>Microsoft Office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119</cp:revision>
  <dcterms:created xsi:type="dcterms:W3CDTF">2014-11-06T15:36:04Z</dcterms:created>
  <dcterms:modified xsi:type="dcterms:W3CDTF">2022-08-02T17:12:05Z</dcterms:modified>
</cp:coreProperties>
</file>