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93" r:id="rId3"/>
    <p:sldId id="351" r:id="rId4"/>
    <p:sldId id="263" r:id="rId5"/>
    <p:sldId id="262" r:id="rId6"/>
    <p:sldId id="261" r:id="rId7"/>
    <p:sldId id="264" r:id="rId8"/>
    <p:sldId id="266" r:id="rId9"/>
    <p:sldId id="265" r:id="rId10"/>
    <p:sldId id="353" r:id="rId11"/>
    <p:sldId id="269" r:id="rId12"/>
    <p:sldId id="270" r:id="rId13"/>
    <p:sldId id="272" r:id="rId14"/>
    <p:sldId id="274" r:id="rId15"/>
    <p:sldId id="275" r:id="rId16"/>
    <p:sldId id="276" r:id="rId17"/>
    <p:sldId id="35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345F6B"/>
    <a:srgbClr val="61A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14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46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2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55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67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23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83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5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35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05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7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A297F-5665-4C47-8340-DFB6CC96CA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4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Inclusive Language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498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2338383" y="2061787"/>
            <a:ext cx="3590349" cy="1328563"/>
            <a:chOff x="3122341" y="2334277"/>
            <a:chExt cx="2620537" cy="3717840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“he or she”</a:t>
              </a:r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2338387" y="3529338"/>
            <a:ext cx="3590349" cy="1328563"/>
            <a:chOff x="3122341" y="2334277"/>
            <a:chExt cx="2620537" cy="3717840"/>
          </a:xfrm>
          <a:solidFill>
            <a:srgbClr val="627981"/>
          </a:solidFill>
        </p:grpSpPr>
        <p:sp>
          <p:nvSpPr>
            <p:cNvPr id="2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“they”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480568"/>
            <a:ext cx="2728090" cy="1846659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3800" b="1" dirty="0">
                <a:solidFill>
                  <a:srgbClr val="627981"/>
                </a:solidFill>
              </a:rPr>
              <a:t>Incorporate both genders</a:t>
            </a:r>
          </a:p>
        </p:txBody>
      </p:sp>
    </p:spTree>
    <p:extLst>
      <p:ext uri="{BB962C8B-B14F-4D97-AF65-F5344CB8AC3E}">
        <p14:creationId xmlns:p14="http://schemas.microsoft.com/office/powerpoint/2010/main" val="2849305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148704" y="1555278"/>
            <a:ext cx="3894590" cy="906037"/>
          </a:xfrm>
          <a:prstGeom prst="rect">
            <a:avLst/>
          </a:prstGeom>
          <a:solidFill>
            <a:srgbClr val="627981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2995914" y="3345364"/>
            <a:ext cx="6200172" cy="1703012"/>
            <a:chOff x="2234414" y="3468029"/>
            <a:chExt cx="6200172" cy="1703012"/>
          </a:xfrm>
          <a:solidFill>
            <a:srgbClr val="627981"/>
          </a:solidFill>
        </p:grpSpPr>
        <p:grpSp>
          <p:nvGrpSpPr>
            <p:cNvPr id="3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730619" y="4087532"/>
                <a:ext cx="1116076" cy="40977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ECECEC"/>
                    </a:solidFill>
                  </a:rPr>
                  <a:t>Stereotypes</a:t>
                </a: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grpFill/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34414" y="4069177"/>
              <a:ext cx="253975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ECECEC"/>
                  </a:solidFill>
                </a:rPr>
                <a:t>Generalizations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31664" y="1778331"/>
            <a:ext cx="31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Exclusive language</a:t>
            </a:r>
          </a:p>
        </p:txBody>
      </p:sp>
      <p:sp>
        <p:nvSpPr>
          <p:cNvPr id="36" name="Up Arrow 35"/>
          <p:cNvSpPr/>
          <p:nvPr/>
        </p:nvSpPr>
        <p:spPr>
          <a:xfrm rot="19432014" flipV="1">
            <a:off x="7534331" y="2489573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2167986" flipH="1" flipV="1">
            <a:off x="4359752" y="2484946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Ethnicity or Culture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478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or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Address with the correct terms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Keep the person first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or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840475" y="1705557"/>
            <a:ext cx="7006666" cy="1216152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Address with the correct terms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Keep the person first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2209456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314C57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500" b="1" dirty="0">
              <a:solidFill>
                <a:srgbClr val="314C57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09456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314C57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500" b="1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or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563927" y="1705557"/>
            <a:ext cx="7283215" cy="1216152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7356" y="1642171"/>
              <a:ext cx="7220491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“a young man with autism”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63926" y="3499160"/>
            <a:ext cx="7296912" cy="1216152"/>
            <a:chOff x="542923" y="133402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96879" y="1461818"/>
              <a:ext cx="7752622" cy="6330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“a student who takes special education classes”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Sexual Orientation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282430" y="1874868"/>
            <a:ext cx="7627139" cy="523220"/>
            <a:chOff x="868275" y="1732233"/>
            <a:chExt cx="7627139" cy="523220"/>
          </a:xfrm>
          <a:solidFill>
            <a:srgbClr val="627981"/>
          </a:solidFill>
        </p:grpSpPr>
        <p:sp>
          <p:nvSpPr>
            <p:cNvPr id="24" name="TextBox 23"/>
            <p:cNvSpPr txBox="1"/>
            <p:nvPr/>
          </p:nvSpPr>
          <p:spPr>
            <a:xfrm>
              <a:off x="868275" y="1732233"/>
              <a:ext cx="7627139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23896" y="1734316"/>
              <a:ext cx="57964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Use only if relevant </a:t>
              </a:r>
            </a:p>
          </p:txBody>
        </p:sp>
      </p:grpSp>
      <p:sp>
        <p:nvSpPr>
          <p:cNvPr id="15" name="Pentagon 14"/>
          <p:cNvSpPr/>
          <p:nvPr/>
        </p:nvSpPr>
        <p:spPr>
          <a:xfrm>
            <a:off x="2669189" y="3493927"/>
            <a:ext cx="3103459" cy="1141869"/>
          </a:xfrm>
          <a:prstGeom prst="homePlate">
            <a:avLst/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“husband or wife”</a:t>
            </a:r>
          </a:p>
        </p:txBody>
      </p:sp>
      <p:sp>
        <p:nvSpPr>
          <p:cNvPr id="16" name="Pentagon 15"/>
          <p:cNvSpPr/>
          <p:nvPr/>
        </p:nvSpPr>
        <p:spPr>
          <a:xfrm>
            <a:off x="6447291" y="3493927"/>
            <a:ext cx="3103675" cy="1141869"/>
          </a:xfrm>
          <a:prstGeom prst="homePlate">
            <a:avLst/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“spouse or partner”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7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Ethnicity or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Physical or mental 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Sexual orientation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627981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3015203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Exclusive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6" y="3044900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Inclusive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0" y="35930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Language Use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88412" y="2886483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Words or phrases that are disrespectful or limiting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48902" y="2886482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Words or phrases that are respectful of people’s differences </a:t>
            </a:r>
          </a:p>
        </p:txBody>
      </p:sp>
    </p:spTree>
    <p:extLst>
      <p:ext uri="{BB962C8B-B14F-4D97-AF65-F5344CB8AC3E}">
        <p14:creationId xmlns:p14="http://schemas.microsoft.com/office/powerpoint/2010/main" val="98637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Gender-Specific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Reserved for only one gender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limiting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Gender-Specific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  <a:ln>
              <a:solidFill>
                <a:srgbClr val="62798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Refer only to one gender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limiting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688575" y="3393150"/>
            <a:ext cx="3308314" cy="1524623"/>
          </a:xfrm>
          <a:prstGeom prst="rect">
            <a:avLst/>
          </a:prstGeom>
          <a:solidFill>
            <a:srgbClr val="627981"/>
          </a:solidFill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“</a:t>
            </a:r>
            <a:r>
              <a:rPr lang="en-US" sz="2800" i="1" dirty="0">
                <a:solidFill>
                  <a:srgbClr val="FFFFFF"/>
                </a:solidFill>
              </a:rPr>
              <a:t>man</a:t>
            </a:r>
            <a:r>
              <a:rPr lang="en-US" sz="2800" dirty="0">
                <a:solidFill>
                  <a:srgbClr val="FFFFFF"/>
                </a:solidFill>
              </a:rPr>
              <a:t>kind”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4" y="3577447"/>
            <a:ext cx="4950072" cy="109374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Gender-Neutral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0899" y="1943733"/>
            <a:ext cx="23702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Credibility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7542" y="1646865"/>
            <a:ext cx="4516916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4" y="2515983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  <a:scene3d>
            <a:camera prst="orthographicFront">
              <a:rot lat="21599992" lon="0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59933" y="1744846"/>
            <a:ext cx="3672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“humankind”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63894" y="3622781"/>
            <a:ext cx="4069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More appropriate and inclusive</a:t>
            </a:r>
          </a:p>
        </p:txBody>
      </p:sp>
    </p:spTree>
    <p:extLst>
      <p:ext uri="{BB962C8B-B14F-4D97-AF65-F5344CB8AC3E}">
        <p14:creationId xmlns:p14="http://schemas.microsoft.com/office/powerpoint/2010/main" val="64362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62846" y="1564466"/>
            <a:ext cx="7466309" cy="1065920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a person, animal, object, or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478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62846" y="1564466"/>
            <a:ext cx="7466309" cy="1065920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a person, animal, object, or place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2590081" y="3091277"/>
            <a:ext cx="66993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“When a </a:t>
            </a:r>
            <a:r>
              <a:rPr lang="en-US" sz="2200" dirty="0">
                <a:solidFill>
                  <a:srgbClr val="000000"/>
                </a:solidFill>
              </a:rPr>
              <a:t>person </a:t>
            </a:r>
            <a:r>
              <a:rPr lang="en-US" sz="2200" dirty="0"/>
              <a:t>needs to make a phone call, he excuses himself from the room.” </a:t>
            </a:r>
          </a:p>
        </p:txBody>
      </p:sp>
    </p:spTree>
    <p:extLst>
      <p:ext uri="{BB962C8B-B14F-4D97-AF65-F5344CB8AC3E}">
        <p14:creationId xmlns:p14="http://schemas.microsoft.com/office/powerpoint/2010/main" val="2973458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62846" y="1564466"/>
            <a:ext cx="7466309" cy="1065920"/>
            <a:chOff x="542923" y="147343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a person, animal, object, or place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2590081" y="3091277"/>
            <a:ext cx="66993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“When a </a:t>
            </a:r>
            <a:r>
              <a:rPr lang="en-US" sz="2200" b="1" dirty="0">
                <a:solidFill>
                  <a:srgbClr val="000000"/>
                </a:solidFill>
              </a:rPr>
              <a:t>person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/>
              <a:t>needs to make a phone call, </a:t>
            </a:r>
            <a:r>
              <a:rPr lang="en-US" sz="2200" b="1" dirty="0"/>
              <a:t>he</a:t>
            </a:r>
            <a:r>
              <a:rPr lang="en-US" sz="2200" dirty="0"/>
              <a:t> excuses </a:t>
            </a:r>
            <a:r>
              <a:rPr lang="en-US" sz="2200" b="1" dirty="0"/>
              <a:t>himself</a:t>
            </a:r>
            <a:r>
              <a:rPr lang="en-US" sz="2200" dirty="0"/>
              <a:t> from the room.” </a:t>
            </a:r>
          </a:p>
        </p:txBody>
      </p:sp>
    </p:spTree>
    <p:extLst>
      <p:ext uri="{BB962C8B-B14F-4D97-AF65-F5344CB8AC3E}">
        <p14:creationId xmlns:p14="http://schemas.microsoft.com/office/powerpoint/2010/main" val="3290110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250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Zapf Dingbats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Sarah Quinn</cp:lastModifiedBy>
  <cp:revision>12</cp:revision>
  <cp:lastPrinted>2015-07-24T23:40:06Z</cp:lastPrinted>
  <dcterms:created xsi:type="dcterms:W3CDTF">2015-07-24T23:20:20Z</dcterms:created>
  <dcterms:modified xsi:type="dcterms:W3CDTF">2022-08-08T16:34:23Z</dcterms:modified>
</cp:coreProperties>
</file>